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восприятие </c:v>
                </c:pt>
                <c:pt idx="1">
                  <c:v>внимание </c:v>
                </c:pt>
                <c:pt idx="2">
                  <c:v>память </c:v>
                </c:pt>
                <c:pt idx="3">
                  <c:v>мышление </c:v>
                </c:pt>
                <c:pt idx="4">
                  <c:v>речь </c:v>
                </c:pt>
                <c:pt idx="5">
                  <c:v>воображение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0.21000000000000021</c:v>
                </c:pt>
                <c:pt idx="1">
                  <c:v>0.54</c:v>
                </c:pt>
                <c:pt idx="2">
                  <c:v>0.63000000000000111</c:v>
                </c:pt>
                <c:pt idx="3">
                  <c:v>0.32000000000000056</c:v>
                </c:pt>
                <c:pt idx="4">
                  <c:v>0.18000000000000024</c:v>
                </c:pt>
                <c:pt idx="5">
                  <c:v>0.14000000000000001</c:v>
                </c:pt>
              </c:numCache>
            </c:numRef>
          </c:val>
        </c:ser>
        <c:shape val="cylinder"/>
        <c:axId val="80877056"/>
        <c:axId val="80878592"/>
        <c:axId val="0"/>
      </c:bar3DChart>
      <c:catAx>
        <c:axId val="808770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0878592"/>
        <c:crosses val="autoZero"/>
        <c:auto val="1"/>
        <c:lblAlgn val="ctr"/>
        <c:lblOffset val="100"/>
      </c:catAx>
      <c:valAx>
        <c:axId val="80878592"/>
        <c:scaling>
          <c:orientation val="minMax"/>
        </c:scaling>
        <c:axPos val="l"/>
        <c:majorGridlines/>
        <c:numFmt formatCode="0%" sourceLinked="1"/>
        <c:tickLblPos val="nextTo"/>
        <c:crossAx val="80877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D6FE6-6B7E-4A94-9B82-1B031351E4D7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23849-57AF-4488-9DE4-B5B1415345BF}">
      <dgm:prSet phldrT="[Текст]"/>
      <dgm:spPr/>
      <dgm:t>
        <a:bodyPr/>
        <a:lstStyle/>
        <a:p>
          <a:r>
            <a:rPr lang="ru-RU" dirty="0" smtClean="0"/>
            <a:t>Интерактивная игра </a:t>
          </a:r>
          <a:endParaRPr lang="ru-RU" dirty="0"/>
        </a:p>
      </dgm:t>
    </dgm:pt>
    <dgm:pt modelId="{590F7A81-A0EC-4F9C-AF2B-0108111D172B}" type="parTrans" cxnId="{A907BB3B-6B32-4E6B-ABD0-3D227CF679D9}">
      <dgm:prSet/>
      <dgm:spPr/>
      <dgm:t>
        <a:bodyPr/>
        <a:lstStyle/>
        <a:p>
          <a:endParaRPr lang="ru-RU"/>
        </a:p>
      </dgm:t>
    </dgm:pt>
    <dgm:pt modelId="{765A731B-763F-4EF7-87CF-C36CB2749A4A}" type="sibTrans" cxnId="{A907BB3B-6B32-4E6B-ABD0-3D227CF679D9}">
      <dgm:prSet/>
      <dgm:spPr/>
      <dgm:t>
        <a:bodyPr/>
        <a:lstStyle/>
        <a:p>
          <a:endParaRPr lang="ru-RU"/>
        </a:p>
      </dgm:t>
    </dgm:pt>
    <dgm:pt modelId="{4C3E3544-3096-47AA-92DF-3EA4122296C4}">
      <dgm:prSet phldrT="[Текст]" custT="1"/>
      <dgm:spPr/>
      <dgm:t>
        <a:bodyPr/>
        <a:lstStyle/>
        <a:p>
          <a:r>
            <a:rPr lang="ru-RU" sz="2000" dirty="0" smtClean="0"/>
            <a:t>Метод интерактивного обучения </a:t>
          </a:r>
          <a:endParaRPr lang="ru-RU" sz="2000" dirty="0"/>
        </a:p>
      </dgm:t>
    </dgm:pt>
    <dgm:pt modelId="{CBB4BFCB-5389-4410-9063-C4E53F63018E}" type="parTrans" cxnId="{B20EBA63-9F98-4741-9DF7-17F4EC50FB29}">
      <dgm:prSet/>
      <dgm:spPr/>
      <dgm:t>
        <a:bodyPr/>
        <a:lstStyle/>
        <a:p>
          <a:endParaRPr lang="ru-RU"/>
        </a:p>
      </dgm:t>
    </dgm:pt>
    <dgm:pt modelId="{32F342FD-5308-4FA8-999E-98798AF52EA2}" type="sibTrans" cxnId="{B20EBA63-9F98-4741-9DF7-17F4EC50FB29}">
      <dgm:prSet/>
      <dgm:spPr/>
      <dgm:t>
        <a:bodyPr/>
        <a:lstStyle/>
        <a:p>
          <a:endParaRPr lang="ru-RU"/>
        </a:p>
      </dgm:t>
    </dgm:pt>
    <dgm:pt modelId="{5ADEA4AC-1792-4C86-8E16-58FBF4C597F8}">
      <dgm:prSet phldrT="[Текст]" custT="1"/>
      <dgm:spPr/>
      <dgm:t>
        <a:bodyPr/>
        <a:lstStyle/>
        <a:p>
          <a:r>
            <a:rPr lang="ru-RU" sz="1800" dirty="0" smtClean="0"/>
            <a:t>Совместно организованная познавательная деятельность социальной направленности </a:t>
          </a:r>
          <a:endParaRPr lang="ru-RU" sz="1800" dirty="0"/>
        </a:p>
      </dgm:t>
    </dgm:pt>
    <dgm:pt modelId="{2AF53C26-73F4-4E71-893E-99C69678DFF4}" type="parTrans" cxnId="{712900C2-7B15-4495-B3AC-75243BC3F36F}">
      <dgm:prSet/>
      <dgm:spPr/>
      <dgm:t>
        <a:bodyPr/>
        <a:lstStyle/>
        <a:p>
          <a:endParaRPr lang="ru-RU"/>
        </a:p>
      </dgm:t>
    </dgm:pt>
    <dgm:pt modelId="{A04283F6-2A77-455E-A15C-944AEF557A8F}" type="sibTrans" cxnId="{712900C2-7B15-4495-B3AC-75243BC3F36F}">
      <dgm:prSet/>
      <dgm:spPr/>
      <dgm:t>
        <a:bodyPr/>
        <a:lstStyle/>
        <a:p>
          <a:endParaRPr lang="ru-RU"/>
        </a:p>
      </dgm:t>
    </dgm:pt>
    <dgm:pt modelId="{83B7E0BA-23C8-487E-848F-182C46779898}">
      <dgm:prSet phldrT="[Текст]" custRadScaleRad="75189" custRadScaleInc="-43468"/>
      <dgm:spPr/>
      <dgm:t>
        <a:bodyPr/>
        <a:lstStyle/>
        <a:p>
          <a:endParaRPr lang="ru-RU" dirty="0"/>
        </a:p>
      </dgm:t>
    </dgm:pt>
    <dgm:pt modelId="{B75CCCE6-6912-4BE9-BB45-17B7F170EC66}" type="parTrans" cxnId="{CF717694-F0B3-4B01-82F0-B632A03D20F7}">
      <dgm:prSet/>
      <dgm:spPr/>
      <dgm:t>
        <a:bodyPr/>
        <a:lstStyle/>
        <a:p>
          <a:endParaRPr lang="ru-RU"/>
        </a:p>
      </dgm:t>
    </dgm:pt>
    <dgm:pt modelId="{63FABCD2-9C01-4120-A0E4-A6CB3AC90F1F}" type="sibTrans" cxnId="{CF717694-F0B3-4B01-82F0-B632A03D20F7}">
      <dgm:prSet/>
      <dgm:spPr/>
      <dgm:t>
        <a:bodyPr/>
        <a:lstStyle/>
        <a:p>
          <a:endParaRPr lang="ru-RU"/>
        </a:p>
      </dgm:t>
    </dgm:pt>
    <dgm:pt modelId="{84FC2503-E3D6-476D-9E16-231B6F4936C5}">
      <dgm:prSet phldrT="[Текст]"/>
      <dgm:spPr/>
      <dgm:t>
        <a:bodyPr/>
        <a:lstStyle/>
        <a:p>
          <a:endParaRPr lang="ru-RU" dirty="0"/>
        </a:p>
      </dgm:t>
    </dgm:pt>
    <dgm:pt modelId="{4BB85DB4-36CA-4063-8FCE-D5BC467A0D5A}" type="parTrans" cxnId="{4B7921F1-190E-4AB4-A709-BE34F4DED8D2}">
      <dgm:prSet/>
      <dgm:spPr/>
      <dgm:t>
        <a:bodyPr/>
        <a:lstStyle/>
        <a:p>
          <a:endParaRPr lang="ru-RU"/>
        </a:p>
      </dgm:t>
    </dgm:pt>
    <dgm:pt modelId="{9AE0290A-EA6B-4079-9297-E2608FFF4380}" type="sibTrans" cxnId="{4B7921F1-190E-4AB4-A709-BE34F4DED8D2}">
      <dgm:prSet/>
      <dgm:spPr/>
      <dgm:t>
        <a:bodyPr/>
        <a:lstStyle/>
        <a:p>
          <a:endParaRPr lang="ru-RU"/>
        </a:p>
      </dgm:t>
    </dgm:pt>
    <dgm:pt modelId="{5E449EC5-1F35-4F1C-80DE-B78DD00A4B7C}">
      <dgm:prSet phldrT="[Текст]" custRadScaleRad="75189" custRadScaleInc="-43468"/>
      <dgm:spPr/>
      <dgm:t>
        <a:bodyPr/>
        <a:lstStyle/>
        <a:p>
          <a:endParaRPr lang="ru-RU" dirty="0"/>
        </a:p>
      </dgm:t>
    </dgm:pt>
    <dgm:pt modelId="{524BAD65-2668-427E-AE9E-4559BC1DB69E}" type="sibTrans" cxnId="{06192239-1B02-47D1-9E00-6E9878EA67F7}">
      <dgm:prSet/>
      <dgm:spPr/>
      <dgm:t>
        <a:bodyPr/>
        <a:lstStyle/>
        <a:p>
          <a:endParaRPr lang="ru-RU"/>
        </a:p>
      </dgm:t>
    </dgm:pt>
    <dgm:pt modelId="{83B94C8E-AB73-4AF1-967E-EA951ABFBACF}" type="parTrans" cxnId="{06192239-1B02-47D1-9E00-6E9878EA67F7}">
      <dgm:prSet/>
      <dgm:spPr/>
      <dgm:t>
        <a:bodyPr/>
        <a:lstStyle/>
        <a:p>
          <a:endParaRPr lang="ru-RU"/>
        </a:p>
      </dgm:t>
    </dgm:pt>
    <dgm:pt modelId="{87F0BC92-1B2A-49F7-95BC-3F63714FAE7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7FE3ACE-BDC1-42EE-AEBC-4E9DDE085BBE}" type="parTrans" cxnId="{7CF081E2-BF26-4AB5-835D-39C7AE4B4C37}">
      <dgm:prSet/>
      <dgm:spPr/>
      <dgm:t>
        <a:bodyPr/>
        <a:lstStyle/>
        <a:p>
          <a:endParaRPr lang="ru-RU"/>
        </a:p>
      </dgm:t>
    </dgm:pt>
    <dgm:pt modelId="{A7CE2A0B-5CE0-4915-928F-533F9BE37AEC}" type="sibTrans" cxnId="{7CF081E2-BF26-4AB5-835D-39C7AE4B4C37}">
      <dgm:prSet/>
      <dgm:spPr/>
      <dgm:t>
        <a:bodyPr/>
        <a:lstStyle/>
        <a:p>
          <a:endParaRPr lang="ru-RU"/>
        </a:p>
      </dgm:t>
    </dgm:pt>
    <dgm:pt modelId="{E3C40D3D-726B-4F43-AE63-3FCBE2C789FE}">
      <dgm:prSet custT="1"/>
      <dgm:spPr/>
      <dgm:t>
        <a:bodyPr/>
        <a:lstStyle/>
        <a:p>
          <a:r>
            <a:rPr lang="ru-RU" sz="1800" b="0" i="0" dirty="0" smtClean="0"/>
            <a:t>Характеризуется высокой интенсивностью коммуникации, общения, </a:t>
          </a:r>
        </a:p>
        <a:p>
          <a:r>
            <a:rPr lang="ru-RU" sz="1800" b="0" i="0" dirty="0" smtClean="0"/>
            <a:t>обменом  деятельностями, сменой и разнообразием видов деятельности</a:t>
          </a:r>
          <a:endParaRPr lang="ru-RU" sz="1800" dirty="0"/>
        </a:p>
      </dgm:t>
    </dgm:pt>
    <dgm:pt modelId="{742C9A37-6F46-4731-A4A5-0882FD512F06}" type="parTrans" cxnId="{F13A49E9-9E15-487E-8FA3-CAEAE8280513}">
      <dgm:prSet/>
      <dgm:spPr/>
      <dgm:t>
        <a:bodyPr/>
        <a:lstStyle/>
        <a:p>
          <a:endParaRPr lang="ru-RU"/>
        </a:p>
      </dgm:t>
    </dgm:pt>
    <dgm:pt modelId="{684D10C7-BCCE-42F7-80B2-923446D8B37F}" type="sibTrans" cxnId="{F13A49E9-9E15-487E-8FA3-CAEAE8280513}">
      <dgm:prSet/>
      <dgm:spPr/>
      <dgm:t>
        <a:bodyPr/>
        <a:lstStyle/>
        <a:p>
          <a:endParaRPr lang="ru-RU"/>
        </a:p>
      </dgm:t>
    </dgm:pt>
    <dgm:pt modelId="{5C87FD4A-2F58-4428-991B-451B66D9CE61}">
      <dgm:prSet custT="1"/>
      <dgm:spPr/>
      <dgm:t>
        <a:bodyPr/>
        <a:lstStyle/>
        <a:p>
          <a:r>
            <a:rPr lang="ru-RU" sz="1800" b="0" i="0" dirty="0" smtClean="0"/>
            <a:t>Характеризуется </a:t>
          </a:r>
          <a:r>
            <a:rPr lang="ru-RU" sz="1800" b="0" i="0" dirty="0" err="1" smtClean="0"/>
            <a:t>процессуальностью</a:t>
          </a:r>
          <a:r>
            <a:rPr lang="ru-RU" sz="1800" b="0" i="0" dirty="0" smtClean="0"/>
            <a:t> (изменением состояния участников), целенаправленной рефлексией участниками своей деятельности, взаимодействия.</a:t>
          </a:r>
          <a:endParaRPr lang="ru-RU" sz="1800" dirty="0"/>
        </a:p>
      </dgm:t>
    </dgm:pt>
    <dgm:pt modelId="{D741150B-FD5A-4849-A13F-9C03F1AB1C57}" type="parTrans" cxnId="{36E3DFE2-F5F5-4FC0-AEA1-32D3B51C4FB3}">
      <dgm:prSet/>
      <dgm:spPr/>
      <dgm:t>
        <a:bodyPr/>
        <a:lstStyle/>
        <a:p>
          <a:endParaRPr lang="ru-RU"/>
        </a:p>
      </dgm:t>
    </dgm:pt>
    <dgm:pt modelId="{170241A8-61CA-4DA9-90B9-E48293B13F2C}" type="sibTrans" cxnId="{36E3DFE2-F5F5-4FC0-AEA1-32D3B51C4FB3}">
      <dgm:prSet/>
      <dgm:spPr/>
      <dgm:t>
        <a:bodyPr/>
        <a:lstStyle/>
        <a:p>
          <a:endParaRPr lang="ru-RU"/>
        </a:p>
      </dgm:t>
    </dgm:pt>
    <dgm:pt modelId="{7698345F-8B64-4E67-B90D-771B7DD043AC}" type="pres">
      <dgm:prSet presAssocID="{3A3D6FE6-6B7E-4A94-9B82-1B031351E4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170EE-CE7D-4FE4-82F6-B4E0CE5D4C28}" type="pres">
      <dgm:prSet presAssocID="{97423849-57AF-4488-9DE4-B5B1415345BF}" presName="centerShape" presStyleLbl="node0" presStyleIdx="0" presStyleCnt="1" custLinFactNeighborX="425" custLinFactNeighborY="-22762"/>
      <dgm:spPr/>
      <dgm:t>
        <a:bodyPr/>
        <a:lstStyle/>
        <a:p>
          <a:endParaRPr lang="ru-RU"/>
        </a:p>
      </dgm:t>
    </dgm:pt>
    <dgm:pt modelId="{CA953D55-0CEC-40F1-9BFF-AEFD97A115DE}" type="pres">
      <dgm:prSet presAssocID="{CBB4BFCB-5389-4410-9063-C4E53F63018E}" presName="parTrans" presStyleLbl="bgSibTrans2D1" presStyleIdx="0" presStyleCnt="5" custLinFactNeighborX="456" custLinFactNeighborY="27052"/>
      <dgm:spPr/>
      <dgm:t>
        <a:bodyPr/>
        <a:lstStyle/>
        <a:p>
          <a:endParaRPr lang="ru-RU"/>
        </a:p>
      </dgm:t>
    </dgm:pt>
    <dgm:pt modelId="{7FFC79AF-16C1-48B5-9FEB-523938AF2102}" type="pres">
      <dgm:prSet presAssocID="{4C3E3544-3096-47AA-92DF-3EA4122296C4}" presName="node" presStyleLbl="node1" presStyleIdx="0" presStyleCnt="5" custScaleX="94916" custScaleY="83432" custRadScaleRad="121940" custRadScaleInc="41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7CA61-E746-44EE-A259-B4DD94F24CF7}" type="pres">
      <dgm:prSet presAssocID="{2AF53C26-73F4-4E71-893E-99C69678DFF4}" presName="parTrans" presStyleLbl="bgSibTrans2D1" presStyleIdx="1" presStyleCnt="5" custLinFactNeighborX="-10083" custLinFactNeighborY="-54554"/>
      <dgm:spPr/>
      <dgm:t>
        <a:bodyPr/>
        <a:lstStyle/>
        <a:p>
          <a:endParaRPr lang="ru-RU"/>
        </a:p>
      </dgm:t>
    </dgm:pt>
    <dgm:pt modelId="{719DA269-5DF6-4BD7-935E-0004A40C282A}" type="pres">
      <dgm:prSet presAssocID="{5ADEA4AC-1792-4C86-8E16-58FBF4C597F8}" presName="node" presStyleLbl="node1" presStyleIdx="1" presStyleCnt="5" custScaleX="96294" custScaleY="112367" custRadScaleRad="84384" custRadScaleInc="-156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7F89-E7F3-44B0-93D6-3BDCA7E45D0C}" type="pres">
      <dgm:prSet presAssocID="{27FE3ACE-BDC1-42EE-AEBC-4E9DDE085BBE}" presName="parTrans" presStyleLbl="bgSibTrans2D1" presStyleIdx="2" presStyleCnt="5" custAng="560117" custScaleX="102441" custLinFactNeighborX="-14117" custLinFactNeighborY="63735"/>
      <dgm:spPr/>
      <dgm:t>
        <a:bodyPr/>
        <a:lstStyle/>
        <a:p>
          <a:endParaRPr lang="ru-RU"/>
        </a:p>
      </dgm:t>
    </dgm:pt>
    <dgm:pt modelId="{F8855AED-33A1-4B28-BA80-19505B684167}" type="pres">
      <dgm:prSet presAssocID="{87F0BC92-1B2A-49F7-95BC-3F63714FAE71}" presName="node" presStyleLbl="node1" presStyleIdx="2" presStyleCnt="5" custScaleX="143906" custScaleY="118316" custRadScaleRad="100875" custRadScaleInc="24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D869-2AE3-4FE2-8031-47EC07125AF5}" type="pres">
      <dgm:prSet presAssocID="{D741150B-FD5A-4849-A13F-9C03F1AB1C57}" presName="parTrans" presStyleLbl="bgSibTrans2D1" presStyleIdx="3" presStyleCnt="5" custLinFactNeighborX="5155" custLinFactNeighborY="31351"/>
      <dgm:spPr/>
      <dgm:t>
        <a:bodyPr/>
        <a:lstStyle/>
        <a:p>
          <a:endParaRPr lang="ru-RU"/>
        </a:p>
      </dgm:t>
    </dgm:pt>
    <dgm:pt modelId="{63E1C298-2F6F-488A-B8A8-C1A6D7CF39FF}" type="pres">
      <dgm:prSet presAssocID="{5C87FD4A-2F58-4428-991B-451B66D9CE61}" presName="node" presStyleLbl="node1" presStyleIdx="3" presStyleCnt="5" custScaleX="233681" custScaleY="81139" custRadScaleRad="128748" custRadScaleInc="-58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30C8B-3F70-4A3C-9151-8DE32457A575}" type="pres">
      <dgm:prSet presAssocID="{742C9A37-6F46-4731-A4A5-0882FD512F06}" presName="parTrans" presStyleLbl="bgSibTrans2D1" presStyleIdx="4" presStyleCnt="5" custLinFactNeighborX="-9045" custLinFactNeighborY="71732"/>
      <dgm:spPr/>
      <dgm:t>
        <a:bodyPr/>
        <a:lstStyle/>
        <a:p>
          <a:endParaRPr lang="ru-RU"/>
        </a:p>
      </dgm:t>
    </dgm:pt>
    <dgm:pt modelId="{1264D0C7-4C0B-4499-AB69-0F7358FBF3A8}" type="pres">
      <dgm:prSet presAssocID="{E3C40D3D-726B-4F43-AE63-3FCBE2C789FE}" presName="node" presStyleLbl="node1" presStyleIdx="4" presStyleCnt="5" custScaleX="146122" custScaleY="118709" custRadScaleRad="139522" custRadScaleInc="-35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A49E9-9E15-487E-8FA3-CAEAE8280513}" srcId="{97423849-57AF-4488-9DE4-B5B1415345BF}" destId="{E3C40D3D-726B-4F43-AE63-3FCBE2C789FE}" srcOrd="4" destOrd="0" parTransId="{742C9A37-6F46-4731-A4A5-0882FD512F06}" sibTransId="{684D10C7-BCCE-42F7-80B2-923446D8B37F}"/>
    <dgm:cxn modelId="{06192239-1B02-47D1-9E00-6E9878EA67F7}" srcId="{3A3D6FE6-6B7E-4A94-9B82-1B031351E4D7}" destId="{5E449EC5-1F35-4F1C-80DE-B78DD00A4B7C}" srcOrd="1" destOrd="0" parTransId="{83B94C8E-AB73-4AF1-967E-EA951ABFBACF}" sibTransId="{524BAD65-2668-427E-AE9E-4559BC1DB69E}"/>
    <dgm:cxn modelId="{F2E65C30-AA93-4063-9E89-E83ABB631D4A}" type="presOf" srcId="{E3C40D3D-726B-4F43-AE63-3FCBE2C789FE}" destId="{1264D0C7-4C0B-4499-AB69-0F7358FBF3A8}" srcOrd="0" destOrd="0" presId="urn:microsoft.com/office/officeart/2005/8/layout/radial4"/>
    <dgm:cxn modelId="{A907BB3B-6B32-4E6B-ABD0-3D227CF679D9}" srcId="{3A3D6FE6-6B7E-4A94-9B82-1B031351E4D7}" destId="{97423849-57AF-4488-9DE4-B5B1415345BF}" srcOrd="0" destOrd="0" parTransId="{590F7A81-A0EC-4F9C-AF2B-0108111D172B}" sibTransId="{765A731B-763F-4EF7-87CF-C36CB2749A4A}"/>
    <dgm:cxn modelId="{369184D4-F007-489D-9C81-20399418748B}" type="presOf" srcId="{CBB4BFCB-5389-4410-9063-C4E53F63018E}" destId="{CA953D55-0CEC-40F1-9BFF-AEFD97A115DE}" srcOrd="0" destOrd="0" presId="urn:microsoft.com/office/officeart/2005/8/layout/radial4"/>
    <dgm:cxn modelId="{4B7921F1-190E-4AB4-A709-BE34F4DED8D2}" srcId="{3A3D6FE6-6B7E-4A94-9B82-1B031351E4D7}" destId="{84FC2503-E3D6-476D-9E16-231B6F4936C5}" srcOrd="3" destOrd="0" parTransId="{4BB85DB4-36CA-4063-8FCE-D5BC467A0D5A}" sibTransId="{9AE0290A-EA6B-4079-9297-E2608FFF4380}"/>
    <dgm:cxn modelId="{E15BBE32-FA20-4E97-B112-A5F872219563}" type="presOf" srcId="{87F0BC92-1B2A-49F7-95BC-3F63714FAE71}" destId="{F8855AED-33A1-4B28-BA80-19505B684167}" srcOrd="0" destOrd="0" presId="urn:microsoft.com/office/officeart/2005/8/layout/radial4"/>
    <dgm:cxn modelId="{82C93C48-F7CE-4696-935D-735465E35692}" type="presOf" srcId="{2AF53C26-73F4-4E71-893E-99C69678DFF4}" destId="{C797CA61-E746-44EE-A259-B4DD94F24CF7}" srcOrd="0" destOrd="0" presId="urn:microsoft.com/office/officeart/2005/8/layout/radial4"/>
    <dgm:cxn modelId="{B20EBA63-9F98-4741-9DF7-17F4EC50FB29}" srcId="{97423849-57AF-4488-9DE4-B5B1415345BF}" destId="{4C3E3544-3096-47AA-92DF-3EA4122296C4}" srcOrd="0" destOrd="0" parTransId="{CBB4BFCB-5389-4410-9063-C4E53F63018E}" sibTransId="{32F342FD-5308-4FA8-999E-98798AF52EA2}"/>
    <dgm:cxn modelId="{81C346E1-37A5-4B97-BD3C-9BAFD00849BB}" type="presOf" srcId="{97423849-57AF-4488-9DE4-B5B1415345BF}" destId="{74D170EE-CE7D-4FE4-82F6-B4E0CE5D4C28}" srcOrd="0" destOrd="0" presId="urn:microsoft.com/office/officeart/2005/8/layout/radial4"/>
    <dgm:cxn modelId="{9FBACBDA-6270-4A20-8324-79FFF339F533}" type="presOf" srcId="{5C87FD4A-2F58-4428-991B-451B66D9CE61}" destId="{63E1C298-2F6F-488A-B8A8-C1A6D7CF39FF}" srcOrd="0" destOrd="0" presId="urn:microsoft.com/office/officeart/2005/8/layout/radial4"/>
    <dgm:cxn modelId="{08C341F6-AE74-4B47-AAEF-91A90A40917B}" type="presOf" srcId="{D741150B-FD5A-4849-A13F-9C03F1AB1C57}" destId="{88EFD869-2AE3-4FE2-8031-47EC07125AF5}" srcOrd="0" destOrd="0" presId="urn:microsoft.com/office/officeart/2005/8/layout/radial4"/>
    <dgm:cxn modelId="{36E3DFE2-F5F5-4FC0-AEA1-32D3B51C4FB3}" srcId="{97423849-57AF-4488-9DE4-B5B1415345BF}" destId="{5C87FD4A-2F58-4428-991B-451B66D9CE61}" srcOrd="3" destOrd="0" parTransId="{D741150B-FD5A-4849-A13F-9C03F1AB1C57}" sibTransId="{170241A8-61CA-4DA9-90B9-E48293B13F2C}"/>
    <dgm:cxn modelId="{7CF081E2-BF26-4AB5-835D-39C7AE4B4C37}" srcId="{97423849-57AF-4488-9DE4-B5B1415345BF}" destId="{87F0BC92-1B2A-49F7-95BC-3F63714FAE71}" srcOrd="2" destOrd="0" parTransId="{27FE3ACE-BDC1-42EE-AEBC-4E9DDE085BBE}" sibTransId="{A7CE2A0B-5CE0-4915-928F-533F9BE37AEC}"/>
    <dgm:cxn modelId="{3006301B-8D9F-412B-94BD-1DB3FC153FE1}" type="presOf" srcId="{4C3E3544-3096-47AA-92DF-3EA4122296C4}" destId="{7FFC79AF-16C1-48B5-9FEB-523938AF2102}" srcOrd="0" destOrd="0" presId="urn:microsoft.com/office/officeart/2005/8/layout/radial4"/>
    <dgm:cxn modelId="{CF717694-F0B3-4B01-82F0-B632A03D20F7}" srcId="{3A3D6FE6-6B7E-4A94-9B82-1B031351E4D7}" destId="{83B7E0BA-23C8-487E-848F-182C46779898}" srcOrd="2" destOrd="0" parTransId="{B75CCCE6-6912-4BE9-BB45-17B7F170EC66}" sibTransId="{63FABCD2-9C01-4120-A0E4-A6CB3AC90F1F}"/>
    <dgm:cxn modelId="{03867CBB-4E20-47C1-9597-12155E421190}" type="presOf" srcId="{5ADEA4AC-1792-4C86-8E16-58FBF4C597F8}" destId="{719DA269-5DF6-4BD7-935E-0004A40C282A}" srcOrd="0" destOrd="0" presId="urn:microsoft.com/office/officeart/2005/8/layout/radial4"/>
    <dgm:cxn modelId="{712900C2-7B15-4495-B3AC-75243BC3F36F}" srcId="{97423849-57AF-4488-9DE4-B5B1415345BF}" destId="{5ADEA4AC-1792-4C86-8E16-58FBF4C597F8}" srcOrd="1" destOrd="0" parTransId="{2AF53C26-73F4-4E71-893E-99C69678DFF4}" sibTransId="{A04283F6-2A77-455E-A15C-944AEF557A8F}"/>
    <dgm:cxn modelId="{49F32381-C99C-4FC0-B549-29CA3B2F8A22}" type="presOf" srcId="{27FE3ACE-BDC1-42EE-AEBC-4E9DDE085BBE}" destId="{A7FE7F89-E7F3-44B0-93D6-3BDCA7E45D0C}" srcOrd="0" destOrd="0" presId="urn:microsoft.com/office/officeart/2005/8/layout/radial4"/>
    <dgm:cxn modelId="{84DD80FB-C547-4036-B7E1-B0D96E42F2AB}" type="presOf" srcId="{742C9A37-6F46-4731-A4A5-0882FD512F06}" destId="{C7530C8B-3F70-4A3C-9151-8DE32457A575}" srcOrd="0" destOrd="0" presId="urn:microsoft.com/office/officeart/2005/8/layout/radial4"/>
    <dgm:cxn modelId="{B3728A8B-957C-408A-8F89-F5D4F5D7013B}" type="presOf" srcId="{3A3D6FE6-6B7E-4A94-9B82-1B031351E4D7}" destId="{7698345F-8B64-4E67-B90D-771B7DD043AC}" srcOrd="0" destOrd="0" presId="urn:microsoft.com/office/officeart/2005/8/layout/radial4"/>
    <dgm:cxn modelId="{16CC499F-E129-45A0-B49A-57ECAFE72613}" type="presParOf" srcId="{7698345F-8B64-4E67-B90D-771B7DD043AC}" destId="{74D170EE-CE7D-4FE4-82F6-B4E0CE5D4C28}" srcOrd="0" destOrd="0" presId="urn:microsoft.com/office/officeart/2005/8/layout/radial4"/>
    <dgm:cxn modelId="{F32CA917-94A0-46E5-8A95-8E81D1D5FF42}" type="presParOf" srcId="{7698345F-8B64-4E67-B90D-771B7DD043AC}" destId="{CA953D55-0CEC-40F1-9BFF-AEFD97A115DE}" srcOrd="1" destOrd="0" presId="urn:microsoft.com/office/officeart/2005/8/layout/radial4"/>
    <dgm:cxn modelId="{1A1020AA-75DF-4237-94BD-AE9674E550EB}" type="presParOf" srcId="{7698345F-8B64-4E67-B90D-771B7DD043AC}" destId="{7FFC79AF-16C1-48B5-9FEB-523938AF2102}" srcOrd="2" destOrd="0" presId="urn:microsoft.com/office/officeart/2005/8/layout/radial4"/>
    <dgm:cxn modelId="{815EBD59-39F1-4D0E-BA6E-99FF4EA6A245}" type="presParOf" srcId="{7698345F-8B64-4E67-B90D-771B7DD043AC}" destId="{C797CA61-E746-44EE-A259-B4DD94F24CF7}" srcOrd="3" destOrd="0" presId="urn:microsoft.com/office/officeart/2005/8/layout/radial4"/>
    <dgm:cxn modelId="{39EDAB9F-0B58-4CDA-A264-18CDE1B0C271}" type="presParOf" srcId="{7698345F-8B64-4E67-B90D-771B7DD043AC}" destId="{719DA269-5DF6-4BD7-935E-0004A40C282A}" srcOrd="4" destOrd="0" presId="urn:microsoft.com/office/officeart/2005/8/layout/radial4"/>
    <dgm:cxn modelId="{9C210249-4B25-4ED6-9B45-3532DCC251E6}" type="presParOf" srcId="{7698345F-8B64-4E67-B90D-771B7DD043AC}" destId="{A7FE7F89-E7F3-44B0-93D6-3BDCA7E45D0C}" srcOrd="5" destOrd="0" presId="urn:microsoft.com/office/officeart/2005/8/layout/radial4"/>
    <dgm:cxn modelId="{B9A55868-4DF7-4044-BEE0-4BF0775D31E3}" type="presParOf" srcId="{7698345F-8B64-4E67-B90D-771B7DD043AC}" destId="{F8855AED-33A1-4B28-BA80-19505B684167}" srcOrd="6" destOrd="0" presId="urn:microsoft.com/office/officeart/2005/8/layout/radial4"/>
    <dgm:cxn modelId="{AA247CF2-05FB-4957-9731-9057A10DA73F}" type="presParOf" srcId="{7698345F-8B64-4E67-B90D-771B7DD043AC}" destId="{88EFD869-2AE3-4FE2-8031-47EC07125AF5}" srcOrd="7" destOrd="0" presId="urn:microsoft.com/office/officeart/2005/8/layout/radial4"/>
    <dgm:cxn modelId="{51DB8A36-A931-4978-8BB0-D4B602D4933C}" type="presParOf" srcId="{7698345F-8B64-4E67-B90D-771B7DD043AC}" destId="{63E1C298-2F6F-488A-B8A8-C1A6D7CF39FF}" srcOrd="8" destOrd="0" presId="urn:microsoft.com/office/officeart/2005/8/layout/radial4"/>
    <dgm:cxn modelId="{50E046E4-2D0D-4936-8E73-4BA802CB4605}" type="presParOf" srcId="{7698345F-8B64-4E67-B90D-771B7DD043AC}" destId="{C7530C8B-3F70-4A3C-9151-8DE32457A575}" srcOrd="9" destOrd="0" presId="urn:microsoft.com/office/officeart/2005/8/layout/radial4"/>
    <dgm:cxn modelId="{AC14FD0D-4342-4129-A11D-3D8A2CC4FE78}" type="presParOf" srcId="{7698345F-8B64-4E67-B90D-771B7DD043AC}" destId="{1264D0C7-4C0B-4499-AB69-0F7358FBF3A8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" y="1219200"/>
            <a:ext cx="11734800" cy="27050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ИНТЕРАКТИВНАЯ ИГРА КАК СРЕДСТВО РАЗВИТИЯ ПОЗНАВАТЕЛЬНЫХ ПРОЦЕССОВ МЛАДШИХ ШКОЛЬНИКОВ В УЧЕБНОЙ ДЕЯТЕЛЬНОСТИ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0" y="4025900"/>
            <a:ext cx="4622800" cy="965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Павловская Евгения Вячеславовна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начальных классов </a:t>
            </a:r>
            <a:endParaRPr lang="ru-RU" dirty="0" smtClean="0"/>
          </a:p>
          <a:p>
            <a:r>
              <a:rPr lang="ru-RU" dirty="0" smtClean="0"/>
              <a:t>МАОУ </a:t>
            </a:r>
            <a:r>
              <a:rPr lang="ru-RU" dirty="0" smtClean="0"/>
              <a:t>«Гимназия№5»г. Перми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uimcvolsk.ucoz.ru/denis/News/soc-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13" y="1473200"/>
            <a:ext cx="10781941" cy="378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0" y="558780"/>
            <a:ext cx="9867900" cy="1544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 низкого уровня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познавательных процессов диагностики обучающихся  г. Перми и Пермского края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59280"/>
          <a:ext cx="1219200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f.ppt-online.org/files/slide/x/Xtv8aPSY0pnzMosLKWxcEfG4i2TbrJw6kDlgNR/slide-35.jpg"/>
          <p:cNvPicPr>
            <a:picLocks noChangeAspect="1" noChangeArrowheads="1"/>
          </p:cNvPicPr>
          <p:nvPr/>
        </p:nvPicPr>
        <p:blipFill>
          <a:blip r:embed="rId2"/>
          <a:srcRect l="10327" t="23462" r="10364" b="9959"/>
          <a:stretch>
            <a:fillRect/>
          </a:stretch>
        </p:blipFill>
        <p:spPr bwMode="auto">
          <a:xfrm>
            <a:off x="457200" y="0"/>
            <a:ext cx="10858500" cy="682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80960" y="0"/>
          <a:ext cx="11525331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785794"/>
            <a:ext cx="10945216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и регламент проведения интерактивных игр: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624078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Инструктирование (2-3 минуты).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Объединения в группы или распределение ролей (1-2 минуты).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Выполнение задания, где учитель выступает как организатор, помощник, ведущий дискуссии (5-15минут).  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выполнения игры (3-15 минут).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445" t="24457" r="24744" b="6250"/>
          <a:stretch>
            <a:fillRect/>
          </a:stretch>
        </p:blipFill>
        <p:spPr bwMode="auto">
          <a:xfrm>
            <a:off x="0" y="214290"/>
            <a:ext cx="1194732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408084" y="4732338"/>
          <a:ext cx="6144683" cy="1920240"/>
        </p:xfrm>
        <a:graphic>
          <a:graphicData uri="http://schemas.openxmlformats.org/drawingml/2006/table">
            <a:tbl>
              <a:tblPr/>
              <a:tblGrid>
                <a:gridCol w="1297516"/>
                <a:gridCol w="994833"/>
                <a:gridCol w="1454151"/>
                <a:gridCol w="1456267"/>
                <a:gridCol w="941916"/>
              </a:tblGrid>
              <a:tr h="2667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группа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группа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1" y="2492375"/>
          <a:ext cx="6087532" cy="2201636"/>
        </p:xfrm>
        <a:graphic>
          <a:graphicData uri="http://schemas.openxmlformats.org/drawingml/2006/table">
            <a:tbl>
              <a:tblPr/>
              <a:tblGrid>
                <a:gridCol w="1284089"/>
                <a:gridCol w="985765"/>
                <a:gridCol w="1441898"/>
                <a:gridCol w="1441897"/>
                <a:gridCol w="933883"/>
              </a:tblGrid>
              <a:tr h="60143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группа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группа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28, 6%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42, 8%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10199" y="342900"/>
          <a:ext cx="6112933" cy="2177143"/>
        </p:xfrm>
        <a:graphic>
          <a:graphicData uri="http://schemas.openxmlformats.org/drawingml/2006/table">
            <a:tbl>
              <a:tblPr/>
              <a:tblGrid>
                <a:gridCol w="1290123"/>
                <a:gridCol w="991403"/>
                <a:gridCol w="1445977"/>
                <a:gridCol w="1448143"/>
                <a:gridCol w="937287"/>
              </a:tblGrid>
              <a:tr h="57694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группа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группа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2167" y="1536700"/>
            <a:ext cx="3183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Табличное представление результатов диагностики развития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младших школьников </a:t>
            </a:r>
            <a:endParaRPr lang="ru-RU" sz="2000" dirty="0"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32467" y="2819400"/>
            <a:ext cx="3742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Табличное представление результатов диагностики развития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младших школьников </a:t>
            </a:r>
            <a:endParaRPr lang="ru-RU" sz="2000" dirty="0">
              <a:cs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2900" y="5181600"/>
            <a:ext cx="3441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Табличное представление результатов диагностики развития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младших школьников </a:t>
            </a: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480"/>
            <a:ext cx="10972800" cy="1219200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Тема:</a:t>
            </a:r>
            <a:r>
              <a:rPr lang="ru-RU" sz="2000" dirty="0" smtClean="0">
                <a:solidFill>
                  <a:schemeClr val="tx1"/>
                </a:solidFill>
              </a:rPr>
              <a:t> «Правописание  безударных гласных в корне слова».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Название игры:</a:t>
            </a:r>
            <a:r>
              <a:rPr lang="ru-RU" sz="2000" dirty="0" smtClean="0">
                <a:solidFill>
                  <a:schemeClr val="tx1"/>
                </a:solidFill>
              </a:rPr>
              <a:t> «Генералы и солдаты»</a:t>
            </a:r>
            <a:r>
              <a:rPr lang="ru-RU" sz="2000" dirty="0" smtClean="0"/>
              <a:t>	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09" y="1015984"/>
            <a:ext cx="11906291" cy="5013976"/>
          </a:xfrm>
        </p:spPr>
        <p:txBody>
          <a:bodyPr>
            <a:normAutofit fontScale="25000" lnSpcReduction="20000"/>
          </a:bodyPr>
          <a:lstStyle/>
          <a:p>
            <a:pPr marL="88900" lvl="0" indent="0">
              <a:lnSpc>
                <a:spcPct val="170000"/>
              </a:lnSpc>
              <a:buNone/>
              <a:tabLst>
                <a:tab pos="88900" algn="l"/>
              </a:tabLst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Правило игры:	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1.Детям объявляется, что они поступили в «школу разведки», в которой есть генералы и солдаты.</a:t>
            </a:r>
          </a:p>
          <a:p>
            <a:pPr marL="88900" lvl="0" indent="0">
              <a:lnSpc>
                <a:spcPct val="170000"/>
              </a:lnSpc>
              <a:buNone/>
              <a:tabLst>
                <a:tab pos="88900" algn="l"/>
              </a:tabLst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2.У детей (можно выборочно) на столах имеются карточки с «секретными паролями», которые надо прочитать и никому не показывать. Те, у кого карточки с буквами а и о – генералы, а остальные ­ солдаты.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3.Дети – генералы выходят к доске и прикрепляют свои карточки. Главная цель генералов, собрать свою команду и не пропустить «шпионов». Дети – солдаты читают слова и проверяют, какую гласную напишут. Главная цель солдат найти своего генерала.  По сигналу учителя солдаты друг за другом выходят к доске и прикрепляют карточку в соответствии с безударной гласной. Генералы контролируют их работу, если заметили «шпиона» ­ останавливают и объясняют в чём ошибка.</a:t>
            </a:r>
          </a:p>
          <a:p>
            <a:pPr marL="88900" indent="0">
              <a:lnSpc>
                <a:spcPct val="170000"/>
              </a:lnSpc>
              <a:buNone/>
              <a:tabLst>
                <a:tab pos="88900" algn="l"/>
              </a:tabLst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 окончании игры генералы зачитывают свою группу слов.  Далее, на усмотрение учителя, с получившимися группами слов можно  выполнять дополнительные упражнения. Можно создать проблемную ситуацию: ввести лишнюю карточку, в которой нет данной орфограммы, например слово «столб» и организовать работу по определению темы урока и его учебной задачи. 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813299" y="4516120"/>
          <a:ext cx="6616701" cy="2165657"/>
        </p:xfrm>
        <a:graphic>
          <a:graphicData uri="http://schemas.openxmlformats.org/drawingml/2006/table">
            <a:tbl>
              <a:tblPr/>
              <a:tblGrid>
                <a:gridCol w="1396891"/>
                <a:gridCol w="1071386"/>
                <a:gridCol w="1566567"/>
                <a:gridCol w="1566567"/>
                <a:gridCol w="1015290"/>
              </a:tblGrid>
              <a:tr h="4740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Контрольная группа 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Экспериментальная группа 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10,7%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</a:t>
                      </a:r>
                      <a:endParaRPr lang="ru-RU" sz="1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53,6%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28,6%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endParaRPr lang="ru-RU" sz="1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35,7%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17,9%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endParaRPr lang="ru-RU" sz="1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6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49801" y="2454268"/>
          <a:ext cx="6692900" cy="1960835"/>
        </p:xfrm>
        <a:graphic>
          <a:graphicData uri="http://schemas.openxmlformats.org/drawingml/2006/table">
            <a:tbl>
              <a:tblPr/>
              <a:tblGrid>
                <a:gridCol w="1412881"/>
                <a:gridCol w="1084101"/>
                <a:gridCol w="1584512"/>
                <a:gridCol w="1584512"/>
                <a:gridCol w="1026894"/>
              </a:tblGrid>
              <a:tr h="36063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Контрольная группа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Экспериментальная группа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21,4%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35,7%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53,6%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17,9%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6001" y="234929"/>
          <a:ext cx="6502399" cy="2014458"/>
        </p:xfrm>
        <a:graphic>
          <a:graphicData uri="http://schemas.openxmlformats.org/drawingml/2006/table">
            <a:tbl>
              <a:tblPr/>
              <a:tblGrid>
                <a:gridCol w="1372666"/>
                <a:gridCol w="1053244"/>
                <a:gridCol w="1539413"/>
                <a:gridCol w="1539413"/>
                <a:gridCol w="997663"/>
              </a:tblGrid>
              <a:tr h="41425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Контрольная группа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Экспериментальная группа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10,7%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57,1%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35,7%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32,2%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53,6%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52500" y="1025504"/>
            <a:ext cx="3556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Табличное представление результатов диагностики развития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внимания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младших школьников на контрольном этапе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Табличное представление результатов диагностики развития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младших школьников на контрольном этапе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Табличное представление результатов диагностики развития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мышления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младших школьников на контрольном этапе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421</Words>
  <Application>Microsoft Office PowerPoint</Application>
  <PresentationFormat>Произвольный</PresentationFormat>
  <Paragraphs>203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ИНТЕРАКТИВНАЯ ИГРА КАК СРЕДСТВО РАЗВИТИЯ ПОЗНАВАТЕЛЬНЫХ ПРОЦЕССОВ МЛАДШИХ ШКОЛЬНИКОВ В УЧЕБНОЙ ДЕЯТЕЛЬНОСТИ</vt:lpstr>
      <vt:lpstr>Процент низкого уровня сформированности познавательных процессов диагностики обучающихся  г. Перми и Пермского края </vt:lpstr>
      <vt:lpstr>Слайд 3</vt:lpstr>
      <vt:lpstr>Слайд 4</vt:lpstr>
      <vt:lpstr>Последовательность и регламент проведения интерактивных игр:</vt:lpstr>
      <vt:lpstr>Слайд 6</vt:lpstr>
      <vt:lpstr>Слайд 7</vt:lpstr>
      <vt:lpstr>Тема: «Правописание  безударных гласных в корне слова». Название игры: «Генералы и солдаты»  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7</cp:revision>
  <dcterms:created xsi:type="dcterms:W3CDTF">2013-07-31T16:29:22Z</dcterms:created>
  <dcterms:modified xsi:type="dcterms:W3CDTF">2019-02-06T03:35:23Z</dcterms:modified>
</cp:coreProperties>
</file>