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1" r:id="rId1"/>
  </p:sldMasterIdLst>
  <p:sldIdLst>
    <p:sldId id="256" r:id="rId2"/>
    <p:sldId id="276" r:id="rId3"/>
    <p:sldId id="269" r:id="rId4"/>
    <p:sldId id="272" r:id="rId5"/>
    <p:sldId id="270" r:id="rId6"/>
    <p:sldId id="271" r:id="rId7"/>
    <p:sldId id="273" r:id="rId8"/>
    <p:sldId id="274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321" r:id="rId17"/>
    <p:sldId id="322" r:id="rId18"/>
    <p:sldId id="323" r:id="rId19"/>
    <p:sldId id="335" r:id="rId20"/>
    <p:sldId id="324" r:id="rId21"/>
    <p:sldId id="33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19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06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831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004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565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725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4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8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8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76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52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15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12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16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4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32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2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Метапредметные задания как компонент начального математического образования</a:t>
            </a:r>
            <a:br>
              <a:rPr lang="ru-RU" sz="4800" dirty="0"/>
            </a:b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Л. В. Селькина</a:t>
            </a:r>
          </a:p>
        </p:txBody>
      </p:sp>
    </p:spTree>
    <p:extLst>
      <p:ext uri="{BB962C8B-B14F-4D97-AF65-F5344CB8AC3E}">
        <p14:creationId xmlns:p14="http://schemas.microsoft.com/office/powerpoint/2010/main" val="12312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Математические задания с </a:t>
            </a:r>
            <a:r>
              <a:rPr lang="ru-RU" dirty="0" err="1"/>
              <a:t>метапредметным</a:t>
            </a:r>
            <a:r>
              <a:rPr lang="ru-RU" dirty="0"/>
              <a:t> компонентом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 их выполнении проявляется весь комплекс образовательных результатов: </a:t>
            </a:r>
          </a:p>
          <a:p>
            <a:r>
              <a:rPr lang="ru-RU" dirty="0"/>
              <a:t> предметные знания и умения,   универсальные учебные действия –  регулятивные, познавательные, коммуникативные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982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Типы учебных заданий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учебные (работа с отвлечённым математическим материалом – числами, выражениями, уравнениями, геометрическими фигурами)</a:t>
            </a:r>
          </a:p>
          <a:p>
            <a:r>
              <a:rPr lang="ru-RU" dirty="0"/>
              <a:t>учебно-практические (задания прикладного, практико-ориентированного характера, иллюстрирующие возможность применения математических знаний за пределами собственно науки, в различных жизненных ситуациях) </a:t>
            </a:r>
          </a:p>
          <a:p>
            <a:r>
              <a:rPr lang="ru-RU" dirty="0"/>
              <a:t>учебно-познавательные (их выполнение связано с получением новой информации об окружающем мире – исторической, географической, естественнонаучной)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19978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07428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Петя поймал 4 жука и 7 пауков и посчитал количество лапок. Сколько всего лапок получилось?</a:t>
            </a:r>
            <a:br>
              <a:rPr lang="ru-RU" sz="2400" dirty="0"/>
            </a:b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Тип задания:</a:t>
            </a:r>
            <a:r>
              <a:rPr lang="ru-RU" sz="2000" dirty="0"/>
              <a:t>  учебно-познавательное</a:t>
            </a:r>
          </a:p>
          <a:p>
            <a:r>
              <a:rPr lang="ru-RU" sz="2000" b="1" dirty="0"/>
              <a:t>Предметный результат:</a:t>
            </a:r>
            <a:r>
              <a:rPr lang="ru-RU" sz="2000" dirty="0"/>
              <a:t> анализировать задачу, устанавливать взаимосвязь между величинами, условием и вопросом задачи, решать задачи арифметическим методом</a:t>
            </a:r>
          </a:p>
          <a:p>
            <a:r>
              <a:rPr lang="ru-RU" sz="2000" b="1" dirty="0" err="1"/>
              <a:t>Метапредметный</a:t>
            </a:r>
            <a:r>
              <a:rPr lang="ru-RU" sz="2000" b="1" dirty="0"/>
              <a:t> результат:</a:t>
            </a:r>
            <a:r>
              <a:rPr lang="ru-RU" sz="2000" dirty="0"/>
              <a:t> умение действовать в </a:t>
            </a:r>
            <a:r>
              <a:rPr lang="ru-RU" sz="2000" dirty="0" err="1"/>
              <a:t>недоопределенной</a:t>
            </a:r>
            <a:r>
              <a:rPr lang="ru-RU" sz="2000" dirty="0"/>
              <a:t> ситуации, осуществлять поиск необходимой информации из различных источников (познавательные УУД)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19646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924" y="1970843"/>
            <a:ext cx="8712078" cy="4070519"/>
          </a:xfrm>
        </p:spPr>
        <p:txBody>
          <a:bodyPr/>
          <a:lstStyle/>
          <a:p>
            <a:r>
              <a:rPr lang="ru-RU" b="1" dirty="0"/>
              <a:t>Тип задания:</a:t>
            </a:r>
            <a:r>
              <a:rPr lang="ru-RU" dirty="0"/>
              <a:t>  </a:t>
            </a:r>
            <a:r>
              <a:rPr lang="ru-RU" dirty="0" err="1"/>
              <a:t>учебно</a:t>
            </a:r>
            <a:r>
              <a:rPr lang="ru-RU" dirty="0"/>
              <a:t> – практическое.</a:t>
            </a:r>
          </a:p>
          <a:p>
            <a:r>
              <a:rPr lang="ru-RU" b="1" dirty="0"/>
              <a:t>Предметный результат:</a:t>
            </a:r>
            <a:r>
              <a:rPr lang="ru-RU" dirty="0"/>
              <a:t> представление о периметре квадрата, делении суммы на число (в неявном виде).</a:t>
            </a:r>
          </a:p>
          <a:p>
            <a:r>
              <a:rPr lang="ru-RU" b="1" dirty="0" err="1"/>
              <a:t>Метапредметный</a:t>
            </a:r>
            <a:r>
              <a:rPr lang="ru-RU" b="1" dirty="0"/>
              <a:t> результат:</a:t>
            </a:r>
            <a:r>
              <a:rPr lang="ru-RU" dirty="0"/>
              <a:t> видеть вариативность решения задачи (гибкость мышления); умение с достаточной полнотой и точностью выражать свои мысли в соответствии с задачей коммуникации (коммуникативные УУД); умение выбирать решения задач в зависимости от конкретных условий (познавательные УУД).</a:t>
            </a:r>
          </a:p>
          <a:p>
            <a:endParaRPr lang="ru-RU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61924" y="354434"/>
            <a:ext cx="933667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Маша купила 20 </a:t>
            </a:r>
            <a:r>
              <a:rPr kumimoji="0" lang="ru-RU" altLang="ru-RU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</a:t>
            </a: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красивой тесьмы и обшила скатерть квадратной формы. Сколько сантиметров тесьмы осталось, если известно, что длина стороны скатерти более 45 см? 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Могло ли у Маши остаться 3 см тесьмы? Объясни почему.</a:t>
            </a: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8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724215"/>
            <a:ext cx="8596668" cy="1091570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Тип задания:</a:t>
            </a:r>
            <a:r>
              <a:rPr lang="ru-RU" sz="2000" dirty="0"/>
              <a:t> учебно-познавательное. </a:t>
            </a:r>
            <a:br>
              <a:rPr lang="ru-RU" sz="2000" dirty="0"/>
            </a:br>
            <a:r>
              <a:rPr lang="ru-RU" sz="2000" b="1" dirty="0"/>
              <a:t>Предметные результаты:</a:t>
            </a:r>
            <a:r>
              <a:rPr lang="ru-RU" sz="2000" dirty="0"/>
              <a:t> знание приёма умножения двузначного числа на однозначное.</a:t>
            </a:r>
            <a:br>
              <a:rPr lang="ru-RU" sz="2000" dirty="0"/>
            </a:br>
            <a:r>
              <a:rPr lang="ru-RU" sz="2000" b="1" dirty="0" err="1"/>
              <a:t>Метапредметные</a:t>
            </a:r>
            <a:r>
              <a:rPr lang="ru-RU" sz="2000" b="1" dirty="0"/>
              <a:t> результаты:</a:t>
            </a:r>
            <a:r>
              <a:rPr lang="ru-RU" sz="2000" dirty="0"/>
              <a:t> знаково-символическое моделирование.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/>
              <a:t> </a:t>
            </a:r>
            <a:r>
              <a:rPr lang="ru-RU" sz="2400" b="1" i="1" dirty="0"/>
              <a:t>В сказочной стране все цифры, кроме нуля, обозначаются знаками, отличными от привычных нам изображений. Но сохраняется правило: «Одинаковые цифры обозначаются одинаковыми знаками, разные цифры – разными знаками». </a:t>
            </a:r>
            <a:endParaRPr lang="ru-RU" sz="2400" dirty="0"/>
          </a:p>
          <a:p>
            <a:pPr marL="0" indent="0">
              <a:buNone/>
            </a:pPr>
            <a:r>
              <a:rPr lang="ru-RU" sz="2400" b="1" i="1" dirty="0"/>
              <a:t>Отметь выражения, значения которых можно вычислить таким способом: ▲♦ ∙ ▲ = (▲0 + ♦) ∙▲ = ▲0 ∙ ▲ + ♦ ∙ ▲</a:t>
            </a:r>
            <a:endParaRPr lang="ru-RU" sz="2400" dirty="0"/>
          </a:p>
          <a:p>
            <a:pPr marL="0" indent="0">
              <a:buNone/>
            </a:pPr>
            <a:r>
              <a:rPr lang="ru-RU" sz="2400" b="1" i="1" dirty="0"/>
              <a:t> 	 40 ∙ 4   43 ∙  3	 86 ∙  4	 48 ∙  4	 23 ∙ 2	 123 ∙ 2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475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/>
              <a:t>Тип задания</a:t>
            </a:r>
            <a:r>
              <a:rPr lang="ru-RU" sz="2400" dirty="0"/>
              <a:t>: учебное.</a:t>
            </a:r>
            <a:br>
              <a:rPr lang="ru-RU" sz="2400" dirty="0"/>
            </a:br>
            <a:r>
              <a:rPr lang="ru-RU" sz="2400" b="1" dirty="0"/>
              <a:t>Предметный результат</a:t>
            </a:r>
            <a:r>
              <a:rPr lang="ru-RU" sz="2400" dirty="0"/>
              <a:t>: знание соотношений между единицами длины.</a:t>
            </a:r>
            <a:br>
              <a:rPr lang="ru-RU" sz="2400" dirty="0"/>
            </a:br>
            <a:r>
              <a:rPr lang="ru-RU" sz="2400" b="1" dirty="0" err="1"/>
              <a:t>Метапредметный</a:t>
            </a:r>
            <a:r>
              <a:rPr lang="ru-RU" sz="2400" b="1" dirty="0"/>
              <a:t> результат</a:t>
            </a:r>
            <a:r>
              <a:rPr lang="ru-RU" sz="2400" dirty="0"/>
              <a:t>: выделение причинно-следственных связей (познавательные УУД).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79395" y="2708928"/>
            <a:ext cx="879460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Отметь задания, с которыми не справится ученик, если он знает, что 1 сантиметр меньше 1 метра, но забыл на сколько меньше: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Сравни 3 м    и    3 см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Сравни 3 км 518 м    и    3615 м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Вычисли:1 м – 1 см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Г) Вычисли:  3 м 15 см – 2 м 12 см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Д) Вычисли: 3 м 5 см + 604 см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Е) Сравни 325 см    и    3 м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6287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2809852" y="642919"/>
            <a:ext cx="68580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ЗАДАНИЯ С МЕТАПРЕДМЕТНЫМ КОМПОНЕНТОМ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6976" y="2285993"/>
            <a:ext cx="77867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Гипотеза: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задания с метапредметным компонентом могут выступать в качестве инструмента оценивания уровня сформированности образовательных результатов младших школьников.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38414" y="571480"/>
            <a:ext cx="7572428" cy="4800600"/>
          </a:xfrm>
        </p:spPr>
        <p:txBody>
          <a:bodyPr>
            <a:normAutofit/>
          </a:bodyPr>
          <a:lstStyle/>
          <a:p>
            <a:pPr lvl="0" algn="just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УУД для выявления уровня их сформированности у обучающихся:</a:t>
            </a:r>
          </a:p>
          <a:p>
            <a:pPr>
              <a:buNone/>
            </a:pP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09852" y="2143116"/>
            <a:ext cx="7572428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Регулятивные УУД: оценивание;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Познавательные общеучебные УУД: знаково-символическое моделировании, работа с информацией;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Познавательные логические УУД: причинно-следственные связи, классификация;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Коммуникативные УУД: постановка вопроса.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2738414" y="142853"/>
            <a:ext cx="7572428" cy="610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Предметные умения из каждого раздела курса математики для выявления уровня их сформированности у обучающихся </a:t>
            </a:r>
            <a:r>
              <a:rPr lang="ru-RU" sz="2000" dirty="0"/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Раздел 1 </a:t>
            </a:r>
            <a:r>
              <a:rPr lang="ru-RU" sz="2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«Числа и величины»: сравнение чисел;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Раздел 2 </a:t>
            </a:r>
            <a:r>
              <a:rPr lang="ru-RU" sz="2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«Арифметические действия»: выполнение табличного и внетабличного умножения и деления чисел;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Раздел 3 </a:t>
            </a:r>
            <a:r>
              <a:rPr lang="ru-RU" sz="2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«Работа с текстовыми задачами»: решение текстовых задач арифметическим способом (по действиям с пояснением);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Раздел 4 </a:t>
            </a:r>
            <a:r>
              <a:rPr lang="ru-RU" sz="2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«Пространственные отношения. Геометрические фигуры»: распознавание геометрически фигур;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Раздел  5 </a:t>
            </a:r>
            <a:r>
              <a:rPr lang="ru-RU" sz="2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«Геометрические величины»: вычислять площадь и периметр прямоугольника;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Раздел 6 </a:t>
            </a:r>
            <a:r>
              <a:rPr lang="ru-RU" sz="2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«Работа с информацией»: чтение и заполнение таблицы, анализ и интерпретация данных таблицы.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B3C2D-6F5D-4AA5-8D63-CF6C799DD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КИМы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C708D5-6FC4-42CD-90FF-C2ECD66A7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1)для выявления уровня сформированности предметных результатов по математике </a:t>
            </a:r>
          </a:p>
          <a:p>
            <a:r>
              <a:rPr lang="ru-RU" sz="3200" dirty="0"/>
              <a:t>2) для выявления предметных (по математике)  и метапредметных результатов  (УУД)</a:t>
            </a:r>
          </a:p>
        </p:txBody>
      </p:sp>
    </p:spTree>
    <p:extLst>
      <p:ext uri="{BB962C8B-B14F-4D97-AF65-F5344CB8AC3E}">
        <p14:creationId xmlns:p14="http://schemas.microsoft.com/office/powerpoint/2010/main" val="2357942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334" y="647700"/>
            <a:ext cx="8596668" cy="1320800"/>
          </a:xfrm>
        </p:spPr>
        <p:txBody>
          <a:bodyPr/>
          <a:lstStyle/>
          <a:p>
            <a:r>
              <a:rPr lang="ru-RU" dirty="0"/>
              <a:t>Учебное задание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/>
              <a:t>Задание, направленное на:</a:t>
            </a:r>
          </a:p>
          <a:p>
            <a:pPr>
              <a:buFontTx/>
              <a:buChar char="-"/>
            </a:pPr>
            <a:r>
              <a:rPr lang="ru-RU" sz="2800" dirty="0"/>
              <a:t>  развитие интеллектуальных способностей учащихся</a:t>
            </a:r>
          </a:p>
          <a:p>
            <a:pPr>
              <a:buFontTx/>
              <a:buChar char="-"/>
            </a:pPr>
            <a:r>
              <a:rPr lang="ru-RU" sz="2800" dirty="0"/>
              <a:t>становления содержательной (предметные знания) и  операционной (предметные  умения и навыки, универсальные учебные действия) сферы учебной деятельности</a:t>
            </a:r>
          </a:p>
          <a:p>
            <a:pPr>
              <a:buFontTx/>
              <a:buChar char="-"/>
            </a:pPr>
            <a:r>
              <a:rPr lang="ru-RU" sz="2800" dirty="0"/>
              <a:t> на формирование компетентностей в работе с учебным материалом</a:t>
            </a:r>
          </a:p>
        </p:txBody>
      </p:sp>
    </p:spTree>
    <p:extLst>
      <p:ext uri="{BB962C8B-B14F-4D97-AF65-F5344CB8AC3E}">
        <p14:creationId xmlns:p14="http://schemas.microsoft.com/office/powerpoint/2010/main" val="274310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C:\Users\Лицей\Desktop\IMG_3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88472">
            <a:off x="6928426" y="3411439"/>
            <a:ext cx="3411400" cy="2344605"/>
          </a:xfrm>
          <a:prstGeom prst="rect">
            <a:avLst/>
          </a:prstGeom>
          <a:noFill/>
        </p:spPr>
      </p:pic>
      <p:pic>
        <p:nvPicPr>
          <p:cNvPr id="46087" name="Picture 7" descr="C:\Users\Лицей\Desktop\IMG_32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59290">
            <a:off x="5201832" y="2646721"/>
            <a:ext cx="2252210" cy="3108050"/>
          </a:xfrm>
          <a:prstGeom prst="rect">
            <a:avLst/>
          </a:prstGeom>
          <a:noFill/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2595538" y="357166"/>
            <a:ext cx="764386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Р.Н </a:t>
            </a:r>
            <a:r>
              <a:rPr lang="ru-RU" sz="22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Бунеев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«Диагностика 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метапредетных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личностных результатов начального образования».</a:t>
            </a:r>
          </a:p>
          <a:p>
            <a:pPr indent="449263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Е. В. </a:t>
            </a:r>
            <a:r>
              <a:rPr lang="ru-RU" sz="22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Языканова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Метапредметная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диагностическая работа».</a:t>
            </a:r>
          </a:p>
          <a:p>
            <a:pPr indent="449263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Т.В. Меркулова 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«Мониторинг метапредметных универсальных учебных действий».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5" name="Picture 5" descr="C:\Users\Лицей\Desktop\IMG_31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74643">
            <a:off x="2991334" y="3054469"/>
            <a:ext cx="2160453" cy="2884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2881290" y="928670"/>
            <a:ext cx="742955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Осуществлена опытная проверка эффективности предлагаемого инструментария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оценивания уровня сформированности образовательных 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результатов младших школьников на базе образовательной организации города Перми.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004" y="201227"/>
            <a:ext cx="8596668" cy="1320800"/>
          </a:xfrm>
        </p:spPr>
        <p:txBody>
          <a:bodyPr/>
          <a:lstStyle/>
          <a:p>
            <a:r>
              <a:rPr lang="ru-RU" dirty="0"/>
              <a:t>М. И. Моро 2 класс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381" y="1029811"/>
            <a:ext cx="7899013" cy="5738600"/>
          </a:xfrm>
        </p:spPr>
      </p:pic>
    </p:spTree>
    <p:extLst>
      <p:ext uri="{BB962C8B-B14F-4D97-AF65-F5344CB8AC3E}">
        <p14:creationId xmlns:p14="http://schemas.microsoft.com/office/powerpoint/2010/main" val="264684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841" y="266330"/>
            <a:ext cx="8972161" cy="1664070"/>
          </a:xfrm>
        </p:spPr>
        <p:txBody>
          <a:bodyPr/>
          <a:lstStyle/>
          <a:p>
            <a:r>
              <a:rPr lang="ru-RU" dirty="0"/>
              <a:t>Г.В. </a:t>
            </a:r>
            <a:r>
              <a:rPr lang="ru-RU" dirty="0" err="1"/>
              <a:t>Дрофеев</a:t>
            </a:r>
            <a:r>
              <a:rPr lang="ru-RU" dirty="0"/>
              <a:t> и др. 2 класс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069" y="977931"/>
            <a:ext cx="4190948" cy="588006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03" y="948025"/>
            <a:ext cx="4240746" cy="59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92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227" y="115136"/>
            <a:ext cx="8596668" cy="1320800"/>
          </a:xfrm>
        </p:spPr>
        <p:txBody>
          <a:bodyPr/>
          <a:lstStyle/>
          <a:p>
            <a:r>
              <a:rPr lang="ru-RU" dirty="0"/>
              <a:t>М.И. Башмаков 2 класс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99" y="775537"/>
            <a:ext cx="4360926" cy="60824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22" y="775536"/>
            <a:ext cx="4640760" cy="608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3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575" y="177553"/>
            <a:ext cx="9025427" cy="1752847"/>
          </a:xfrm>
        </p:spPr>
        <p:txBody>
          <a:bodyPr/>
          <a:lstStyle/>
          <a:p>
            <a:r>
              <a:rPr lang="ru-RU" dirty="0"/>
              <a:t>М.И. Башмаков 2 класс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04" y="976544"/>
            <a:ext cx="4319160" cy="5881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44" y="976544"/>
            <a:ext cx="4252119" cy="58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86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208" y="168676"/>
            <a:ext cx="8998794" cy="1761724"/>
          </a:xfrm>
        </p:spPr>
        <p:txBody>
          <a:bodyPr/>
          <a:lstStyle/>
          <a:p>
            <a:r>
              <a:rPr lang="ru-RU" dirty="0"/>
              <a:t>И.И. </a:t>
            </a:r>
            <a:r>
              <a:rPr lang="ru-RU" dirty="0" err="1"/>
              <a:t>Аргинская</a:t>
            </a:r>
            <a:r>
              <a:rPr lang="ru-RU" dirty="0"/>
              <a:t> 2 класс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" y="854850"/>
            <a:ext cx="4589755" cy="60031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04" y="854588"/>
            <a:ext cx="4801044" cy="2566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04" y="3559946"/>
            <a:ext cx="4844341" cy="319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9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963" y="213064"/>
            <a:ext cx="8981039" cy="1717336"/>
          </a:xfrm>
        </p:spPr>
        <p:txBody>
          <a:bodyPr/>
          <a:lstStyle/>
          <a:p>
            <a:r>
              <a:rPr lang="ru-RU" dirty="0"/>
              <a:t>Л.Г. </a:t>
            </a:r>
            <a:r>
              <a:rPr lang="ru-RU" dirty="0" err="1"/>
              <a:t>Петерсон</a:t>
            </a:r>
            <a:r>
              <a:rPr lang="ru-RU" dirty="0"/>
              <a:t> 2 класс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6" y="903285"/>
            <a:ext cx="4415560" cy="59259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10" y="767422"/>
            <a:ext cx="4164080" cy="59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25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Н.Б. Истомина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u="sng" dirty="0">
                <a:solidFill>
                  <a:srgbClr val="7030A0"/>
                </a:solidFill>
              </a:rPr>
              <a:t>репродуктивные или тренировочные</a:t>
            </a:r>
            <a:r>
              <a:rPr lang="ru-RU" sz="2400" dirty="0"/>
              <a:t>, требующие применения известных способов деятельности</a:t>
            </a:r>
          </a:p>
          <a:p>
            <a:r>
              <a:rPr lang="ru-RU" sz="2400" u="sng" dirty="0">
                <a:solidFill>
                  <a:srgbClr val="7030A0"/>
                </a:solidFill>
              </a:rPr>
              <a:t> продуктивные, проблемные,  частично-поисковые, </a:t>
            </a:r>
            <a:r>
              <a:rPr lang="ru-RU" sz="2400" dirty="0"/>
              <a:t>ориентированные на активную работу мышления, поиск способа решения проблемы</a:t>
            </a:r>
          </a:p>
          <a:p>
            <a:r>
              <a:rPr lang="ru-RU" sz="2400" dirty="0"/>
              <a:t> </a:t>
            </a:r>
            <a:r>
              <a:rPr lang="ru-RU" sz="2400" u="sng" dirty="0">
                <a:solidFill>
                  <a:srgbClr val="7030A0"/>
                </a:solidFill>
              </a:rPr>
              <a:t>творческие</a:t>
            </a:r>
            <a:r>
              <a:rPr lang="ru-RU" sz="2400" dirty="0"/>
              <a:t>, связанные с самостоятельным построением (открытием) алгоритма деятельности, получением продукта (субъективно нового) </a:t>
            </a:r>
          </a:p>
        </p:txBody>
      </p:sp>
    </p:spTree>
    <p:extLst>
      <p:ext uri="{BB962C8B-B14F-4D97-AF65-F5344CB8AC3E}">
        <p14:creationId xmlns:p14="http://schemas.microsoft.com/office/powerpoint/2010/main" val="133827132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226</TotalTime>
  <Words>814</Words>
  <Application>Microsoft Office PowerPoint</Application>
  <PresentationFormat>Широкоэкранный</PresentationFormat>
  <Paragraphs>67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Wingdings 3</vt:lpstr>
      <vt:lpstr>Аспект</vt:lpstr>
      <vt:lpstr>Метапредметные задания как компонент начального математического образования </vt:lpstr>
      <vt:lpstr>Учебное задание </vt:lpstr>
      <vt:lpstr>М. И. Моро 2 класс  </vt:lpstr>
      <vt:lpstr>Г.В. Дрофеев и др. 2 класс</vt:lpstr>
      <vt:lpstr>М.И. Башмаков 2 класс</vt:lpstr>
      <vt:lpstr>М.И. Башмаков 2 класс </vt:lpstr>
      <vt:lpstr>И.И. Аргинская 2 класс</vt:lpstr>
      <vt:lpstr>Л.Г. Петерсон 2 класс</vt:lpstr>
      <vt:lpstr>Н.Б. Истомина</vt:lpstr>
      <vt:lpstr>Математические задания с метапредметным компонентом</vt:lpstr>
      <vt:lpstr>Типы учебных заданий</vt:lpstr>
      <vt:lpstr>Петя поймал 4 жука и 7 пауков и посчитал количество лапок. Сколько всего лапок получилось? </vt:lpstr>
      <vt:lpstr>Маша купила 20 дм красивой тесьмы и обшила скатерть квадратной формы. Сколько сантиметров тесьмы осталось, если известно, что длина стороны скатерти более 45 см?         Могло ли у Маши остаться 3 см тесьмы? Объясни почему. </vt:lpstr>
      <vt:lpstr>Тип задания: учебно-познавательное.  Предметные результаты: знание приёма умножения двузначного числа на однозначное. Метапредметные результаты: знаково-символическое моделирование. </vt:lpstr>
      <vt:lpstr>Тип задания: учебное. Предметный результат: знание соотношений между единицами длины. Метапредметный результат: выделение причинно-следственных связей (познавательные УУД). </vt:lpstr>
      <vt:lpstr>Презентация PowerPoint</vt:lpstr>
      <vt:lpstr>Презентация PowerPoint</vt:lpstr>
      <vt:lpstr>Презентация PowerPoint</vt:lpstr>
      <vt:lpstr>КИМы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ввввввв</dc:title>
  <dc:creator>Лариса Владимировна Селькина</dc:creator>
  <cp:lastModifiedBy>Лариса Владимировна Селькина</cp:lastModifiedBy>
  <cp:revision>17</cp:revision>
  <dcterms:created xsi:type="dcterms:W3CDTF">2016-11-07T10:56:32Z</dcterms:created>
  <dcterms:modified xsi:type="dcterms:W3CDTF">2019-02-04T10:51:12Z</dcterms:modified>
</cp:coreProperties>
</file>