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29" r:id="rId3"/>
    <p:sldId id="326" r:id="rId4"/>
    <p:sldId id="322" r:id="rId5"/>
    <p:sldId id="316" r:id="rId6"/>
    <p:sldId id="317" r:id="rId7"/>
    <p:sldId id="330" r:id="rId8"/>
    <p:sldId id="315" r:id="rId9"/>
    <p:sldId id="272" r:id="rId10"/>
    <p:sldId id="302" r:id="rId11"/>
    <p:sldId id="331" r:id="rId1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100" d="100"/>
          <a:sy n="100" d="100"/>
        </p:scale>
        <p:origin x="-30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3286124"/>
            <a:ext cx="6500826" cy="1296532"/>
          </a:xfrm>
        </p:spPr>
        <p:txBody>
          <a:bodyPr/>
          <a:lstStyle/>
          <a:p>
            <a:pPr algn="ctr"/>
            <a:r>
              <a:rPr lang="ru-RU" sz="3200" cap="none" dirty="0" smtClean="0">
                <a:ln w="5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 rotWithShape="1"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«Позитивный  подход </a:t>
            </a:r>
            <a:br>
              <a:rPr lang="ru-RU" sz="3200" cap="none" dirty="0" smtClean="0">
                <a:ln w="5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 rotWithShape="1"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200" cap="none" dirty="0" smtClean="0">
                <a:ln w="5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 rotWithShape="1"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в воспитании младших школьников как средство формирования коммуникативной компетенции»</a:t>
            </a:r>
            <a:endParaRPr lang="ru-RU" sz="3200" cap="none" dirty="0">
              <a:ln w="500">
                <a:solidFill>
                  <a:schemeClr val="tx1">
                    <a:lumMod val="95000"/>
                    <a:lumOff val="5000"/>
                  </a:schemeClr>
                </a:solidFill>
              </a:ln>
              <a:gradFill flip="none" rotWithShape="1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5429264"/>
            <a:ext cx="3111402" cy="1357322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>Учитель начальных  классов,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 smtClean="0"/>
              <a:t>педагог-психолог</a:t>
            </a:r>
            <a:endParaRPr lang="ru-RU" sz="1400" dirty="0" smtClean="0"/>
          </a:p>
          <a:p>
            <a:pPr algn="ctr"/>
            <a:r>
              <a:rPr lang="ru-RU" sz="1400" dirty="0" smtClean="0"/>
              <a:t> Сметанина Светлана Юрьевна</a:t>
            </a:r>
          </a:p>
          <a:p>
            <a:pPr algn="ctr"/>
            <a:r>
              <a:rPr lang="ru-RU" sz="1400" dirty="0" smtClean="0"/>
              <a:t>МАОУ СОШ №16 г. Березники</a:t>
            </a:r>
            <a:endParaRPr lang="ru-RU" sz="1400" dirty="0"/>
          </a:p>
        </p:txBody>
      </p:sp>
      <p:pic>
        <p:nvPicPr>
          <p:cNvPr id="10242" name="Picture 2" descr="ÐÐ¾ÑÐ¿Ð¸ÑÐ°Ð½Ð¸Ðµ Ð±ÐµÐ· Ð´ÑÐ°Ð¼. ÐÑÑÑ ÑÐµÐ¼Ð¸Ð½Ð°ÑÐ¾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940" y="1357298"/>
            <a:ext cx="1933660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Picture 4" descr="ÐÐÐÐÐÐ¯ Ð Ð ÐÐÐÐÐ¯ ÐÐÐ¤ÐÐ ÐÐÐ¦ÐÐ¯ ÐÐÐ¯ Ð ÐÐÐÐ¢ÐÐÐÐ! Ð ÐÐÐÐ¢ÐÐÐ¯Ð Ð ÐÐÐ¢Ð¯Ð¥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71942"/>
            <a:ext cx="2142094" cy="1428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43174" y="-1439432"/>
            <a:ext cx="6500826" cy="2868168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Х Всероссийская научно-практическая конференция </a:t>
            </a:r>
          </a:p>
          <a:p>
            <a:pPr algn="ctr"/>
            <a:r>
              <a:rPr lang="ru-RU" sz="2000" b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«Реализация воспитательно-образовательных функций современной начальной школы»</a:t>
            </a:r>
            <a:endParaRPr lang="ru-RU" sz="2000" b="1" dirty="0">
              <a:ln>
                <a:solidFill>
                  <a:schemeClr val="tx1"/>
                </a:solidFill>
              </a:ln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1498196207_1_1.jpg"/>
          <p:cNvPicPr>
            <a:picLocks noChangeAspect="1" noChangeArrowheads="1"/>
          </p:cNvPicPr>
          <p:nvPr/>
        </p:nvPicPr>
        <p:blipFill>
          <a:blip r:embed="rId2" cstate="print"/>
          <a:srcRect l="21111" t="29630" r="22221" b="19999"/>
          <a:stretch>
            <a:fillRect/>
          </a:stretch>
        </p:blipFill>
        <p:spPr bwMode="auto">
          <a:xfrm>
            <a:off x="1928794" y="3214686"/>
            <a:ext cx="4893503" cy="3262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428604"/>
            <a:ext cx="8143900" cy="14287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Позитивный подход в воспитании</a:t>
            </a:r>
            <a:r>
              <a:rPr kumimoji="0" lang="ru-RU" sz="40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— </a:t>
            </a:r>
            <a:r>
              <a:rPr kumimoji="0" lang="ru-RU" sz="4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шаг в </a:t>
            </a:r>
            <a:r>
              <a:rPr lang="ru-RU" sz="4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становлении развитой личности</a:t>
            </a:r>
            <a:endParaRPr kumimoji="0" lang="ru-RU" sz="4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8596" y="2214554"/>
            <a:ext cx="7215238" cy="264320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571744"/>
            <a:ext cx="76097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500042"/>
            <a:ext cx="6462184" cy="59563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116"/>
            <a:ext cx="81439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Позитивное воспитание – как альтернатива всем другим видам  </a:t>
            </a:r>
            <a:r>
              <a:rPr lang="ru-RU" sz="2400" dirty="0" smtClean="0"/>
              <a:t>воспитания. </a:t>
            </a:r>
            <a:br>
              <a:rPr lang="ru-RU" sz="2400" dirty="0" smtClean="0"/>
            </a:br>
            <a:r>
              <a:rPr lang="ru-RU" sz="2400" dirty="0" smtClean="0"/>
              <a:t>Главный девиз  людей, имеющих позитивный настрой: «Изменяясь сами, вы меняете реальность»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466672"/>
            <a:ext cx="7858180" cy="4105600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Воспитание, основанное на любви, а не на страхе.</a:t>
            </a:r>
          </a:p>
          <a:p>
            <a:pPr algn="just"/>
            <a:r>
              <a:rPr lang="ru-RU" sz="3200" dirty="0" smtClean="0"/>
              <a:t>Воспитание стремится развить в детях сострадательность, а не послушание.</a:t>
            </a:r>
          </a:p>
          <a:p>
            <a:pPr algn="just"/>
            <a:r>
              <a:rPr lang="ru-RU" sz="3200" dirty="0" smtClean="0"/>
              <a:t>Воспитание нацеливает родителей не ограждать от жизненных испытаний, а помогать их преодолевать.</a:t>
            </a:r>
          </a:p>
        </p:txBody>
      </p:sp>
    </p:spTree>
    <p:extLst>
      <p:ext uri="{BB962C8B-B14F-4D97-AF65-F5344CB8AC3E}">
        <p14:creationId xmlns:p14="http://schemas.microsoft.com/office/powerpoint/2010/main" xmlns="" val="4071297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3857652" cy="444664"/>
          </a:xfrm>
        </p:spPr>
        <p:txBody>
          <a:bodyPr>
            <a:noAutofit/>
          </a:bodyPr>
          <a:lstStyle/>
          <a:p>
            <a:r>
              <a:rPr lang="ru-RU" sz="4800" dirty="0" smtClean="0"/>
              <a:t>Джон Грей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551794"/>
            <a:ext cx="7858180" cy="16630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позитивного воспитания </a:t>
            </a:r>
            <a:r>
              <a:rPr lang="ru-RU" dirty="0" smtClean="0"/>
              <a:t>– вырастить </a:t>
            </a:r>
            <a:r>
              <a:rPr lang="ru-RU" b="1" u="sng" dirty="0" smtClean="0"/>
              <a:t>волевого</a:t>
            </a:r>
            <a:r>
              <a:rPr lang="ru-RU" dirty="0" smtClean="0"/>
              <a:t>, но при этом готового к </a:t>
            </a:r>
            <a:r>
              <a:rPr lang="ru-RU" b="1" u="sng" dirty="0" smtClean="0"/>
              <a:t>сотрудничеству</a:t>
            </a:r>
            <a:r>
              <a:rPr lang="ru-RU" dirty="0" smtClean="0"/>
              <a:t> ребёнка.</a:t>
            </a:r>
          </a:p>
        </p:txBody>
      </p:sp>
      <p:pic>
        <p:nvPicPr>
          <p:cNvPr id="1026" name="Picture 2" descr="C:\Users\Elena\Desktop\Сним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214818"/>
            <a:ext cx="3409949" cy="22666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s://static.wixstatic.com/media/4ff1d0_26ef1ea16364464fb19b002e7edca014~mv2.jpg/v1/fill/w_626,h_428/4ff1d0_26ef1ea16364464fb19b002e7edca014~m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98568"/>
            <a:ext cx="2962253" cy="20253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http://www.ya-roditel.ru/upload/medialibrary/d0d/d0d75245aecb1aa5bca860d954af06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929066"/>
            <a:ext cx="1619123" cy="2623388"/>
          </a:xfrm>
          <a:prstGeom prst="rect">
            <a:avLst/>
          </a:prstGeom>
          <a:noFill/>
        </p:spPr>
      </p:pic>
      <p:pic>
        <p:nvPicPr>
          <p:cNvPr id="1034" name="Picture 10" descr="https://images.vcene.com/images/items/12370/type1/32793991.jpg"/>
          <p:cNvPicPr>
            <a:picLocks noChangeAspect="1" noChangeArrowheads="1"/>
          </p:cNvPicPr>
          <p:nvPr/>
        </p:nvPicPr>
        <p:blipFill>
          <a:blip r:embed="rId5" cstate="print"/>
          <a:srcRect l="37500" t="23750" r="37187" b="23750"/>
          <a:stretch>
            <a:fillRect/>
          </a:stretch>
        </p:blipFill>
        <p:spPr bwMode="auto">
          <a:xfrm>
            <a:off x="214282" y="4071942"/>
            <a:ext cx="1607340" cy="2500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1820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5 Принципов позитивного воспитания:</a:t>
            </a:r>
            <a:endParaRPr lang="ru-RU" dirty="0"/>
          </a:p>
        </p:txBody>
      </p:sp>
      <p:pic>
        <p:nvPicPr>
          <p:cNvPr id="7170" name="Picture 2" descr="http://pogodki.drujnaya-semya.ru/wp-content/uploads/2011/10/ssora-izza-igrush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8" y="3563446"/>
            <a:ext cx="1080000" cy="10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5984" y="1571612"/>
            <a:ext cx="4643470" cy="7858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ysClr val="windowText" lastClr="000000"/>
                </a:solidFill>
              </a:rPr>
              <a:t>Отличаться от других – нормально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4786322"/>
            <a:ext cx="4643470" cy="714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Хотеть большего – нормально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3643314"/>
            <a:ext cx="5643602" cy="714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ysClr val="windowText" lastClr="000000"/>
                </a:solidFill>
              </a:rPr>
              <a:t>Проявлять негативные эмоции – нормально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2571744"/>
            <a:ext cx="4643470" cy="7858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Совершать ошибки – нормально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5857892"/>
            <a:ext cx="5214974" cy="714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Выражать своё несогласие – нормально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2" name="Picture 4" descr="http://www.garmoniazhizni.com/wp-content/uploads/2013/10/pozitivnoe-vospitanie-det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794" y="1500174"/>
            <a:ext cx="1368000" cy="9110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4" name="Picture 6" descr="http://glazov-24.ru/upload/uploaded_image/thumbs/2017-06-01/4_b264d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715016"/>
            <a:ext cx="1523988" cy="9995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20417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10372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Методы достижения  успехов  в позитивном  воспитании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357298"/>
            <a:ext cx="7615262" cy="4384058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/>
              <a:t>Активное слушание и понимание ребёнка</a:t>
            </a:r>
          </a:p>
          <a:p>
            <a:pPr algn="just"/>
            <a:r>
              <a:rPr lang="ru-RU" b="1" i="1" dirty="0" smtClean="0"/>
              <a:t>Приятие своего ребёнка</a:t>
            </a:r>
          </a:p>
          <a:p>
            <a:pPr algn="just"/>
            <a:r>
              <a:rPr lang="ru-RU" b="1" i="1" dirty="0" smtClean="0"/>
              <a:t>Доверительное общение «по душам»</a:t>
            </a:r>
          </a:p>
          <a:p>
            <a:pPr algn="just"/>
            <a:r>
              <a:rPr lang="ru-RU" b="1" i="1" dirty="0" smtClean="0"/>
              <a:t>Просить, а не командовать</a:t>
            </a:r>
          </a:p>
          <a:p>
            <a:pPr algn="just"/>
            <a:r>
              <a:rPr lang="ru-RU" b="1" i="1" dirty="0" smtClean="0"/>
              <a:t>Отвлекать и направлять</a:t>
            </a:r>
          </a:p>
          <a:p>
            <a:pPr algn="just"/>
            <a:r>
              <a:rPr lang="ru-RU" b="1" i="1" dirty="0" smtClean="0"/>
              <a:t>Обеспечивать ритуал и ритм (традиции семьи)</a:t>
            </a:r>
          </a:p>
          <a:p>
            <a:pPr algn="just"/>
            <a:r>
              <a:rPr lang="ru-RU" b="1" i="1" dirty="0" smtClean="0"/>
              <a:t>Тайм-аут (передышка)</a:t>
            </a:r>
          </a:p>
          <a:p>
            <a:pPr algn="just"/>
            <a:r>
              <a:rPr lang="ru-RU" b="1" i="1" dirty="0" smtClean="0"/>
              <a:t>Видеть и верить в лучшее</a:t>
            </a:r>
          </a:p>
          <a:p>
            <a:pPr algn="just"/>
            <a:endParaRPr lang="ru-RU" b="1" i="1" u="sng" dirty="0" smtClean="0"/>
          </a:p>
          <a:p>
            <a:pPr algn="just"/>
            <a:endParaRPr lang="ru-RU" b="1" i="1" u="sng" dirty="0" smtClean="0"/>
          </a:p>
        </p:txBody>
      </p:sp>
      <p:pic>
        <p:nvPicPr>
          <p:cNvPr id="23556" name="Picture 4" descr="https://s14.stc.all.kpcdn.net/share/i/12/10072620/inx960x640.jpg"/>
          <p:cNvPicPr>
            <a:picLocks noChangeAspect="1" noChangeArrowheads="1"/>
          </p:cNvPicPr>
          <p:nvPr/>
        </p:nvPicPr>
        <p:blipFill>
          <a:blip r:embed="rId2" cstate="print"/>
          <a:srcRect l="16000"/>
          <a:stretch>
            <a:fillRect/>
          </a:stretch>
        </p:blipFill>
        <p:spPr bwMode="auto">
          <a:xfrm>
            <a:off x="5000628" y="4429132"/>
            <a:ext cx="3000332" cy="22323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99515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8143900" cy="10372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 профессиональную позицию учителя заложены следующие Методы позитивного подхода: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2143116"/>
            <a:ext cx="7643866" cy="457203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Метод доброты</a:t>
            </a:r>
          </a:p>
          <a:p>
            <a:r>
              <a:rPr lang="ru-RU" sz="2800" b="1" dirty="0" smtClean="0"/>
              <a:t>Метод успешности</a:t>
            </a:r>
          </a:p>
          <a:p>
            <a:r>
              <a:rPr lang="ru-RU" sz="2800" b="1" dirty="0" smtClean="0"/>
              <a:t>Метод эффективности </a:t>
            </a:r>
            <a:br>
              <a:rPr lang="ru-RU" sz="2800" b="1" dirty="0" smtClean="0"/>
            </a:br>
            <a:r>
              <a:rPr lang="ru-RU" sz="2800" b="1" dirty="0" smtClean="0"/>
              <a:t>усилий</a:t>
            </a:r>
          </a:p>
          <a:p>
            <a:r>
              <a:rPr lang="ru-RU" sz="2800" b="1" dirty="0" smtClean="0"/>
              <a:t>Метод результативности</a:t>
            </a:r>
          </a:p>
          <a:p>
            <a:r>
              <a:rPr lang="ru-RU" sz="2800" b="1" dirty="0" smtClean="0"/>
              <a:t>Метод технологичности</a:t>
            </a:r>
          </a:p>
          <a:p>
            <a:r>
              <a:rPr lang="ru-RU" sz="2800" b="1" dirty="0" smtClean="0"/>
              <a:t>Метод надёжности получаемых результатов</a:t>
            </a:r>
          </a:p>
          <a:p>
            <a:r>
              <a:rPr lang="ru-RU" sz="2800" b="1" dirty="0" smtClean="0"/>
              <a:t>Метод  перспективности</a:t>
            </a:r>
          </a:p>
        </p:txBody>
      </p:sp>
      <p:pic>
        <p:nvPicPr>
          <p:cNvPr id="6146" name="Picture 2" descr="http://fizkultura-na5.ru/images/Pedogogika/14971894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714620"/>
            <a:ext cx="3214710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99515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43182"/>
            <a:ext cx="7786742" cy="142876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</a:rPr>
              <a:t>Позитивный подход улучшает взаимоотношения детей как с родителями, так и с учителем, а также даёт им возможность полностью развить свой потенциал на каждом этапе взросления.</a:t>
            </a:r>
            <a:endParaRPr lang="ru-RU" sz="3600" dirty="0"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</a:endParaRPr>
          </a:p>
        </p:txBody>
      </p:sp>
      <p:pic>
        <p:nvPicPr>
          <p:cNvPr id="5122" name="Picture 2" descr="article-1228716-05AA0DBA0000044D-663_634x4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165777"/>
            <a:ext cx="4038586" cy="24779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17843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871</TotalTime>
  <Words>227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«Позитивный  подход  в воспитании младших школьников как средство формирования коммуникативной компетенции»</vt:lpstr>
      <vt:lpstr>Слайд 2</vt:lpstr>
      <vt:lpstr>Слайд 3</vt:lpstr>
      <vt:lpstr>Позитивное воспитание – как альтернатива всем другим видам  воспитания.  Главный девиз  людей, имеющих позитивный настрой: «Изменяясь сами, вы меняете реальность»</vt:lpstr>
      <vt:lpstr>Джон Грей</vt:lpstr>
      <vt:lpstr>5 Принципов позитивного воспитания:</vt:lpstr>
      <vt:lpstr>Методы достижения  успехов  в позитивном  воспитании</vt:lpstr>
      <vt:lpstr>В профессиональную позицию учителя заложены следующие Методы позитивного подхода:</vt:lpstr>
      <vt:lpstr>Позитивный подход улучшает взаимоотношения детей как с родителями, так и с учителем, а также даёт им возможность полностью развить свой потенциал на каждом этапе взросления.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Толерантное сознание</dc:title>
  <dc:creator>Admin</dc:creator>
  <cp:lastModifiedBy>Elena</cp:lastModifiedBy>
  <cp:revision>115</cp:revision>
  <dcterms:created xsi:type="dcterms:W3CDTF">2017-12-21T16:45:34Z</dcterms:created>
  <dcterms:modified xsi:type="dcterms:W3CDTF">2019-02-05T09:50:40Z</dcterms:modified>
</cp:coreProperties>
</file>