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1" r:id="rId5"/>
    <p:sldId id="278" r:id="rId6"/>
    <p:sldId id="260" r:id="rId7"/>
    <p:sldId id="268" r:id="rId8"/>
    <p:sldId id="269" r:id="rId9"/>
    <p:sldId id="262" r:id="rId10"/>
    <p:sldId id="274" r:id="rId11"/>
    <p:sldId id="273" r:id="rId12"/>
    <p:sldId id="275" r:id="rId13"/>
    <p:sldId id="271" r:id="rId14"/>
    <p:sldId id="285" r:id="rId15"/>
    <p:sldId id="287" r:id="rId16"/>
    <p:sldId id="286" r:id="rId17"/>
    <p:sldId id="281" r:id="rId18"/>
    <p:sldId id="26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85B"/>
    <a:srgbClr val="DED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5" autoAdjust="0"/>
    <p:restoredTop sz="94660"/>
  </p:normalViewPr>
  <p:slideViewPr>
    <p:cSldViewPr>
      <p:cViewPr>
        <p:scale>
          <a:sx n="80" d="100"/>
          <a:sy n="80" d="100"/>
        </p:scale>
        <p:origin x="-2772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AB4C1-5D40-4452-BCEE-AA2C63833CB5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1ADEA-8BF5-40DD-9080-003141A76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322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4D485B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4" name="Picture 6" descr="C:\Users\днс\Documents\PR\Семинар по медиаплану\плашка 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20466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5"/>
            <a:ext cx="8208912" cy="1070992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16833"/>
            <a:ext cx="4038600" cy="4209331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16833"/>
            <a:ext cx="4038600" cy="4209331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5"/>
            <a:ext cx="8280920" cy="1070992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5" y="1916832"/>
            <a:ext cx="4040188" cy="567754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564904"/>
            <a:ext cx="4040188" cy="356125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10" y="1916832"/>
            <a:ext cx="4041775" cy="567754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564904"/>
            <a:ext cx="4041775" cy="356125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920880" cy="946026"/>
          </a:xfrm>
        </p:spPr>
        <p:txBody>
          <a:bodyPr anchor="b">
            <a:normAutofit/>
          </a:bodyPr>
          <a:lstStyle>
            <a:lvl1pPr algn="ctr">
              <a:defRPr sz="4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844825"/>
            <a:ext cx="5111751" cy="4281339"/>
          </a:xfrm>
        </p:spPr>
        <p:txBody>
          <a:bodyPr/>
          <a:lstStyle>
            <a:lvl1pPr>
              <a:defRPr sz="32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916833"/>
            <a:ext cx="3008313" cy="4209331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6" descr="C:\Users\днс\Documents\PR\Семинар по медиаплану\Рисунок2.jpg"/>
          <p:cNvPicPr>
            <a:picLocks noChangeAspect="1" noChangeArrowheads="1"/>
          </p:cNvPicPr>
          <p:nvPr userDrawn="1"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 flipV="1">
            <a:off x="0" y="908721"/>
            <a:ext cx="9144000" cy="1008112"/>
          </a:xfrm>
          <a:prstGeom prst="rect">
            <a:avLst/>
          </a:prstGeom>
          <a:noFill/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1052736"/>
            <a:ext cx="5486400" cy="36748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днс\Documents\PR\Семинар по медиаплану\плашка 5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2"/>
            <a:ext cx="9144000" cy="2026642"/>
          </a:xfrm>
          <a:prstGeom prst="rect">
            <a:avLst/>
          </a:prstGeom>
          <a:noFill/>
        </p:spPr>
      </p:pic>
      <p:pic>
        <p:nvPicPr>
          <p:cNvPr id="1030" name="Picture 6" descr="C:\Users\днс\Documents\PR\Семинар по медиаплану\Рисунок2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916832"/>
            <a:ext cx="9144000" cy="49411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9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916833"/>
            <a:ext cx="8229600" cy="4209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DE7C0-4C83-4F55-B80D-765FCA0C860E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F37FA-8518-4AE6-B463-18B8F8B839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EDEDD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4D485B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4D485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85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D485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4D48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</a:t>
            </a:r>
            <a:r>
              <a:rPr lang="ru-RU" sz="32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вторых классов  умения </a:t>
            </a:r>
            <a:r>
              <a:rPr lang="ru-RU" sz="32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с информацией на уроках математики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328047" y="4554443"/>
            <a:ext cx="3786187" cy="2303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rgbClr val="4D485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Работу выполнила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студентка  441  группы </a:t>
            </a:r>
          </a:p>
          <a:p>
            <a:pPr>
              <a:defRPr/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Вилесова Елена Дмитриевна</a:t>
            </a:r>
          </a:p>
          <a:p>
            <a:pPr>
              <a:defRPr/>
            </a:pPr>
            <a:r>
              <a:rPr lang="ru-RU" sz="1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pPr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кандидат педагогических наук, доцент</a:t>
            </a:r>
          </a:p>
          <a:p>
            <a:pPr>
              <a:defRPr/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Худякова Марина Алексеевна   </a:t>
            </a:r>
          </a:p>
          <a:p>
            <a:pPr>
              <a:defRPr/>
            </a:pPr>
            <a:endParaRPr lang="ru-RU" sz="2400" dirty="0" smtClean="0"/>
          </a:p>
          <a:p>
            <a:pPr algn="r"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показатели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7" t="34259" r="31146" b="26482"/>
          <a:stretch/>
        </p:blipFill>
        <p:spPr bwMode="auto">
          <a:xfrm>
            <a:off x="1259632" y="1890334"/>
            <a:ext cx="6727235" cy="399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43029" y="5911716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определять достоверную информацию с помощью столбчатой диаграммы</a:t>
            </a:r>
          </a:p>
        </p:txBody>
      </p:sp>
    </p:spTree>
    <p:extLst>
      <p:ext uri="{BB962C8B-B14F-4D97-AF65-F5344CB8AC3E}">
        <p14:creationId xmlns:p14="http://schemas.microsoft.com/office/powerpoint/2010/main" val="245206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Низкие показатели 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3" t="34386" r="28027" b="11345"/>
          <a:stretch/>
        </p:blipFill>
        <p:spPr bwMode="auto">
          <a:xfrm>
            <a:off x="1475656" y="1986312"/>
            <a:ext cx="5608403" cy="428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6211669"/>
            <a:ext cx="5617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восстанавливать текст, используя информацию из таблицы </a:t>
            </a:r>
          </a:p>
        </p:txBody>
      </p:sp>
    </p:spTree>
    <p:extLst>
      <p:ext uri="{BB962C8B-B14F-4D97-AF65-F5344CB8AC3E}">
        <p14:creationId xmlns:p14="http://schemas.microsoft.com/office/powerpoint/2010/main" val="379964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совпадение в результатах выполнения заданий 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4" t="45859" r="28068" b="23838"/>
          <a:stretch/>
        </p:blipFill>
        <p:spPr bwMode="auto">
          <a:xfrm>
            <a:off x="971600" y="2276872"/>
            <a:ext cx="7356765" cy="311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4471" y="5394145"/>
            <a:ext cx="3895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работать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таблицей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Б» класс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«Е» класс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75%)</a:t>
            </a:r>
          </a:p>
        </p:txBody>
      </p:sp>
    </p:spTree>
    <p:extLst>
      <p:ext uri="{BB962C8B-B14F-4D97-AF65-F5344CB8AC3E}">
        <p14:creationId xmlns:p14="http://schemas.microsoft.com/office/powerpoint/2010/main" val="75192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опытной работы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9864" y="1844824"/>
                <a:ext cx="9134136" cy="5013176"/>
              </a:xfrm>
            </p:spPr>
            <p:txBody>
              <a:bodyPr>
                <a:normAutofit/>
              </a:bodyPr>
              <a:lstStyle/>
              <a:p>
                <a:r>
                  <a:rPr lang="ru-RU" sz="20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Средний </a:t>
                </a:r>
                <a:r>
                  <a:rPr lang="ru-RU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балл по каждому классу: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ru-RU" sz="2000">
                        <a:solidFill>
                          <a:schemeClr val="tx1"/>
                        </a:solidFill>
                        <a:latin typeface="Cambria Math"/>
                      </a:rPr>
                      <m:t>Ср </m:t>
                    </m:r>
                    <m:d>
                      <m:d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2 Б</m:t>
                        </m:r>
                      </m:e>
                    </m:d>
                    <m:r>
                      <a:rPr lang="ru-RU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ru-RU" sz="2000">
                        <a:solidFill>
                          <a:schemeClr val="tx1"/>
                        </a:solidFill>
                        <a:latin typeface="Cambria Math"/>
                      </a:rPr>
                      <m:t>3,193</m:t>
                    </m:r>
                    <m:r>
                      <a:rPr lang="ru-RU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       </m:t>
                    </m:r>
                    <m:r>
                      <a:rPr lang="ru-RU" sz="2000">
                        <a:solidFill>
                          <a:schemeClr val="tx1"/>
                        </a:solidFill>
                        <a:latin typeface="Cambria Math"/>
                      </a:rPr>
                      <m:t>Ср (2 Е) </m:t>
                    </m:r>
                    <m:r>
                      <a:rPr lang="ru-RU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ru-RU" sz="2000">
                        <a:solidFill>
                          <a:schemeClr val="tx1"/>
                        </a:solidFill>
                        <a:latin typeface="Cambria Math"/>
                      </a:rPr>
                      <m:t>3,5</m:t>
                    </m:r>
                  </m:oMath>
                </a14:m>
                <a:endPara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sz="20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Межгрупповая </a:t>
                </a:r>
                <a:r>
                  <a:rPr lang="ru-RU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дисперсия: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   </m:t>
                    </m:r>
                    <m:r>
                      <a:rPr lang="ru-RU" sz="2000">
                        <a:solidFill>
                          <a:schemeClr val="tx1"/>
                        </a:solidFill>
                        <a:latin typeface="Cambria Math"/>
                      </a:rPr>
                      <m:t>Д </m:t>
                    </m:r>
                    <m:d>
                      <m:d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2 Б и 2 Е</m:t>
                        </m:r>
                      </m:e>
                    </m:d>
                    <m:r>
                      <a:rPr lang="ru-RU" sz="2000" i="1">
                        <a:solidFill>
                          <a:schemeClr val="tx1"/>
                        </a:solidFill>
                        <a:latin typeface="Cambria Math"/>
                      </a:rPr>
                      <m:t>=0,023</m:t>
                    </m:r>
                  </m:oMath>
                </a14:m>
                <a:endPara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ru-RU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ru-RU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Так </a:t>
                </a:r>
                <a:r>
                  <a:rPr lang="ru-RU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как межгрупповая дисперсия близка к нулю, то можно сделать вывод, что отметки одной группы (2 Б класса) в малой степени отличаются от отметок второй группы (2 Е класса). </a:t>
                </a:r>
              </a:p>
              <a:p>
                <a:pPr marL="0" indent="0" algn="just">
                  <a:buNone/>
                </a:pPr>
                <a:r>
                  <a:rPr lang="ru-RU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marL="0" indent="0" algn="just">
                  <a:buNone/>
                </a:pPr>
                <a:r>
                  <a:rPr lang="ru-RU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Предположение</a:t>
                </a:r>
                <a:r>
                  <a:rPr lang="ru-RU" sz="2000" b="1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подтвердилось</a:t>
                </a:r>
                <a:r>
                  <a:rPr lang="ru-RU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ru-RU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формирование у младших школьников умений работать с информацией </a:t>
                </a:r>
                <a:r>
                  <a:rPr lang="ru-RU" sz="20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 зависит</a:t>
                </a:r>
                <a:r>
                  <a:rPr lang="ru-RU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от выбора УМК по математике и уровень </a:t>
                </a:r>
                <a:r>
                  <a:rPr lang="ru-RU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сформированности</a:t>
                </a:r>
                <a:r>
                  <a:rPr lang="ru-RU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этих умений по программам М.И. Моро и Д.Б. </a:t>
                </a:r>
                <a:r>
                  <a:rPr lang="ru-RU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Эльконина</a:t>
                </a:r>
                <a:r>
                  <a:rPr lang="ru-RU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-В.В. Давыдова </a:t>
                </a:r>
                <a:r>
                  <a:rPr lang="ru-RU" sz="20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практически не  отличаются по заданному признаку</a:t>
                </a:r>
                <a:r>
                  <a:rPr lang="ru-RU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64" y="1844824"/>
                <a:ext cx="9134136" cy="5013176"/>
              </a:xfrm>
              <a:blipFill rotWithShape="1">
                <a:blip r:embed="rId2"/>
                <a:stretch>
                  <a:fillRect l="-734" t="-608" r="-6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820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836712"/>
            <a:ext cx="6048672" cy="57606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заданий на основе сплошного текста 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16674574"/>
              </p:ext>
            </p:extLst>
          </p:nvPr>
        </p:nvGraphicFramePr>
        <p:xfrm>
          <a:off x="1691680" y="4221088"/>
          <a:ext cx="4968553" cy="165618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241878"/>
                <a:gridCol w="1316641"/>
                <a:gridCol w="1398152"/>
                <a:gridCol w="1011882"/>
              </a:tblGrid>
              <a:tr h="7751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обезьяны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595" marR="45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Длина тела в см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595" marR="45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Длина хвоста в см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595" marR="45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Масса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595" marR="45595" marT="0" marB="0" anchor="ctr"/>
                </a:tc>
              </a:tr>
              <a:tr h="8810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95" marR="455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95" marR="455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95" marR="455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95" marR="45595" marT="0" marB="0"/>
                </a:tc>
              </a:tr>
            </a:tbl>
          </a:graphicData>
        </a:graphic>
      </p:graphicFrame>
      <p:sp>
        <p:nvSpPr>
          <p:cNvPr id="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3645024"/>
            <a:ext cx="63367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Задание: 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Заполни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таблицу данными из текста.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"/>
          </p:nvPr>
        </p:nvSpPr>
        <p:spPr>
          <a:xfrm>
            <a:off x="179512" y="1916832"/>
            <a:ext cx="8784976" cy="18002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Длина. Масса. Вместимость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Формируемое умение: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преобразовывать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из одной формы в другую (из текста в таблицу)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урока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первичное закрепление с проговаривание во внешней речи.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87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836712"/>
            <a:ext cx="6048672" cy="57606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заданий на основе сплошного текста 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95536" y="3645024"/>
            <a:ext cx="8352928" cy="2952328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</a:t>
            </a:r>
            <a:r>
              <a:rPr lang="ru-RU" sz="35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Ответь </a:t>
            </a:r>
            <a:r>
              <a:rPr lang="ru-RU" sz="3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5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endParaRPr lang="ru-RU" sz="35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ru-RU" sz="3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вид обезьяны имеет самый длинный хвост?</a:t>
            </a:r>
            <a:r>
              <a:rPr lang="ru-RU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_________________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ru-RU" sz="3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вид обезьяны имеет самую маленькую массу? </a:t>
            </a:r>
            <a:r>
              <a:rPr lang="ru-RU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ru-RU" sz="3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вид обезьяны относят к</a:t>
            </a:r>
            <a:r>
              <a:rPr lang="ru-RU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подотря­ду полуобезьян? </a:t>
            </a:r>
            <a:r>
              <a:rPr lang="ru-RU" sz="35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"/>
          </p:nvPr>
        </p:nvSpPr>
        <p:spPr>
          <a:xfrm>
            <a:off x="179512" y="1916832"/>
            <a:ext cx="8784976" cy="18722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Длина. Масса. Вместимость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Формируемое умение: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 нужную информацию в тексте, заданную в явном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первичное закрепление с проговаривание во внешней речи.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069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836712"/>
            <a:ext cx="6048672" cy="57606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заданий на основе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несплошного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текста 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51520" y="3356992"/>
            <a:ext cx="5112568" cy="3096344"/>
          </a:xfrm>
        </p:spPr>
        <p:txBody>
          <a:bodyPr>
            <a:normAutofit/>
          </a:bodyPr>
          <a:lstStyle/>
          <a:p>
            <a:pPr lvl="0" algn="just">
              <a:lnSpc>
                <a:spcPct val="11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 в театр»</a:t>
            </a:r>
          </a:p>
          <a:p>
            <a:pPr lvl="0" algn="just">
              <a:lnSpc>
                <a:spcPct val="110000"/>
              </a:lnSpc>
              <a:spcBef>
                <a:spcPts val="0"/>
              </a:spcBef>
            </a:pP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В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каком городе находится театр, где действителен этот билет?</a:t>
            </a:r>
          </a:p>
          <a:p>
            <a:pPr lvl="0" algn="just">
              <a:lnSpc>
                <a:spcPct val="110000"/>
              </a:lnSpc>
              <a:spcBef>
                <a:spcPts val="0"/>
              </a:spcBef>
            </a:pP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Как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спектакль?</a:t>
            </a:r>
          </a:p>
          <a:p>
            <a:pPr lvl="0" algn="just">
              <a:lnSpc>
                <a:spcPct val="110000"/>
              </a:lnSpc>
              <a:spcBef>
                <a:spcPts val="0"/>
              </a:spcBef>
            </a:pP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Какова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 билета?</a:t>
            </a:r>
          </a:p>
          <a:p>
            <a:pPr lvl="0" algn="just">
              <a:lnSpc>
                <a:spcPct val="110000"/>
              </a:lnSpc>
              <a:spcBef>
                <a:spcPts val="0"/>
              </a:spcBef>
            </a:pP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Где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сидел человек, который купил этот билет?</a:t>
            </a:r>
          </a:p>
          <a:p>
            <a:pPr lvl="0" algn="just">
              <a:lnSpc>
                <a:spcPct val="110000"/>
              </a:lnSpc>
              <a:spcBef>
                <a:spcPts val="0"/>
              </a:spcBef>
            </a:pP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Когда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спектакль и в какое время?</a:t>
            </a:r>
          </a:p>
        </p:txBody>
      </p:sp>
      <p:pic>
        <p:nvPicPr>
          <p:cNvPr id="12" name="Объект 11" descr="ÐÐ°ÑÑÐ¸Ð½ÐºÐ¸ Ð¿Ð¾ Ð·Ð°Ð¿ÑÐ¾ÑÑ Ð±Ð¸Ð»ÐµÑ Ð² ÑÐµÐ°ÑÑ"/>
          <p:cNvPicPr>
            <a:picLocks noGrp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49080"/>
            <a:ext cx="3456384" cy="172819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Объект 3"/>
          <p:cNvSpPr>
            <a:spLocks noGrp="1"/>
          </p:cNvSpPr>
          <p:nvPr>
            <p:ph sz="half" idx="2"/>
          </p:nvPr>
        </p:nvSpPr>
        <p:spPr>
          <a:xfrm>
            <a:off x="251520" y="1988840"/>
            <a:ext cx="8784976" cy="1800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Формируемое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выделять необходимую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из иллюстративного материала (билета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в систему знаний и повторение.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Ответь на вопросы, извлекая информацию из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билета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00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836712"/>
            <a:ext cx="6048672" cy="57606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заданий на основе несплошного текста 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1988840"/>
            <a:ext cx="8784976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Деление с остатком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Формируемое умение: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с таблицей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урока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первичное закрепление с проговаривание во внешней речи.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 таблицу</a:t>
            </a: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34135207"/>
              </p:ext>
            </p:extLst>
          </p:nvPr>
        </p:nvGraphicFramePr>
        <p:xfrm>
          <a:off x="1187624" y="3716338"/>
          <a:ext cx="5976765" cy="265412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455853"/>
                <a:gridCol w="934853"/>
                <a:gridCol w="1195353"/>
                <a:gridCol w="1195353"/>
                <a:gridCol w="1195353"/>
              </a:tblGrid>
              <a:tr h="72077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Делимое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683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456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847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9076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Делитель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5183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Неполное частное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9076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Остаток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49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33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764704"/>
            <a:ext cx="5472609" cy="792087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16832"/>
            <a:ext cx="8856984" cy="482453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умение целенаправленно работать с информацией и использовать ее для получения, обработки передачи компьютерную информационную технологию, современные технические средства и методы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Зенкин О.Н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Психолого-педагогический журнал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Гаудеамус).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Информационная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интегрированное понятие информационной грамотности и культуры и умения осуществлять информационную деятельность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Паршукова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Г.Б.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Диагностика и формирование: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монография/НГТУ).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Информационная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способность человека осознать потребность в информации, умение эффективно её искать, анализировать и использовать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Новиков А.М.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Педагогика: словарь системы основных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понятий).</a:t>
            </a:r>
          </a:p>
          <a:p>
            <a:pPr marL="0" indent="0" algn="just"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00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2483768" y="1988840"/>
            <a:ext cx="4392488" cy="3024000"/>
          </a:xfrm>
          <a:prstGeom prst="ellipse">
            <a:avLst/>
          </a:prstGeom>
          <a:gradFill rotWithShape="0">
            <a:gsLst>
              <a:gs pos="0">
                <a:srgbClr val="FFA366"/>
              </a:gs>
              <a:gs pos="50000">
                <a:srgbClr val="FFE1CC"/>
              </a:gs>
              <a:gs pos="100000">
                <a:srgbClr val="FFA366"/>
              </a:gs>
            </a:gsLst>
            <a:lin ang="18900000" scaled="1"/>
          </a:gradFill>
          <a:ln w="12700" algn="in">
            <a:solidFill>
              <a:srgbClr val="FFA366"/>
            </a:solidFill>
            <a:round/>
            <a:headEnd/>
            <a:tailEnd/>
          </a:ln>
          <a:effectLst>
            <a:outerShdw dist="28398" dir="3806097" algn="ctr" rotWithShape="0">
              <a:srgbClr val="803300">
                <a:alpha val="50000"/>
              </a:srgb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Информационная культура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2700532" y="2708920"/>
            <a:ext cx="3958960" cy="2232000"/>
          </a:xfrm>
          <a:prstGeom prst="ellipse">
            <a:avLst/>
          </a:prstGeom>
          <a:solidFill>
            <a:srgbClr val="FFEB99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Информационная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компетентность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3131840" y="3509966"/>
            <a:ext cx="3096344" cy="1368000"/>
          </a:xfrm>
          <a:prstGeom prst="ellipse">
            <a:avLst/>
          </a:prstGeom>
          <a:solidFill>
            <a:srgbClr val="FFC299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Информационная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грамотность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3696642" y="4193966"/>
            <a:ext cx="1988445" cy="648072"/>
          </a:xfrm>
          <a:prstGeom prst="ellipse">
            <a:avLst/>
          </a:prstGeom>
          <a:solidFill>
            <a:srgbClr val="FFF5CC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Работа 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информацией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76" y="5301208"/>
            <a:ext cx="8352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Умение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с информацией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 это совокупность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знаний, умений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навыков, которые позволяют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 воспринимать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анализировать и отбирать информацию.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3648" y="1043444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 основных понятий 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00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47" y="764705"/>
            <a:ext cx="8986349" cy="1070992"/>
          </a:xfrm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</a:t>
            </a:r>
            <a:r>
              <a:rPr lang="ru-RU" sz="2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умений работать с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информацией</a:t>
            </a:r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3378109" y="3240778"/>
            <a:ext cx="2681247" cy="1440160"/>
          </a:xfrm>
          <a:prstGeom prst="ellipse">
            <a:avLst/>
          </a:prstGeom>
          <a:solidFill>
            <a:srgbClr val="FFFFFF"/>
          </a:solidFill>
          <a:ln w="12700" algn="in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Классификация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умений работать с информацией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747216" y="2204864"/>
            <a:ext cx="3436937" cy="7302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FC299"/>
              </a:gs>
            </a:gsLst>
            <a:lin ang="5400000" scaled="1"/>
          </a:gradFill>
          <a:ln w="12700" algn="in">
            <a:solidFill>
              <a:srgbClr val="FFA366"/>
            </a:solidFill>
            <a:round/>
            <a:headEnd/>
            <a:tailEnd/>
          </a:ln>
          <a:effectLst>
            <a:outerShdw dist="28398" dir="3806097" algn="ctr" rotWithShape="0">
              <a:srgbClr val="803300">
                <a:alpha val="50000"/>
              </a:srgb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sng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по представлению информации: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в виде схемы; в виде таблицы.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6115562" y="3240778"/>
            <a:ext cx="2920934" cy="172819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FC299"/>
              </a:gs>
            </a:gsLst>
            <a:lin ang="5400000" scaled="1"/>
          </a:gradFill>
          <a:ln w="12700" algn="in">
            <a:solidFill>
              <a:srgbClr val="FFA366"/>
            </a:solidFill>
            <a:round/>
            <a:headEnd/>
            <a:tailEnd/>
          </a:ln>
          <a:effectLst>
            <a:outerShdw dist="28398" dir="3806097" algn="ctr" rotWithShape="0">
              <a:srgbClr val="803300">
                <a:alpha val="50000"/>
              </a:srgb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sng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по подбору информации: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иллюстративный материал к тексту выступления; соотносить иллюстративный материал с необходимым текстом.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560648" y="5236840"/>
            <a:ext cx="4198937" cy="10801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FC299"/>
              </a:gs>
            </a:gsLst>
            <a:lin ang="5400000" scaled="1"/>
          </a:gradFill>
          <a:ln w="12700" algn="in">
            <a:solidFill>
              <a:srgbClr val="FFA366"/>
            </a:solidFill>
            <a:round/>
            <a:headEnd/>
            <a:tailEnd/>
          </a:ln>
          <a:effectLst>
            <a:outerShdw dist="28398" dir="3806097" algn="ctr" rotWithShape="0">
              <a:srgbClr val="803300">
                <a:alpha val="50000"/>
              </a:srgb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по анализу информации: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тестовая ; изобразительная ; звуковая ; информация в соответствии с учебной задачей.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467544" y="4968970"/>
            <a:ext cx="3732212" cy="9731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FC299"/>
              </a:gs>
            </a:gsLst>
            <a:lin ang="5400000" scaled="1"/>
          </a:gradFill>
          <a:ln w="12700" algn="in">
            <a:solidFill>
              <a:srgbClr val="FFA366"/>
            </a:solidFill>
            <a:round/>
            <a:headEnd/>
            <a:tailEnd/>
          </a:ln>
          <a:effectLst>
            <a:outerShdw dist="28398" dir="3806097" algn="ctr" rotWithShape="0">
              <a:srgbClr val="803300">
                <a:alpha val="50000"/>
              </a:srgb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sng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по источнику информации: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учебник; цифровые электронные средства; справочник; Интернет.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50147" y="3240778"/>
            <a:ext cx="3280733" cy="1171451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FC299"/>
              </a:gs>
            </a:gsLst>
            <a:lin ang="5400000" scaled="1"/>
          </a:gradFill>
          <a:ln w="12700" algn="in">
            <a:solidFill>
              <a:srgbClr val="FFA366"/>
            </a:solidFill>
            <a:round/>
            <a:headEnd/>
            <a:tailEnd/>
          </a:ln>
          <a:effectLst>
            <a:outerShdw dist="28398" dir="3806097" algn="ctr" rotWithShape="0">
              <a:srgbClr val="803300">
                <a:alpha val="50000"/>
              </a:srgb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по информационной безопасности: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правила информационной безопасности в повседневной жизни и в сети Интернет.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800" y="5805264"/>
            <a:ext cx="895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35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технологии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4680519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развития критического мышления</a:t>
            </a:r>
          </a:p>
          <a:p>
            <a:pPr marL="0" indent="0">
              <a:buNone/>
            </a:pPr>
            <a:r>
              <a:rPr lang="ru-RU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Приемы: </a:t>
            </a:r>
          </a:p>
          <a:p>
            <a:pPr algn="just">
              <a:buAutoNum type="arabicParenR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Инсерт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>
              <a:buAutoNum type="arabicParenR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«Толстые» и «тонкие» вопросы</a:t>
            </a:r>
          </a:p>
          <a:p>
            <a:pPr algn="just">
              <a:buAutoNum type="arabicParenR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«Верные и неверные утверждения» </a:t>
            </a:r>
          </a:p>
          <a:p>
            <a:pPr algn="just">
              <a:buAutoNum type="arabicParenR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«Ромашка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Блума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just">
              <a:buAutoNum type="arabicParenR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«Шерлок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Хомс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др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Триз</a:t>
            </a:r>
          </a:p>
          <a:p>
            <a:pPr marL="0" indent="0">
              <a:buNone/>
            </a:pPr>
            <a:r>
              <a:rPr lang="ru-RU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Приемы: </a:t>
            </a:r>
          </a:p>
          <a:p>
            <a:pPr algn="just">
              <a:buAutoNum type="arabicParenR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«Да/Нет»</a:t>
            </a:r>
          </a:p>
          <a:p>
            <a:pPr algn="just">
              <a:buAutoNum type="arabicParenR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«Лови ошибку»</a:t>
            </a:r>
          </a:p>
          <a:p>
            <a:pPr algn="just">
              <a:buAutoNum type="arabicParenR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«Составление плана» </a:t>
            </a:r>
          </a:p>
          <a:p>
            <a:pPr algn="just">
              <a:buAutoNum type="arabicParenR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«Системный лифт»</a:t>
            </a:r>
          </a:p>
          <a:p>
            <a:pPr algn="just">
              <a:buAutoNum type="arabicParenR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«Создай паспорт» и др. </a:t>
            </a:r>
          </a:p>
          <a:p>
            <a:pPr marL="0" indent="0" algn="just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1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08912" cy="11430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формирования умения работать с информацией на уроках математики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988840"/>
            <a:ext cx="8784976" cy="1152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Текст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зафиксированная на каком-либо материальном носителе человеческая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мысль.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91880" y="3284984"/>
            <a:ext cx="1728192" cy="57606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03648" y="4235640"/>
            <a:ext cx="1584176" cy="57606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Сплошной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56176" y="4235640"/>
            <a:ext cx="1584176" cy="57606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Несплошной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>
            <a:stCxn id="5" idx="2"/>
            <a:endCxn id="6" idx="0"/>
          </p:cNvCxnSpPr>
          <p:nvPr/>
        </p:nvCxnSpPr>
        <p:spPr>
          <a:xfrm flipH="1">
            <a:off x="2195736" y="3861048"/>
            <a:ext cx="2160240" cy="3745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5" idx="2"/>
            <a:endCxn id="7" idx="0"/>
          </p:cNvCxnSpPr>
          <p:nvPr/>
        </p:nvCxnSpPr>
        <p:spPr>
          <a:xfrm>
            <a:off x="4355976" y="3861048"/>
            <a:ext cx="2592288" cy="3745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179512" y="4941168"/>
            <a:ext cx="4176464" cy="18002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непрерывный текст разных типов и жанров: описание, повествование,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рассуждение.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136235" y="4984824"/>
            <a:ext cx="3888432" cy="172819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тексты, в которых информация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графическом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36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Сплошные тексты из учебников математики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4718" y="5074224"/>
            <a:ext cx="2147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Сообщающие справки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98" y="1844824"/>
            <a:ext cx="4716000" cy="160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" y="3801306"/>
            <a:ext cx="4683606" cy="127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775" y="3140968"/>
            <a:ext cx="4392000" cy="74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68144" y="2780928"/>
            <a:ext cx="2147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527" y="5074224"/>
            <a:ext cx="5348436" cy="164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61161" y="4735670"/>
            <a:ext cx="2147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6319" y="3425002"/>
            <a:ext cx="2583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Исторические справки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95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698" y="150366"/>
            <a:ext cx="8928992" cy="1070992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Несплошные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тексты из учебников математики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556676" y="6309320"/>
            <a:ext cx="2207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761" y="4558027"/>
            <a:ext cx="2418941" cy="175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68249" y="4005064"/>
            <a:ext cx="2583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240" y="2273015"/>
            <a:ext cx="4348638" cy="14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3" y="1983710"/>
            <a:ext cx="4427984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755576" y="5589587"/>
            <a:ext cx="2583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55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опытной работы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64" y="1844824"/>
            <a:ext cx="9134136" cy="50131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опытной работы: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у второклассников уровень сформированности умений работать с информацией, представленной в текстах, рисунках, таблицах. 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Диагностическая работа состояла из 10 заданий.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t="2952" r="2211" b="1846"/>
          <a:stretch/>
        </p:blipFill>
        <p:spPr bwMode="auto">
          <a:xfrm>
            <a:off x="1331640" y="2780928"/>
            <a:ext cx="6768752" cy="33843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0525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932</TotalTime>
  <Words>720</Words>
  <Application>Microsoft Office PowerPoint</Application>
  <PresentationFormat>Экран (4:3)</PresentationFormat>
  <Paragraphs>134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Формирование у обучающихся вторых классов  умения работать с информацией на уроках математики</vt:lpstr>
      <vt:lpstr>Основные понятия </vt:lpstr>
      <vt:lpstr>Презентация PowerPoint</vt:lpstr>
      <vt:lpstr>Классификация умений работать с информацией</vt:lpstr>
      <vt:lpstr>Педагогические технологии</vt:lpstr>
      <vt:lpstr>Средства формирования умения работать с информацией на уроках математики </vt:lpstr>
      <vt:lpstr>Сплошные тексты из учебников математики</vt:lpstr>
      <vt:lpstr>Несплошные тексты из учебников математики</vt:lpstr>
      <vt:lpstr>Результаты опытной работы</vt:lpstr>
      <vt:lpstr>Высокие показатели</vt:lpstr>
      <vt:lpstr>Низкие показатели </vt:lpstr>
      <vt:lpstr>Не совпадение в результатах выполнения заданий </vt:lpstr>
      <vt:lpstr>Результаты опытной работы</vt:lpstr>
      <vt:lpstr>Примеры заданий на основе сплошного текста </vt:lpstr>
      <vt:lpstr>Примеры заданий на основе сплошного текста </vt:lpstr>
      <vt:lpstr>Примеры заданий на основе несплошного текста </vt:lpstr>
      <vt:lpstr>Примеры заданий на основе несплошного текста 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HP</cp:lastModifiedBy>
  <cp:revision>65</cp:revision>
  <dcterms:created xsi:type="dcterms:W3CDTF">2013-10-16T06:54:36Z</dcterms:created>
  <dcterms:modified xsi:type="dcterms:W3CDTF">2019-02-05T16:53:09Z</dcterms:modified>
</cp:coreProperties>
</file>