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69" r:id="rId3"/>
    <p:sldId id="384" r:id="rId4"/>
    <p:sldId id="385" r:id="rId5"/>
    <p:sldId id="375" r:id="rId6"/>
    <p:sldId id="386" r:id="rId7"/>
    <p:sldId id="390" r:id="rId8"/>
    <p:sldId id="372" r:id="rId9"/>
    <p:sldId id="387" r:id="rId10"/>
    <p:sldId id="373" r:id="rId11"/>
    <p:sldId id="388" r:id="rId12"/>
    <p:sldId id="389" r:id="rId13"/>
    <p:sldId id="322" r:id="rId14"/>
    <p:sldId id="376" r:id="rId15"/>
    <p:sldId id="377" r:id="rId16"/>
    <p:sldId id="378" r:id="rId17"/>
    <p:sldId id="379" r:id="rId18"/>
    <p:sldId id="383" r:id="rId19"/>
    <p:sldId id="380" r:id="rId20"/>
    <p:sldId id="381" r:id="rId21"/>
    <p:sldId id="328" r:id="rId2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FFCCFF"/>
    <a:srgbClr val="66FFFF"/>
    <a:srgbClr val="FFFFCC"/>
    <a:srgbClr val="99FF99"/>
    <a:srgbClr val="FF99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48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5B0416-4290-47C8-BDC7-FB8AA0EC8D7E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B8CB5479-F6A5-4161-8888-DF092ADA89C1}">
      <dgm:prSet phldrT="[Текст]"/>
      <dgm:spPr/>
      <dgm:t>
        <a:bodyPr/>
        <a:lstStyle/>
        <a:p>
          <a:r>
            <a:rPr lang="ru-RU" dirty="0" smtClean="0"/>
            <a:t>Применение командных форм организации трудовой деятельности </a:t>
          </a:r>
          <a:endParaRPr lang="ru-RU" dirty="0"/>
        </a:p>
      </dgm:t>
    </dgm:pt>
    <dgm:pt modelId="{75216BE5-CF17-4281-A89B-A63E9A645A5A}" type="parTrans" cxnId="{93DB444B-7092-4361-A9B4-18FF912EB353}">
      <dgm:prSet/>
      <dgm:spPr/>
      <dgm:t>
        <a:bodyPr/>
        <a:lstStyle/>
        <a:p>
          <a:endParaRPr lang="ru-RU"/>
        </a:p>
      </dgm:t>
    </dgm:pt>
    <dgm:pt modelId="{6571B11A-EEF0-439F-80D3-0D3C19F6B713}" type="sibTrans" cxnId="{93DB444B-7092-4361-A9B4-18FF912EB353}">
      <dgm:prSet/>
      <dgm:spPr/>
      <dgm:t>
        <a:bodyPr/>
        <a:lstStyle/>
        <a:p>
          <a:endParaRPr lang="ru-RU"/>
        </a:p>
      </dgm:t>
    </dgm:pt>
    <dgm:pt modelId="{12C6AE93-9A4B-49E1-BB67-9BE49EA2A141}">
      <dgm:prSet phldrT="[Текст]"/>
      <dgm:spPr/>
      <dgm:t>
        <a:bodyPr/>
        <a:lstStyle/>
        <a:p>
          <a:r>
            <a:rPr lang="ru-RU" dirty="0" smtClean="0"/>
            <a:t>синергетический эффект</a:t>
          </a:r>
          <a:endParaRPr lang="ru-RU" dirty="0"/>
        </a:p>
      </dgm:t>
    </dgm:pt>
    <dgm:pt modelId="{0E8E9BD9-2944-40A5-8EE9-7D5A7F2AC8EB}" type="parTrans" cxnId="{F23781EB-EEDD-46C0-BB44-29E997FE6FEF}">
      <dgm:prSet/>
      <dgm:spPr/>
      <dgm:t>
        <a:bodyPr/>
        <a:lstStyle/>
        <a:p>
          <a:endParaRPr lang="ru-RU"/>
        </a:p>
      </dgm:t>
    </dgm:pt>
    <dgm:pt modelId="{3CEBB01B-BA17-4C49-880C-CA02A36FF7B1}" type="sibTrans" cxnId="{F23781EB-EEDD-46C0-BB44-29E997FE6FEF}">
      <dgm:prSet/>
      <dgm:spPr/>
      <dgm:t>
        <a:bodyPr/>
        <a:lstStyle/>
        <a:p>
          <a:endParaRPr lang="ru-RU"/>
        </a:p>
      </dgm:t>
    </dgm:pt>
    <dgm:pt modelId="{01C01BA8-EC1B-4060-82A3-0C9DEBB5E74C}">
      <dgm:prSet phldrT="[Текст]"/>
      <dgm:spPr/>
      <dgm:t>
        <a:bodyPr/>
        <a:lstStyle/>
        <a:p>
          <a:r>
            <a:rPr lang="ru-RU" dirty="0" smtClean="0"/>
            <a:t>общий результат оказывается существенно выше, чем сумма отдельных индивидуальных результатов</a:t>
          </a:r>
          <a:endParaRPr lang="ru-RU" dirty="0"/>
        </a:p>
      </dgm:t>
    </dgm:pt>
    <dgm:pt modelId="{64D939E2-AA75-4A53-8D46-74D6A23BA22C}" type="parTrans" cxnId="{833F1527-E56D-4B95-A8A1-7D7592CBC5FF}">
      <dgm:prSet/>
      <dgm:spPr/>
      <dgm:t>
        <a:bodyPr/>
        <a:lstStyle/>
        <a:p>
          <a:endParaRPr lang="ru-RU"/>
        </a:p>
      </dgm:t>
    </dgm:pt>
    <dgm:pt modelId="{C970CB7B-D96F-422C-95F8-748C9E3F9967}" type="sibTrans" cxnId="{833F1527-E56D-4B95-A8A1-7D7592CBC5FF}">
      <dgm:prSet/>
      <dgm:spPr/>
      <dgm:t>
        <a:bodyPr/>
        <a:lstStyle/>
        <a:p>
          <a:endParaRPr lang="ru-RU"/>
        </a:p>
      </dgm:t>
    </dgm:pt>
    <dgm:pt modelId="{4D898D3E-59CE-4160-B6E7-9B0F1EF908A3}" type="pres">
      <dgm:prSet presAssocID="{3F5B0416-4290-47C8-BDC7-FB8AA0EC8D7E}" presName="Name0" presStyleCnt="0">
        <dgm:presLayoutVars>
          <dgm:dir/>
          <dgm:resizeHandles val="exact"/>
        </dgm:presLayoutVars>
      </dgm:prSet>
      <dgm:spPr/>
    </dgm:pt>
    <dgm:pt modelId="{76F224CF-A5E4-4141-B065-94239C0C1239}" type="pres">
      <dgm:prSet presAssocID="{B8CB5479-F6A5-4161-8888-DF092ADA89C1}" presName="node" presStyleLbl="node1" presStyleIdx="0" presStyleCnt="3" custLinFactNeighborX="-836" custLinFactNeighborY="-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C554D-1874-4999-9995-ED9B28F9B949}" type="pres">
      <dgm:prSet presAssocID="{6571B11A-EEF0-439F-80D3-0D3C19F6B71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67EBBE0-FB08-4DA8-9A88-BED3DE155953}" type="pres">
      <dgm:prSet presAssocID="{6571B11A-EEF0-439F-80D3-0D3C19F6B71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D981255-8FB1-4FA1-A7D6-F8E651BB2973}" type="pres">
      <dgm:prSet presAssocID="{12C6AE93-9A4B-49E1-BB67-9BE49EA2A141}" presName="node" presStyleLbl="node1" presStyleIdx="1" presStyleCnt="3" custLinFactNeighborX="-8234" custLinFactNeighborY="-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7906D-E574-490F-98BD-789669893750}" type="pres">
      <dgm:prSet presAssocID="{3CEBB01B-BA17-4C49-880C-CA02A36FF7B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60AAFE8-61F3-4A88-B501-3691A3A0A0C2}" type="pres">
      <dgm:prSet presAssocID="{3CEBB01B-BA17-4C49-880C-CA02A36FF7B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FAB4B88-9714-4B7E-9460-1AC4E01DB356}" type="pres">
      <dgm:prSet presAssocID="{01C01BA8-EC1B-4060-82A3-0C9DEBB5E74C}" presName="node" presStyleLbl="node1" presStyleIdx="2" presStyleCnt="3" custLinFactNeighborX="-6115" custLinFactNeighborY="-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C22F2F-6B5E-4E82-963E-4A8AAC5BD15E}" type="presOf" srcId="{3CEBB01B-BA17-4C49-880C-CA02A36FF7B1}" destId="{860AAFE8-61F3-4A88-B501-3691A3A0A0C2}" srcOrd="1" destOrd="0" presId="urn:microsoft.com/office/officeart/2005/8/layout/process1"/>
    <dgm:cxn modelId="{1F16E74F-5A6B-4872-AC4B-1C72C87550A6}" type="presOf" srcId="{6571B11A-EEF0-439F-80D3-0D3C19F6B713}" destId="{867EBBE0-FB08-4DA8-9A88-BED3DE155953}" srcOrd="1" destOrd="0" presId="urn:microsoft.com/office/officeart/2005/8/layout/process1"/>
    <dgm:cxn modelId="{833F1527-E56D-4B95-A8A1-7D7592CBC5FF}" srcId="{3F5B0416-4290-47C8-BDC7-FB8AA0EC8D7E}" destId="{01C01BA8-EC1B-4060-82A3-0C9DEBB5E74C}" srcOrd="2" destOrd="0" parTransId="{64D939E2-AA75-4A53-8D46-74D6A23BA22C}" sibTransId="{C970CB7B-D96F-422C-95F8-748C9E3F9967}"/>
    <dgm:cxn modelId="{4FC75C7C-019F-4AA8-AC61-159791DB1780}" type="presOf" srcId="{3F5B0416-4290-47C8-BDC7-FB8AA0EC8D7E}" destId="{4D898D3E-59CE-4160-B6E7-9B0F1EF908A3}" srcOrd="0" destOrd="0" presId="urn:microsoft.com/office/officeart/2005/8/layout/process1"/>
    <dgm:cxn modelId="{79883F0A-A08D-4033-9F53-F4784F259B96}" type="presOf" srcId="{01C01BA8-EC1B-4060-82A3-0C9DEBB5E74C}" destId="{3FAB4B88-9714-4B7E-9460-1AC4E01DB356}" srcOrd="0" destOrd="0" presId="urn:microsoft.com/office/officeart/2005/8/layout/process1"/>
    <dgm:cxn modelId="{6A5F186A-67A3-4FBD-9509-ADD60C016B93}" type="presOf" srcId="{3CEBB01B-BA17-4C49-880C-CA02A36FF7B1}" destId="{1FB7906D-E574-490F-98BD-789669893750}" srcOrd="0" destOrd="0" presId="urn:microsoft.com/office/officeart/2005/8/layout/process1"/>
    <dgm:cxn modelId="{382EA2E1-D2DC-4B63-A813-615E042F281B}" type="presOf" srcId="{B8CB5479-F6A5-4161-8888-DF092ADA89C1}" destId="{76F224CF-A5E4-4141-B065-94239C0C1239}" srcOrd="0" destOrd="0" presId="urn:microsoft.com/office/officeart/2005/8/layout/process1"/>
    <dgm:cxn modelId="{F23781EB-EEDD-46C0-BB44-29E997FE6FEF}" srcId="{3F5B0416-4290-47C8-BDC7-FB8AA0EC8D7E}" destId="{12C6AE93-9A4B-49E1-BB67-9BE49EA2A141}" srcOrd="1" destOrd="0" parTransId="{0E8E9BD9-2944-40A5-8EE9-7D5A7F2AC8EB}" sibTransId="{3CEBB01B-BA17-4C49-880C-CA02A36FF7B1}"/>
    <dgm:cxn modelId="{93DB444B-7092-4361-A9B4-18FF912EB353}" srcId="{3F5B0416-4290-47C8-BDC7-FB8AA0EC8D7E}" destId="{B8CB5479-F6A5-4161-8888-DF092ADA89C1}" srcOrd="0" destOrd="0" parTransId="{75216BE5-CF17-4281-A89B-A63E9A645A5A}" sibTransId="{6571B11A-EEF0-439F-80D3-0D3C19F6B713}"/>
    <dgm:cxn modelId="{EFC98478-AD95-460C-A78E-937D27540870}" type="presOf" srcId="{12C6AE93-9A4B-49E1-BB67-9BE49EA2A141}" destId="{6D981255-8FB1-4FA1-A7D6-F8E651BB2973}" srcOrd="0" destOrd="0" presId="urn:microsoft.com/office/officeart/2005/8/layout/process1"/>
    <dgm:cxn modelId="{27799423-28F9-49EC-8998-589998D7EFFE}" type="presOf" srcId="{6571B11A-EEF0-439F-80D3-0D3C19F6B713}" destId="{2C4C554D-1874-4999-9995-ED9B28F9B949}" srcOrd="0" destOrd="0" presId="urn:microsoft.com/office/officeart/2005/8/layout/process1"/>
    <dgm:cxn modelId="{80C4685E-9077-4BEA-8591-93B3BF0B92DC}" type="presParOf" srcId="{4D898D3E-59CE-4160-B6E7-9B0F1EF908A3}" destId="{76F224CF-A5E4-4141-B065-94239C0C1239}" srcOrd="0" destOrd="0" presId="urn:microsoft.com/office/officeart/2005/8/layout/process1"/>
    <dgm:cxn modelId="{E8C54193-5D10-4F39-86D4-28A3B6A9CA97}" type="presParOf" srcId="{4D898D3E-59CE-4160-B6E7-9B0F1EF908A3}" destId="{2C4C554D-1874-4999-9995-ED9B28F9B949}" srcOrd="1" destOrd="0" presId="urn:microsoft.com/office/officeart/2005/8/layout/process1"/>
    <dgm:cxn modelId="{B60C6A71-2242-4328-8A64-395B98F278AB}" type="presParOf" srcId="{2C4C554D-1874-4999-9995-ED9B28F9B949}" destId="{867EBBE0-FB08-4DA8-9A88-BED3DE155953}" srcOrd="0" destOrd="0" presId="urn:microsoft.com/office/officeart/2005/8/layout/process1"/>
    <dgm:cxn modelId="{37F3CB77-7AB1-475E-B598-25231357BB5B}" type="presParOf" srcId="{4D898D3E-59CE-4160-B6E7-9B0F1EF908A3}" destId="{6D981255-8FB1-4FA1-A7D6-F8E651BB2973}" srcOrd="2" destOrd="0" presId="urn:microsoft.com/office/officeart/2005/8/layout/process1"/>
    <dgm:cxn modelId="{4C7E0949-299D-44BC-AFA4-AA79F8E2154E}" type="presParOf" srcId="{4D898D3E-59CE-4160-B6E7-9B0F1EF908A3}" destId="{1FB7906D-E574-490F-98BD-789669893750}" srcOrd="3" destOrd="0" presId="urn:microsoft.com/office/officeart/2005/8/layout/process1"/>
    <dgm:cxn modelId="{2D5EC16C-C52F-4DD8-93EF-AD600F1D15BB}" type="presParOf" srcId="{1FB7906D-E574-490F-98BD-789669893750}" destId="{860AAFE8-61F3-4A88-B501-3691A3A0A0C2}" srcOrd="0" destOrd="0" presId="urn:microsoft.com/office/officeart/2005/8/layout/process1"/>
    <dgm:cxn modelId="{65539805-845D-4B8F-9BA1-ABF701C24E09}" type="presParOf" srcId="{4D898D3E-59CE-4160-B6E7-9B0F1EF908A3}" destId="{3FAB4B88-9714-4B7E-9460-1AC4E01DB35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224CF-A5E4-4141-B065-94239C0C1239}">
      <dsp:nvSpPr>
        <dsp:cNvPr id="0" name=""/>
        <dsp:cNvSpPr/>
      </dsp:nvSpPr>
      <dsp:spPr>
        <a:xfrm>
          <a:off x="3" y="432045"/>
          <a:ext cx="1891616" cy="17035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Применение командных форм организации трудовой деятельности </a:t>
          </a:r>
          <a:endParaRPr lang="ru-RU" sz="1600" kern="1200" dirty="0"/>
        </a:p>
      </dsp:txBody>
      <dsp:txXfrm>
        <a:off x="49899" y="481941"/>
        <a:ext cx="1791824" cy="1603771"/>
      </dsp:txXfrm>
    </dsp:sp>
    <dsp:sp modelId="{2C4C554D-1874-4999-9995-ED9B28F9B949}">
      <dsp:nvSpPr>
        <dsp:cNvPr id="0" name=""/>
        <dsp:cNvSpPr/>
      </dsp:nvSpPr>
      <dsp:spPr>
        <a:xfrm>
          <a:off x="2066787" y="1049266"/>
          <a:ext cx="371355" cy="469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066787" y="1143090"/>
        <a:ext cx="259949" cy="281472"/>
      </dsp:txXfrm>
    </dsp:sp>
    <dsp:sp modelId="{6D981255-8FB1-4FA1-A7D6-F8E651BB2973}">
      <dsp:nvSpPr>
        <dsp:cNvPr id="0" name=""/>
        <dsp:cNvSpPr/>
      </dsp:nvSpPr>
      <dsp:spPr>
        <a:xfrm>
          <a:off x="2592289" y="432045"/>
          <a:ext cx="1891616" cy="17035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синергетический эффект</a:t>
          </a:r>
          <a:endParaRPr lang="ru-RU" sz="1600" kern="1200" dirty="0"/>
        </a:p>
      </dsp:txBody>
      <dsp:txXfrm>
        <a:off x="2642185" y="481941"/>
        <a:ext cx="1791824" cy="1603771"/>
      </dsp:txXfrm>
    </dsp:sp>
    <dsp:sp modelId="{1FB7906D-E574-490F-98BD-789669893750}">
      <dsp:nvSpPr>
        <dsp:cNvPr id="0" name=""/>
        <dsp:cNvSpPr/>
      </dsp:nvSpPr>
      <dsp:spPr>
        <a:xfrm>
          <a:off x="4677075" y="1049266"/>
          <a:ext cx="409520" cy="469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677075" y="1143090"/>
        <a:ext cx="286664" cy="281472"/>
      </dsp:txXfrm>
    </dsp:sp>
    <dsp:sp modelId="{3FAB4B88-9714-4B7E-9460-1AC4E01DB356}">
      <dsp:nvSpPr>
        <dsp:cNvPr id="0" name=""/>
        <dsp:cNvSpPr/>
      </dsp:nvSpPr>
      <dsp:spPr>
        <a:xfrm>
          <a:off x="5256585" y="432045"/>
          <a:ext cx="1891616" cy="17035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общий результат оказывается существенно выше, чем сумма отдельных индивидуальных результатов</a:t>
          </a:r>
          <a:endParaRPr lang="ru-RU" sz="1600" kern="1200" dirty="0"/>
        </a:p>
      </dsp:txBody>
      <dsp:txXfrm>
        <a:off x="5306481" y="481941"/>
        <a:ext cx="1791824" cy="1603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demo=2&amp;base=LAW&amp;n=372537&amp;date=10.08.2021&amp;dst=100011&amp;field=13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340768"/>
            <a:ext cx="7056784" cy="228225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К вопросу эффективного управления инновационными процессами в начальном общем образовании 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(при переходе на новые ФГОС)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736622"/>
            <a:ext cx="3024336" cy="1524000"/>
          </a:xfrm>
        </p:spPr>
        <p:txBody>
          <a:bodyPr>
            <a:normAutofit/>
          </a:bodyPr>
          <a:lstStyle/>
          <a:p>
            <a:pPr algn="r"/>
            <a:r>
              <a:rPr lang="ru-RU" sz="2000" i="1" dirty="0" smtClean="0">
                <a:solidFill>
                  <a:schemeClr val="tx1"/>
                </a:solidFill>
                <a:cs typeface="Times New Roman" pitchFamily="18" charset="0"/>
              </a:rPr>
              <a:t>М.А. Худякова, ПГГПУ</a:t>
            </a:r>
            <a:endParaRPr lang="ru-RU" sz="2000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4" name="Рисунок 3" descr="j00885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573016"/>
            <a:ext cx="2144490" cy="192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60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272807" cy="8640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Изменения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в связи с переходом на новый ФГОС НОО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772816"/>
            <a:ext cx="7848872" cy="46085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1772816"/>
            <a:ext cx="3024336" cy="432048"/>
          </a:xfrm>
          <a:prstGeom prst="rect">
            <a:avLst/>
          </a:prstGeom>
          <a:solidFill>
            <a:srgbClr val="66FFFF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Содержательный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 rot="5400000">
            <a:off x="1259632" y="1988840"/>
            <a:ext cx="1440160" cy="216024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рабочие программы учебных предметов, учебных курсов (в том числе внеурочной деятельности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 rot="5400000">
            <a:off x="4427984" y="2276872"/>
            <a:ext cx="1080120" cy="223224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программа формирования универсальных учебных действий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 rot="5400000">
            <a:off x="7092280" y="1988840"/>
            <a:ext cx="576064" cy="20162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рабочая программа воспитания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Прямая со стрелкой 57"/>
          <p:cNvCxnSpPr>
            <a:stCxn id="12" idx="2"/>
            <a:endCxn id="48" idx="0"/>
          </p:cNvCxnSpPr>
          <p:nvPr/>
        </p:nvCxnSpPr>
        <p:spPr>
          <a:xfrm flipH="1">
            <a:off x="3059832" y="2204864"/>
            <a:ext cx="1584176" cy="86409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12" idx="2"/>
            <a:endCxn id="49" idx="1"/>
          </p:cNvCxnSpPr>
          <p:nvPr/>
        </p:nvCxnSpPr>
        <p:spPr>
          <a:xfrm>
            <a:off x="4644008" y="2204864"/>
            <a:ext cx="324036" cy="64807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50" idx="1"/>
          </p:cNvCxnSpPr>
          <p:nvPr/>
        </p:nvCxnSpPr>
        <p:spPr>
          <a:xfrm>
            <a:off x="4644008" y="2204864"/>
            <a:ext cx="2736304" cy="50405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1475656" y="4509120"/>
            <a:ext cx="6408712" cy="11521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Рабочие программы учебных предметов, учебных курсов (в том числе внеурочной деятельности), учебных модулей формируются с учетом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рабочей программы воспитания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(п.31.1, ФГОС НОО).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7"/>
            <a:ext cx="6965245" cy="5760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Новации стандартов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12776"/>
            <a:ext cx="7416824" cy="460851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разделение учебного процесса не на годы обучения, как это было раньше, а на этапы;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детализация и конкретизация требований к образовательным результатам;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 к результатам разделили на тематические модули по предметам. В ФГОС НОО тематические модули указали для учебных предметов «Изобразительное искусство», «Музыка», «Технология», «Физическая культура», «ОРКСЭ»;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закреплена и структура направлений воспитательной работы;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ООП должны быть оценочные материалы;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7916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Новации стандартов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268760"/>
            <a:ext cx="7632848" cy="4896544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 получения начального общего образования составляет не более четырех лет;</a:t>
            </a:r>
          </a:p>
          <a:p>
            <a:pPr fontAlgn="base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лиц, обучающихся по индивидуальным учебным планам, срок получения начального общего образования может быть сокращен;</a:t>
            </a: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формы обучения - очная,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очно-заочная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заочная;</a:t>
            </a: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программы НОО осуществляется Организацией как самостоятельно, так 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посредством сетевой формы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реализации программы начального общего образования Организация вправе применять:</a:t>
            </a:r>
          </a:p>
          <a:p>
            <a:pPr lvl="0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различные образовательные технологии, в том числе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электронное обучение, дистанционные образовательные технологии;</a:t>
            </a:r>
          </a:p>
          <a:p>
            <a:pPr lvl="0" fontAlgn="base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модульный принцип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представления содержания указанной программы и построения учебных планов, использования соответствующих образовательных технологий.</a:t>
            </a: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92696"/>
            <a:ext cx="7488832" cy="547260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направления инновационной деятельности могу быть в образовательной организации при переходе на новые образовательные стандарты?</a:t>
            </a:r>
          </a:p>
          <a:p>
            <a:pPr algn="ctr">
              <a:buNone/>
            </a:pPr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обновление содержания образования (обновление программы обучения и воспитания); обновление методов, форм работы (рефлексивные методики, модульная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циклоблочная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система организации УВП; преобладание групповых и индивидуальных форм работы); сочетание самоанализа, самоконтроля с самооценкой и оценкой партнеров по совместной познавательной деятельности и др.;</a:t>
            </a:r>
          </a:p>
          <a:p>
            <a:pPr marL="342900" indent="-342900" algn="just"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воспитательно-образовательной деятельности и вовлечение в нее всех участников образовательных отношений;</a:t>
            </a:r>
          </a:p>
          <a:p>
            <a:pPr marL="342900" indent="-342900" algn="just"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реализация индивидуального подхода в начальной школе через реализацию ИОМ, ИОП, ИОТ в урочной и внеурочной деятельности;</a:t>
            </a:r>
          </a:p>
          <a:p>
            <a:pPr marL="342900" indent="-342900" algn="just"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обновление системы оценки и мониторинга качества образовательных результатов и встраивание ее в систему ВШК;</a:t>
            </a:r>
          </a:p>
          <a:p>
            <a:pPr marL="342900" indent="-342900" algn="just"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профессиональной компетентности педагогических работников;</a:t>
            </a:r>
          </a:p>
          <a:p>
            <a:pPr marL="342900" indent="-342900" algn="just"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применение ЭО и ДОТ в начальной школе</a:t>
            </a:r>
          </a:p>
          <a:p>
            <a:pPr marL="342900" indent="-342900" algn="just"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817582"/>
            <a:ext cx="5288468" cy="102724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Подготовка образовательной организации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переходу на новые ФГОС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управление этим процессом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060848"/>
            <a:ext cx="7416824" cy="403244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Изменение образовательной программы НОО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нормативных актов институционального уровня.</a:t>
            </a:r>
          </a:p>
          <a:p>
            <a:pPr marL="0">
              <a:spcBef>
                <a:spcPts val="0"/>
              </a:spcBef>
              <a:buNone/>
              <a:tabLst>
                <a:tab pos="903288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- Поиск механизмов развитие персонала, его стимулирования и мотивации к инновационной деятельности.</a:t>
            </a:r>
          </a:p>
          <a:p>
            <a:pPr marL="0">
              <a:spcBef>
                <a:spcPts val="0"/>
              </a:spcBef>
              <a:buNone/>
              <a:tabLst>
                <a:tab pos="903288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- Поиск эффективных способов управления этим процессом на институциональном уровне</a:t>
            </a:r>
          </a:p>
          <a:p>
            <a:pPr marL="0" algn="just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ch2simasha.educhel.ru/uploads/5000/20560/generalimage/chelovechki/.thumbs/200x150/otzyv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1905000" cy="1428750"/>
          </a:xfrm>
          <a:prstGeom prst="rect">
            <a:avLst/>
          </a:prstGeom>
          <a:noFill/>
        </p:spPr>
      </p:pic>
      <p:sp>
        <p:nvSpPr>
          <p:cNvPr id="26" name="Левая фигурная скобка 25"/>
          <p:cNvSpPr/>
          <p:nvPr/>
        </p:nvSpPr>
        <p:spPr>
          <a:xfrm rot="16200000">
            <a:off x="3941930" y="1754814"/>
            <a:ext cx="504056" cy="5580620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339752" y="4941168"/>
            <a:ext cx="3816424" cy="50405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Командный подход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 descr="3d small - концепция создания — стоковое фот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581128"/>
            <a:ext cx="15121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80728"/>
            <a:ext cx="7200800" cy="4742341"/>
          </a:xfrm>
        </p:spPr>
        <p:txBody>
          <a:bodyPr>
            <a:norm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43608" y="980728"/>
          <a:ext cx="720080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31640" y="3933056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Командный менеджмент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образовательной организации – одна из инновационных управленческих практик в России.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6984776" cy="4896544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Значение слова «команда» </a:t>
            </a:r>
          </a:p>
          <a:p>
            <a:pPr algn="ctr"/>
            <a:endParaRPr lang="ru-RU" i="1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это наличие идеологии, единого смыслового пространства;</a:t>
            </a:r>
          </a:p>
          <a:p>
            <a:r>
              <a:rPr lang="ru-RU" sz="2000" dirty="0" smtClean="0"/>
              <a:t>ключевой момент – ведение группой людей общего дела, при том, что участники команды взаимодействуют, соблюдая единые правила технологии ведения команды.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8640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Показатели высокоэффективных команд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119257"/>
            <a:ext cx="6543829" cy="3603812"/>
          </a:xfrm>
        </p:spPr>
        <p:txBody>
          <a:bodyPr/>
          <a:lstStyle/>
          <a:p>
            <a:r>
              <a:rPr lang="ru-RU" dirty="0" smtClean="0"/>
              <a:t>ясное понимание целей, </a:t>
            </a:r>
          </a:p>
          <a:p>
            <a:r>
              <a:rPr lang="ru-RU" dirty="0" smtClean="0"/>
              <a:t>четкое позиционирование, </a:t>
            </a:r>
          </a:p>
          <a:p>
            <a:r>
              <a:rPr lang="ru-RU" dirty="0" err="1" smtClean="0"/>
              <a:t>взаимодополняемость</a:t>
            </a:r>
            <a:r>
              <a:rPr lang="ru-RU" dirty="0" smtClean="0"/>
              <a:t> компетенций, </a:t>
            </a:r>
          </a:p>
          <a:p>
            <a:r>
              <a:rPr lang="ru-RU" dirty="0" smtClean="0"/>
              <a:t>налаженные коммуникации, </a:t>
            </a:r>
          </a:p>
          <a:p>
            <a:r>
              <a:rPr lang="ru-RU" dirty="0" smtClean="0"/>
              <a:t>ответственность друг перед другом.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s://img11.postila.ru/data/15/02/7f/02/15027f02fc6554d46adacca09453b0c1aa9dbaa5698a0c9bf17a54575a90a74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365104"/>
            <a:ext cx="22322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692696"/>
            <a:ext cx="7200800" cy="5400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1628800"/>
            <a:ext cx="3168352" cy="216024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характерны тенденции к усложнению и увеличению собственного структурного и функционального состава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2996952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3347864" y="908720"/>
            <a:ext cx="2808312" cy="720080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1628800"/>
            <a:ext cx="3384376" cy="216024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требует введения более продуктивных организационных форм и способов коллективного 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600" y="4077072"/>
            <a:ext cx="3168352" cy="201622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минимизировать время принятия управленческого решения, повысить его качество (результативность, целесообразность и своевременность)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04048" y="4149080"/>
            <a:ext cx="2952328" cy="1728192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хорошо сформированная управленческая команда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3610951">
            <a:off x="4424944" y="3605477"/>
            <a:ext cx="320348" cy="128303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5133161" cy="139937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Главные условия эффективности управления современной образовательной организацией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119257"/>
            <a:ext cx="6615837" cy="360381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общая цель,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нормативная база инновационной деятельности,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высокая компетентность руководителя,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построение межличностных, профессиональных отношений,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стимулирования педагогов к инновационной деятельности.</a:t>
            </a:r>
          </a:p>
          <a:p>
            <a:endParaRPr lang="ru-RU" dirty="0"/>
          </a:p>
        </p:txBody>
      </p:sp>
      <p:pic>
        <p:nvPicPr>
          <p:cNvPr id="4" name="Рисунок 3" descr="http://st.depositphotos.com/1038855/3345/i/950/depositphotos_33458035-stock-photo-multicolored-people-sitting-at-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908720"/>
            <a:ext cx="205499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3"/>
            <a:ext cx="8208912" cy="86409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Нормативные документы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340768"/>
            <a:ext cx="7632848" cy="478539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29.12.2012 № 273 – ФЗ «Об образовании в РФ» (с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 доп., вступившими в силу 13.07.2021) и (с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доп., вступившими в силу 01.09.2021)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  Министерства просвещения Российской Федерации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286 от 31 мая 2021 г.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«Об утверждении федерального государственного образовательного стандарта начального общего образования»  (регистрация в Минюсте 05 июля 2021 г, № 64100).</a:t>
            </a:r>
          </a:p>
          <a:p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 Министерства просвещения Российской Федерации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 287 от 31 мая 2021 г.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«Об утверждении федерального государственного образовательного стандарта основного общего образования»  (регистрация в Минюсте 05 июля 2021 г, № 64101).</a:t>
            </a:r>
          </a:p>
          <a:p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119257"/>
            <a:ext cx="6831861" cy="360381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s://i1.wp.com/cdn-images-1.medium.com/max/1200/1*GagXKpMfbUSut5xpMfaexg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7200800" cy="556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www.vikrevizija.hr/media/usluge/ostale-uslu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764704"/>
            <a:ext cx="23941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19559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Благодарю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5" descr="AG0031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789040"/>
            <a:ext cx="33893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91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ФГОС НОО (2021)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700808"/>
            <a:ext cx="6768752" cy="432048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(п.2) Прием на обучение в соответствии с федеральным государственным образовательным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стандартом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начального общего образования, утвержденным приказом Министерства образования и науки Российской Федерации от 6 октября 2009 г. N№ 373 (со всеми последующими дополнениями и изменениями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прекращается 1 сентября 2022 года.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Изменения </a:t>
            </a:r>
            <a:b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в связи с переходом на новый ФГОС НОО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119257"/>
            <a:ext cx="7344816" cy="3603812"/>
          </a:xfrm>
        </p:spPr>
        <p:txBody>
          <a:bodyPr/>
          <a:lstStyle/>
          <a:p>
            <a:r>
              <a:rPr lang="ru-RU" dirty="0" smtClean="0"/>
              <a:t>ФГОС не применяется для обучения обучающихся с ограниченными возможностями здоровья и обучающихся с умственной отсталостью (интеллектуальными нарушениями).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272807" cy="6480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Изменения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в связи с переходом на новый ФГОС НОО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772816"/>
            <a:ext cx="7848872" cy="46085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 rot="5400000">
            <a:off x="755576" y="4581128"/>
            <a:ext cx="1512168" cy="1368152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рабочие программы учебных предметов, учебных курсов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(в том числе внеурочной деятельности)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71600" y="2204864"/>
            <a:ext cx="7416824" cy="201622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1) Требования к структуре программ НОО предусматривающие наличие в 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 единиц содержания, отражающих предмет соответствующей науки + дидактические особенности изучения материала;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 завершенной части содержания расширяющей и углубляющей материал предметной области;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части содержания, в пределах которой осуществляется  освоение относительно самостоятельно тематического блока учебного предмета.</a:t>
            </a:r>
          </a:p>
          <a:p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39752" y="4365104"/>
            <a:ext cx="6048672" cy="792088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2) Возможность разработки и реализации программ, предусматривающих углубленное изучение отдельных учебных предметов.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03648" y="1628800"/>
            <a:ext cx="6480720" cy="50405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Вариативность содержания программ НОО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11760" y="5301208"/>
            <a:ext cx="5976664" cy="72008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 Возможность разработки и реализации индивидуальных учебных планов, соответствующих образовательным потребностям и интересам обучающихся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052736"/>
            <a:ext cx="7200800" cy="467033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13. Содержание начального общего образования определяется программой начального общего образования, разрабатываемой и утверждаемой Организацией самостоятельно.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разрабатывает программу начального общего образования в соответствии со ФГОС и с учетом соответствующих ПООП.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Организация, имеющая статус федеральной или региональной инновационной площадки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азрабатывает и реализует программу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начального общего образования, соответствующую требованиям ФГОС к результатам освоения программы начального общего образования,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самостоятельно определяя достижение промежуточных результатов по годам (этапам) обучения вне зависимости от последовательности достижения обучающимися результатов, определенных соответствующими ПООП.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0716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Структура ООП НОО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3" y="1412776"/>
          <a:ext cx="7704858" cy="4629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9"/>
                <a:gridCol w="3852429"/>
              </a:tblGrid>
              <a:tr h="3889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ФГОС 2009 (п.16)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ФГОС 2021 (п.29 – 32)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82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раздел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50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Пояснительная записка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Планируемые результаты освоения обучающимися ООП НОО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Система оценки достижения планируемых результатов освоения ООП НОО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Пояснительная записка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Планируемые результаты освоения обучающимися ООП НОО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Система оценки достижения планируемых результатов освоения ООП НОО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51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Содержательный раздел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6902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Программа формирования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УУД у обучающихся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Программы отдельных учебных предметов, курсов и курсов внеурочной деятельности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Рабочая программа воспитания, календарный план воспитательной работы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Программа коррекционной работы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Рабочие программы учебных предметов, учебных курсов (в том числе внеурочной деятельности), учебных модулей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Программа формирования УУД у обучающихся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Рабочая программа воспитания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74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Организационный раздел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5071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Календарный учебный график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План внеурочной деятельности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Система условий реализации ООП НОО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УП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План внеурочной деятельности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Календарный учебный график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Календарный план воспитательной работы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Характеристика условий реализации ООП  НОО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Овал 81"/>
          <p:cNvSpPr/>
          <p:nvPr/>
        </p:nvSpPr>
        <p:spPr>
          <a:xfrm>
            <a:off x="3635896" y="4077072"/>
            <a:ext cx="2376264" cy="1224136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272807" cy="8640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Изменения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в связи с переходом на новый ФГОС НОО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700808"/>
            <a:ext cx="7522918" cy="43204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1700808"/>
            <a:ext cx="3600400" cy="504056"/>
          </a:xfrm>
          <a:prstGeom prst="rect">
            <a:avLst/>
          </a:prstGeom>
          <a:solidFill>
            <a:srgbClr val="99FF99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Целевой</a:t>
            </a:r>
            <a:endParaRPr lang="ru-RU" b="1" dirty="0"/>
          </a:p>
        </p:txBody>
      </p:sp>
      <p:cxnSp>
        <p:nvCxnSpPr>
          <p:cNvPr id="15" name="Прямая со стрелкой 14"/>
          <p:cNvCxnSpPr>
            <a:stCxn id="11" idx="2"/>
            <a:endCxn id="16" idx="1"/>
          </p:cNvCxnSpPr>
          <p:nvPr/>
        </p:nvCxnSpPr>
        <p:spPr>
          <a:xfrm flipH="1">
            <a:off x="2159732" y="2204864"/>
            <a:ext cx="2412268" cy="36004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 rot="5400000">
            <a:off x="1871700" y="1880828"/>
            <a:ext cx="576064" cy="194421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>
            <a:stCxn id="11" idx="2"/>
            <a:endCxn id="19" idx="1"/>
          </p:cNvCxnSpPr>
          <p:nvPr/>
        </p:nvCxnSpPr>
        <p:spPr>
          <a:xfrm flipH="1">
            <a:off x="4504570" y="2204864"/>
            <a:ext cx="67430" cy="36731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 rot="5423148">
            <a:off x="4214599" y="1779363"/>
            <a:ext cx="576064" cy="216168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>
            <a:endCxn id="22" idx="1"/>
          </p:cNvCxnSpPr>
          <p:nvPr/>
        </p:nvCxnSpPr>
        <p:spPr>
          <a:xfrm>
            <a:off x="4572000" y="2204864"/>
            <a:ext cx="2340260" cy="36004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 rot="5400000">
            <a:off x="6624228" y="1880828"/>
            <a:ext cx="576064" cy="194421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Система оценки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" name="Прямая со стрелкой 71"/>
          <p:cNvCxnSpPr>
            <a:stCxn id="19" idx="3"/>
            <a:endCxn id="78" idx="0"/>
          </p:cNvCxnSpPr>
          <p:nvPr/>
        </p:nvCxnSpPr>
        <p:spPr>
          <a:xfrm flipH="1">
            <a:off x="2051720" y="3148233"/>
            <a:ext cx="2448971" cy="28076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19" idx="3"/>
            <a:endCxn id="79" idx="0"/>
          </p:cNvCxnSpPr>
          <p:nvPr/>
        </p:nvCxnSpPr>
        <p:spPr>
          <a:xfrm>
            <a:off x="4500691" y="3148233"/>
            <a:ext cx="287333" cy="121687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19" idx="3"/>
            <a:endCxn id="81" idx="0"/>
          </p:cNvCxnSpPr>
          <p:nvPr/>
        </p:nvCxnSpPr>
        <p:spPr>
          <a:xfrm>
            <a:off x="4500691" y="3148233"/>
            <a:ext cx="1655485" cy="28076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1043608" y="3429000"/>
            <a:ext cx="2016224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Личностные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779912" y="4365104"/>
            <a:ext cx="2016224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(П, К, Р)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ьная выноска 82"/>
          <p:cNvSpPr/>
          <p:nvPr/>
        </p:nvSpPr>
        <p:spPr>
          <a:xfrm>
            <a:off x="5724128" y="4437112"/>
            <a:ext cx="2592288" cy="1656184"/>
          </a:xfrm>
          <a:prstGeom prst="wedgeEllipseCallout">
            <a:avLst>
              <a:gd name="adj1" fmla="val 27049"/>
              <a:gd name="adj2" fmla="val -126993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Способы достижения, критерии оценки и формы предъявления результатов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148064" y="3429000"/>
            <a:ext cx="201622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Предметные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Овальная выноска 87"/>
          <p:cNvSpPr/>
          <p:nvPr/>
        </p:nvSpPr>
        <p:spPr>
          <a:xfrm>
            <a:off x="755576" y="4293096"/>
            <a:ext cx="2880320" cy="1656184"/>
          </a:xfrm>
          <a:prstGeom prst="wedgeEllipseCallout">
            <a:avLst>
              <a:gd name="adj1" fmla="val -6668"/>
              <a:gd name="adj2" fmla="val -71806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Сформулированы как результаты воспитания, определены элементы социального опыта (ЗУН, опыт решения проблем и творческая деятельность)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предметным результатам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556792"/>
            <a:ext cx="7200800" cy="416627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формулируются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деятельностной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форме с усилением акцента на применение знаний и конкретных умений;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формулируются на основе документов стратегического планирования с учетом результатов проводимых на федеральном уровне процедур оценки качества образования (всероссийских проверочных работ, национальных исследований качества образования, международных сравнительных исследований);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определяют минимум содержания начального общего образования, изучение которого гарантирует государство, построенного в логике изучения каждого учебного предмета;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усиливают акценты на изучение явлений и процессов современной России и мира в целом, современного состояния науки.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6997</TotalTime>
  <Words>1200</Words>
  <Application>Microsoft Office PowerPoint</Application>
  <PresentationFormat>Экран (4:3)</PresentationFormat>
  <Paragraphs>151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Кнопка</vt:lpstr>
      <vt:lpstr>К вопросу эффективного управления инновационными процессами в начальном общем образовании  (при переходе на новые ФГОС) </vt:lpstr>
      <vt:lpstr>Нормативные документы</vt:lpstr>
      <vt:lpstr>ФГОС НОО (2021)</vt:lpstr>
      <vt:lpstr>Изменения  в связи с переходом на новый ФГОС НОО</vt:lpstr>
      <vt:lpstr>Изменения  в связи с переходом на новый ФГОС НОО</vt:lpstr>
      <vt:lpstr>Презентация PowerPoint</vt:lpstr>
      <vt:lpstr>Структура ООП НОО</vt:lpstr>
      <vt:lpstr>Изменения  в связи с переходом на новый ФГОС НОО</vt:lpstr>
      <vt:lpstr>Требования к предметным результатам</vt:lpstr>
      <vt:lpstr>Изменения  в связи с переходом на новый ФГОС НОО</vt:lpstr>
      <vt:lpstr>Новации стандартов </vt:lpstr>
      <vt:lpstr>Новации стандартов </vt:lpstr>
      <vt:lpstr>Презентация PowerPoint</vt:lpstr>
      <vt:lpstr>Подготовка образовательной организации  к переходу на новые ФГОС  и управление этим процессом</vt:lpstr>
      <vt:lpstr>Презентация PowerPoint</vt:lpstr>
      <vt:lpstr>Презентация PowerPoint</vt:lpstr>
      <vt:lpstr>Показатели высокоэффективных команд:</vt:lpstr>
      <vt:lpstr>Презентация PowerPoint</vt:lpstr>
      <vt:lpstr>Главные условия эффективности управления современной образовательной организацией 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образовательные технологии в аспекте математического  образования младших школьников </dc:title>
  <dc:creator>Худякова Марина Алексеевна</dc:creator>
  <cp:lastModifiedBy>khudyakova</cp:lastModifiedBy>
  <cp:revision>416</cp:revision>
  <cp:lastPrinted>2021-09-07T04:06:36Z</cp:lastPrinted>
  <dcterms:created xsi:type="dcterms:W3CDTF">2020-08-24T06:04:12Z</dcterms:created>
  <dcterms:modified xsi:type="dcterms:W3CDTF">2021-09-07T04:09:54Z</dcterms:modified>
</cp:coreProperties>
</file>