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sldIdLst>
    <p:sldId id="256" r:id="rId2"/>
    <p:sldId id="261" r:id="rId3"/>
    <p:sldId id="262" r:id="rId4"/>
    <p:sldId id="257" r:id="rId5"/>
    <p:sldId id="258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3" r:id="rId15"/>
    <p:sldId id="26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D60093"/>
    <a:srgbClr val="990099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9602-CF77-45D9-9D86-DB7208975E7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8E4C-2DB2-4B76-9600-218ED9D75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242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9602-CF77-45D9-9D86-DB7208975E7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8E4C-2DB2-4B76-9600-218ED9D75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42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9602-CF77-45D9-9D86-DB7208975E7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8E4C-2DB2-4B76-9600-218ED9D75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049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9602-CF77-45D9-9D86-DB7208975E7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8E4C-2DB2-4B76-9600-218ED9D75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699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9602-CF77-45D9-9D86-DB7208975E7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8E4C-2DB2-4B76-9600-218ED9D75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85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9602-CF77-45D9-9D86-DB7208975E7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8E4C-2DB2-4B76-9600-218ED9D75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561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9602-CF77-45D9-9D86-DB7208975E7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8E4C-2DB2-4B76-9600-218ED9D75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502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9602-CF77-45D9-9D86-DB7208975E7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8E4C-2DB2-4B76-9600-218ED9D75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377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9602-CF77-45D9-9D86-DB7208975E7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8E4C-2DB2-4B76-9600-218ED9D75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493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9602-CF77-45D9-9D86-DB7208975E7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9108E4C-2DB2-4B76-9600-218ED9D75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18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9602-CF77-45D9-9D86-DB7208975E7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8E4C-2DB2-4B76-9600-218ED9D75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9602-CF77-45D9-9D86-DB7208975E7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8E4C-2DB2-4B76-9600-218ED9D75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506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9602-CF77-45D9-9D86-DB7208975E7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8E4C-2DB2-4B76-9600-218ED9D75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99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9602-CF77-45D9-9D86-DB7208975E7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8E4C-2DB2-4B76-9600-218ED9D75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05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9602-CF77-45D9-9D86-DB7208975E7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8E4C-2DB2-4B76-9600-218ED9D75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523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9602-CF77-45D9-9D86-DB7208975E7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8E4C-2DB2-4B76-9600-218ED9D75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171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9602-CF77-45D9-9D86-DB7208975E7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8E4C-2DB2-4B76-9600-218ED9D75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127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A7E9602-CF77-45D9-9D86-DB7208975E7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9108E4C-2DB2-4B76-9600-218ED9D752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7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  <p:sldLayoutId id="2147483846" r:id="rId13"/>
    <p:sldLayoutId id="2147483847" r:id="rId14"/>
    <p:sldLayoutId id="2147483848" r:id="rId15"/>
    <p:sldLayoutId id="2147483849" r:id="rId16"/>
    <p:sldLayoutId id="214748385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586115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sz="40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</a:t>
            </a:r>
            <a:r>
              <a:rPr lang="ru-RU" sz="4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с педагогами, направленная на формирование информационных умений обучающихся начальной </a:t>
            </a:r>
            <a:r>
              <a:rPr lang="ru-RU" sz="40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r>
              <a:rPr lang="ru-RU" sz="40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r>
              <a:rPr lang="ru-RU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76346" y="4193931"/>
            <a:ext cx="6491654" cy="1547446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ru-RU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Вилисова</a:t>
            </a:r>
            <a:r>
              <a:rPr lang="ru-RU" sz="4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Галина Леонидовна, учитель начальных классов, </a:t>
            </a:r>
          </a:p>
          <a:p>
            <a:pPr algn="r"/>
            <a:r>
              <a:rPr lang="ru-RU" sz="4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УВР МАОУСОШ № 4</a:t>
            </a:r>
          </a:p>
          <a:p>
            <a:pPr algn="r"/>
            <a:r>
              <a:rPr lang="ru-RU" sz="4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Чайковский</a:t>
            </a:r>
            <a:endParaRPr lang="ru-RU" sz="4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06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3803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педагогах: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2702436"/>
              </p:ext>
            </p:extLst>
          </p:nvPr>
        </p:nvGraphicFramePr>
        <p:xfrm>
          <a:off x="1624084" y="1733266"/>
          <a:ext cx="9878939" cy="48040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3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9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Ожидаемые результаты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анализа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05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1.Сформированы  проектные умения педагогов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Активное участие в проектных группах, семинарах, разработке  и проведении проектных задач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9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Овладение педагогами методами и приемами формирования умений смыслового чтения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Открытые уроки, методические и дидактические материалы, мастер-классы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183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3803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учащихся: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5556182"/>
              </p:ext>
            </p:extLst>
          </p:nvPr>
        </p:nvGraphicFramePr>
        <p:xfrm>
          <a:off x="1624084" y="1733266"/>
          <a:ext cx="9878939" cy="44082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3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9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63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Ожидаемые результаты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2000" b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Средства анализа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1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1.Сформированы проектные умения учащихся: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 класс – умение задавать вопросы.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 класс – умение интерпретировать текст.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3-4 класс – умение преобразовывать информацию (в 4 классе уровень выше, чем в 3-ем, дети умеют работать с художественными и информационными текстами)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Уровень выполнения диагностических работ, результаты ВПР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895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88158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Изменения в методическом сопровождении </a:t>
            </a:r>
            <a:r>
              <a:rPr lang="ru-RU" sz="3200" dirty="0" smtClean="0">
                <a:solidFill>
                  <a:srgbClr val="FF0000"/>
                </a:solidFill>
              </a:rPr>
              <a:t>педагогов:</a:t>
            </a:r>
            <a:endParaRPr lang="ru-RU" sz="3200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33487"/>
              </p:ext>
            </p:extLst>
          </p:nvPr>
        </p:nvGraphicFramePr>
        <p:xfrm>
          <a:off x="1484311" y="1637731"/>
          <a:ext cx="10018713" cy="51060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7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40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>
                          <a:effectLst/>
                        </a:rPr>
                        <a:t>Ожидаемые результаты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>
                          <a:effectLst/>
                        </a:rPr>
                        <a:t>Средства анализа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1.Создана модель работы с педагогами, направленная на формирование у учащихся умений смыслового чтения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педагогов в проекте, обобщение опыта на МО, семинарах, конференциях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2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2.Проведены семинары, направленные овладение педагогами приемами формирования умений смыслового чтения и разработку проектных задач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Собеседование, анкетирование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3.Созданы и апробированы проектные задачи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 и результаты проведения проектных задач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1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4.Создан банк методов и приемов работы по формированию умений смыслового чтения на уроках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Публикации на школьном сайте о ходе реализации проекта, продукты деятельности выложены в локальной сети школы, создание и пополнение банка методов и приемов, формирующих данные умения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9598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269543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риски проекта и их преодоление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082900"/>
              </p:ext>
            </p:extLst>
          </p:nvPr>
        </p:nvGraphicFramePr>
        <p:xfrm>
          <a:off x="1484310" y="955346"/>
          <a:ext cx="10018713" cy="5527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16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02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6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Риски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Пути преодоления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5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 опыта по отбору заданий на развитие умений смыслового чтения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консультации, работа руководителя МО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4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Перегрузка педагогов, часть педагогов не включилась в активную работу над проектом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Собеседование, материальное стимулирование, перераспределение функций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5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Недостаточно опыта в разработке проектных задач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Посещение семинаров,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вебинаров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консультации со специалистами ЦРО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5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семинаров не соответствует запросам учителей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семинаров в проектном режиме, консультации с методистами ЦРО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1099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8696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сделано в работе по проекту: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913774" y="2214693"/>
            <a:ext cx="10363826" cy="4045429"/>
          </a:xfrm>
        </p:spPr>
        <p:txBody>
          <a:bodyPr>
            <a:normAutofit fontScale="92500" lnSpcReduction="20000"/>
          </a:bodyPr>
          <a:lstStyle/>
          <a:p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Созданы и апробированы проектные задачи по параллелям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 банк проектных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задач, заданий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направленных на формирование умений смыслового чтения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и апробированы диагностические работы для 1-4 классов.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Проведены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мастер-классы по представлению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опыта.</a:t>
            </a:r>
          </a:p>
          <a:p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 опыт работы на методических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конференциях.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182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результат:</a:t>
            </a:r>
            <a:endParaRPr lang="ru-RU" sz="5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Повысился уровень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умения преобразовать и интерпретировать информацию – преобразовывать текст, используя новые формы представления информации: формулы, графики, таблицы, диаграммы, переходить от одного представления данных к другому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ВПР улучшились на 25%.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61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83693"/>
          </a:xfrm>
        </p:spPr>
        <p:txBody>
          <a:bodyPr/>
          <a:lstStyle/>
          <a:p>
            <a:r>
              <a:rPr lang="ru-RU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Проблема: </a:t>
            </a:r>
            <a:endParaRPr lang="ru-RU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719619"/>
            <a:ext cx="10018713" cy="407158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 выпускных проверочных работ (ВПР) за прошедшие два года отмечаем, что наиболее </a:t>
            </a:r>
            <a:r>
              <a:rPr lang="ru-RU" b="1" dirty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проблемным</a:t>
            </a:r>
            <a:r>
              <a:rPr lang="ru-RU" dirty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формирование следующего умения смыслового чтения: </a:t>
            </a:r>
            <a:r>
              <a:rPr lang="ru-RU" b="1" dirty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преобразование и интерпретация информации – преобразовывать текст, используя новые формы представления информации: формулы, графики, таблицы, диаграммы, переходить от одного представления данных к другому.</a:t>
            </a:r>
            <a:endParaRPr lang="ru-RU" dirty="0">
              <a:solidFill>
                <a:srgbClr val="666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1376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83693"/>
          </a:xfrm>
        </p:spPr>
        <p:txBody>
          <a:bodyPr/>
          <a:lstStyle/>
          <a:p>
            <a:r>
              <a:rPr lang="ru-RU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Гипотеза: </a:t>
            </a:r>
            <a:endParaRPr lang="ru-RU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4686" y="1910687"/>
            <a:ext cx="10018713" cy="37303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предполагаем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выстроенная модель работы с педагогами по формированию у учащихся умений смыслового чтения будет способствовать развитию у детей умения 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преобразовать и интерпретировать информацию – преобразовывать текст, используя новые формы представления информации: формулы, графики, таблицы, диаграммы, переходить от одного представления данных к другому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«От чтения – к преобразованию».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428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8298" y="1364775"/>
            <a:ext cx="10125501" cy="4681183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 апробация модели работы с педагогами,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направленной на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 учащихся умений смыслового чтения (преобразование и интерпретация информации) через решение проектных задач.</a:t>
            </a:r>
          </a:p>
        </p:txBody>
      </p:sp>
    </p:spTree>
    <p:extLst>
      <p:ext uri="{BB962C8B-B14F-4D97-AF65-F5344CB8AC3E}">
        <p14:creationId xmlns:p14="http://schemas.microsoft.com/office/powerpoint/2010/main" val="399008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6600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484310" y="2033517"/>
            <a:ext cx="10018713" cy="3757684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4800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литературу по данной теме.</a:t>
            </a:r>
          </a:p>
          <a:p>
            <a:pPr lvl="0"/>
            <a:r>
              <a:rPr lang="ru-RU" sz="4800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и апробировать модель работы с педагогами, направленную на формирование у учащихся умений смыслового чтения.</a:t>
            </a:r>
          </a:p>
          <a:p>
            <a:pPr lvl="0"/>
            <a:r>
              <a:rPr lang="ru-RU" sz="4800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мастер-классы для педагогов школы и района.</a:t>
            </a:r>
          </a:p>
          <a:p>
            <a:pPr lvl="0"/>
            <a:r>
              <a:rPr lang="ru-RU" sz="4800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Представить опыт работы на МО школы, семинарах, конференциях.</a:t>
            </a:r>
          </a:p>
          <a:p>
            <a:pPr lvl="0"/>
            <a:r>
              <a:rPr lang="ru-RU" sz="4800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банк проектных задач и заданий, направленных на формирование умений смыслового чтения.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36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15704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результаты:</a:t>
            </a:r>
            <a:endParaRPr lang="ru-RU" sz="6600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484310" y="1705970"/>
            <a:ext cx="10018713" cy="473577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sz="3400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Изучена литература по данной теме.</a:t>
            </a:r>
          </a:p>
          <a:p>
            <a:pPr lvl="0"/>
            <a:r>
              <a:rPr lang="ru-RU" sz="3400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Разработана и апробирована модель работы с педагогами, направленная на формирование у учащихся умений смыслового чтения.</a:t>
            </a:r>
          </a:p>
          <a:p>
            <a:pPr lvl="0"/>
            <a:r>
              <a:rPr lang="ru-RU" sz="3400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Проведены мастер-классы для педагогов школы и района.</a:t>
            </a:r>
          </a:p>
          <a:p>
            <a:pPr lvl="0"/>
            <a:r>
              <a:rPr lang="ru-RU" sz="3400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 опыт работы на МО школы, семинарах, конференциях.</a:t>
            </a:r>
          </a:p>
          <a:p>
            <a:pPr lvl="0"/>
            <a:r>
              <a:rPr lang="ru-RU" sz="3400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 банк проектных задач и заданий, направленных на формирование умений смыслового чтения.</a:t>
            </a:r>
          </a:p>
          <a:p>
            <a:pPr lvl="0"/>
            <a:r>
              <a:rPr lang="ru-RU" sz="3400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Повысился уровень </a:t>
            </a:r>
            <a:r>
              <a:rPr lang="ru-RU" sz="3400" dirty="0" err="1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3400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умения преобразовать и интерпретировать информацию – преобразовывать текст, используя новые формы представления информации: формулы, графики, таблицы, диаграммы, переходить от одного представления данных к другому.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6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4311" y="313900"/>
            <a:ext cx="10018713" cy="42308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работы по формированию умений (шаги):</a:t>
            </a:r>
            <a:endParaRPr lang="ru-RU" sz="3200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484310" y="900752"/>
            <a:ext cx="10018713" cy="55409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шаг</a:t>
            </a:r>
            <a:r>
              <a:rPr lang="ru-RU" sz="1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16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Отработка приемов работы на уроках.</a:t>
            </a:r>
            <a:endParaRPr lang="ru-RU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ходе своей деятельности педагоги находят и применяют на уроках приемы, направленные на формирование определенных умений:</a:t>
            </a:r>
          </a:p>
          <a:p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класс – умение задавать вопросы (на примере художественных текстов объемом до 30-40 слов).</a:t>
            </a:r>
          </a:p>
          <a:p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класс – интерпретация информации (на примере художественных текстов объемом до 50-60 слов).</a:t>
            </a:r>
          </a:p>
          <a:p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класс – умение преобразовывать информацию (на основе художественных текстов объемом до 60-70 слов).</a:t>
            </a:r>
          </a:p>
          <a:p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класс - умение преобразовывать информацию (на основе художественных и научно-познавательных текстов объемом до 80-100 слов).</a:t>
            </a:r>
          </a:p>
          <a:p>
            <a:pPr marL="0" indent="0">
              <a:buNone/>
            </a:pPr>
            <a:r>
              <a:rPr lang="ru-RU" sz="1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шаг. </a:t>
            </a:r>
            <a:r>
              <a:rPr lang="ru-RU" sz="16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опыта работы по формированию умений смыслового чтения.</a:t>
            </a:r>
            <a:endParaRPr lang="ru-RU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данном этапе педагоги представляют свой опыт работы по использованию методов и приемов развития умений работы с информацией. Происходит обсуждение и отбор наиболее эффективных приемов.</a:t>
            </a:r>
          </a:p>
          <a:p>
            <a:pPr marL="0" indent="0">
              <a:buNone/>
            </a:pPr>
            <a:r>
              <a:rPr lang="ru-RU" sz="1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шаг. </a:t>
            </a:r>
            <a:r>
              <a:rPr lang="ru-RU" sz="16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проведение проектных задач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данном этапе создаются и проводятся проектные задачи, направленные на отработку умений, формируемых в течение всего года обучения.</a:t>
            </a:r>
          </a:p>
          <a:p>
            <a:pPr marL="0" indent="0">
              <a:buNone/>
            </a:pPr>
            <a:r>
              <a:rPr lang="ru-RU" sz="1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16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шаг. </a:t>
            </a:r>
            <a:r>
              <a:rPr lang="ru-RU" sz="16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1600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16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умений.</a:t>
            </a:r>
            <a:endParaRPr lang="ru-RU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проведения проектных задач происходит диагностика </a:t>
            </a:r>
            <a:r>
              <a:rPr lang="ru-RU" sz="1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умений, по результатам которой можно судить, насколько то или иное умение было сформировано.</a:t>
            </a:r>
          </a:p>
        </p:txBody>
      </p:sp>
    </p:spTree>
    <p:extLst>
      <p:ext uri="{BB962C8B-B14F-4D97-AF65-F5344CB8AC3E}">
        <p14:creationId xmlns:p14="http://schemas.microsoft.com/office/powerpoint/2010/main" val="240568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9"/>
          <p:cNvSpPr>
            <a:spLocks noChangeArrowheads="1"/>
          </p:cNvSpPr>
          <p:nvPr/>
        </p:nvSpPr>
        <p:spPr bwMode="auto">
          <a:xfrm>
            <a:off x="3466530" y="569912"/>
            <a:ext cx="5019675" cy="447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Проведение семинара по запуску процесса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58"/>
          <p:cNvSpPr>
            <a:spLocks noChangeArrowheads="1"/>
          </p:cNvSpPr>
          <p:nvPr/>
        </p:nvSpPr>
        <p:spPr bwMode="auto">
          <a:xfrm>
            <a:off x="1637731" y="1597026"/>
            <a:ext cx="2604306" cy="8445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Поиск приемов, формирующих умения смыслового чтения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57"/>
          <p:cNvSpPr>
            <a:spLocks noChangeArrowheads="1"/>
          </p:cNvSpPr>
          <p:nvPr/>
        </p:nvSpPr>
        <p:spPr bwMode="auto">
          <a:xfrm>
            <a:off x="4804012" y="1597026"/>
            <a:ext cx="2682353" cy="8445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Обмен опытом  и согласование на МО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7833815" y="1623124"/>
            <a:ext cx="2606721" cy="81845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Проведение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открытых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уроков с применением данных приемов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55"/>
          <p:cNvSpPr>
            <a:spLocks noChangeArrowheads="1"/>
          </p:cNvSpPr>
          <p:nvPr/>
        </p:nvSpPr>
        <p:spPr bwMode="auto">
          <a:xfrm>
            <a:off x="3207223" y="2870200"/>
            <a:ext cx="3409239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проектных групп по разработке проектных задач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54"/>
          <p:cNvSpPr>
            <a:spLocks noChangeArrowheads="1"/>
          </p:cNvSpPr>
          <p:nvPr/>
        </p:nvSpPr>
        <p:spPr bwMode="auto">
          <a:xfrm>
            <a:off x="7083188" y="2879725"/>
            <a:ext cx="3029804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Обсуждение и согласование на МО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53"/>
          <p:cNvSpPr>
            <a:spLocks noChangeArrowheads="1"/>
          </p:cNvSpPr>
          <p:nvPr/>
        </p:nvSpPr>
        <p:spPr bwMode="auto">
          <a:xfrm>
            <a:off x="3721100" y="3930556"/>
            <a:ext cx="4765105" cy="5446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Проведение проектных задач, диагностика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сформированности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умений смыслового чтения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52"/>
          <p:cNvSpPr>
            <a:spLocks noChangeArrowheads="1"/>
          </p:cNvSpPr>
          <p:nvPr/>
        </p:nvSpPr>
        <p:spPr bwMode="auto">
          <a:xfrm>
            <a:off x="2947916" y="4803775"/>
            <a:ext cx="6482686" cy="504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банка методов и приемов по формированию умений смыслового чтения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51"/>
          <p:cNvSpPr>
            <a:spLocks noChangeArrowheads="1"/>
          </p:cNvSpPr>
          <p:nvPr/>
        </p:nvSpPr>
        <p:spPr bwMode="auto">
          <a:xfrm>
            <a:off x="2142699" y="5641975"/>
            <a:ext cx="2407642" cy="742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Обмен опытом на МО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50"/>
          <p:cNvSpPr>
            <a:spLocks noChangeArrowheads="1"/>
          </p:cNvSpPr>
          <p:nvPr/>
        </p:nvSpPr>
        <p:spPr bwMode="auto">
          <a:xfrm>
            <a:off x="5008727" y="5651500"/>
            <a:ext cx="2477637" cy="76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Проведение мастер-классов для  учителей района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49"/>
          <p:cNvSpPr>
            <a:spLocks noChangeArrowheads="1"/>
          </p:cNvSpPr>
          <p:nvPr/>
        </p:nvSpPr>
        <p:spPr bwMode="auto">
          <a:xfrm>
            <a:off x="7968966" y="5622925"/>
            <a:ext cx="2471570" cy="752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Выступление на семинарах, конференциях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AutoShape 48"/>
          <p:cNvSpPr>
            <a:spLocks noChangeShapeType="1"/>
          </p:cNvSpPr>
          <p:nvPr/>
        </p:nvSpPr>
        <p:spPr bwMode="auto">
          <a:xfrm flipH="1">
            <a:off x="3385282" y="1084263"/>
            <a:ext cx="523875" cy="4667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" name="AutoShape 47"/>
          <p:cNvSpPr>
            <a:spLocks noChangeShapeType="1"/>
          </p:cNvSpPr>
          <p:nvPr/>
        </p:nvSpPr>
        <p:spPr bwMode="auto">
          <a:xfrm>
            <a:off x="5982148" y="1069975"/>
            <a:ext cx="9525" cy="4953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7" name="AutoShape 46"/>
          <p:cNvSpPr>
            <a:spLocks noChangeShapeType="1"/>
          </p:cNvSpPr>
          <p:nvPr/>
        </p:nvSpPr>
        <p:spPr bwMode="auto">
          <a:xfrm>
            <a:off x="7968966" y="1057594"/>
            <a:ext cx="647700" cy="514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8" name="AutoShape 45"/>
          <p:cNvSpPr>
            <a:spLocks noChangeShapeType="1"/>
          </p:cNvSpPr>
          <p:nvPr/>
        </p:nvSpPr>
        <p:spPr bwMode="auto">
          <a:xfrm flipH="1">
            <a:off x="7855849" y="3420269"/>
            <a:ext cx="9525" cy="5238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9" name="AutoShape 44"/>
          <p:cNvSpPr>
            <a:spLocks noChangeShapeType="1"/>
          </p:cNvSpPr>
          <p:nvPr/>
        </p:nvSpPr>
        <p:spPr bwMode="auto">
          <a:xfrm>
            <a:off x="4242037" y="1984375"/>
            <a:ext cx="561975" cy="9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0" name="AutoShape 43"/>
          <p:cNvSpPr>
            <a:spLocks noChangeShapeType="1"/>
          </p:cNvSpPr>
          <p:nvPr/>
        </p:nvSpPr>
        <p:spPr bwMode="auto">
          <a:xfrm>
            <a:off x="7486365" y="1989138"/>
            <a:ext cx="381000" cy="9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" name="AutoShape 42"/>
          <p:cNvSpPr>
            <a:spLocks noChangeShapeType="1"/>
          </p:cNvSpPr>
          <p:nvPr/>
        </p:nvSpPr>
        <p:spPr bwMode="auto">
          <a:xfrm>
            <a:off x="6616463" y="3212306"/>
            <a:ext cx="466725" cy="9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2" name="AutoShape 41"/>
          <p:cNvSpPr>
            <a:spLocks noChangeShapeType="1"/>
          </p:cNvSpPr>
          <p:nvPr/>
        </p:nvSpPr>
        <p:spPr bwMode="auto">
          <a:xfrm flipH="1">
            <a:off x="4911842" y="2477293"/>
            <a:ext cx="3257550" cy="3762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3" name="AutoShape 40"/>
          <p:cNvSpPr>
            <a:spLocks noChangeShapeType="1"/>
          </p:cNvSpPr>
          <p:nvPr/>
        </p:nvSpPr>
        <p:spPr bwMode="auto">
          <a:xfrm>
            <a:off x="5981532" y="4475164"/>
            <a:ext cx="0" cy="3714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4" name="AutoShape 39"/>
          <p:cNvSpPr>
            <a:spLocks noChangeShapeType="1"/>
          </p:cNvSpPr>
          <p:nvPr/>
        </p:nvSpPr>
        <p:spPr bwMode="auto">
          <a:xfrm flipH="1">
            <a:off x="3207223" y="5313362"/>
            <a:ext cx="742950" cy="3238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5" name="AutoShape 38"/>
          <p:cNvSpPr>
            <a:spLocks noChangeShapeType="1"/>
          </p:cNvSpPr>
          <p:nvPr/>
        </p:nvSpPr>
        <p:spPr bwMode="auto">
          <a:xfrm>
            <a:off x="6018352" y="5327650"/>
            <a:ext cx="0" cy="342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6" name="AutoShape 37"/>
          <p:cNvSpPr>
            <a:spLocks noChangeShapeType="1"/>
          </p:cNvSpPr>
          <p:nvPr/>
        </p:nvSpPr>
        <p:spPr bwMode="auto">
          <a:xfrm>
            <a:off x="7873716" y="5327650"/>
            <a:ext cx="838200" cy="2952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7" name="Rectangle 60"/>
          <p:cNvSpPr>
            <a:spLocks noChangeArrowheads="1"/>
          </p:cNvSpPr>
          <p:nvPr/>
        </p:nvSpPr>
        <p:spPr bwMode="auto">
          <a:xfrm>
            <a:off x="1528549" y="-79176"/>
            <a:ext cx="10358651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3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3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3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3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3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3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3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3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3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33475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Модель работы с педагогами по формированию у учащихся умений смыслового чтения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rgbClr val="FF006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33475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72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9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02017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и сроки реализации проекта.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006221"/>
            <a:ext cx="10314967" cy="3784979"/>
          </a:xfrm>
        </p:spPr>
        <p:txBody>
          <a:bodyPr>
            <a:normAutofit fontScale="85000" lnSpcReduction="10000"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 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март - сентябрь - 2018 года.</a:t>
            </a:r>
          </a:p>
          <a:p>
            <a:r>
              <a:rPr lang="ru-RU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(внедренческий)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сентябрь 2018 года–декабрь 2019 года.</a:t>
            </a:r>
          </a:p>
          <a:p>
            <a:r>
              <a:rPr lang="ru-RU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Рефлексивный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январь – 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декабрь 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года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января 2021 года 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 режиме функционирования.</a:t>
            </a:r>
            <a:endParaRPr lang="ru-RU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51832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95</TotalTime>
  <Words>1040</Words>
  <Application>Microsoft Office PowerPoint</Application>
  <PresentationFormat>Широкоэкранный</PresentationFormat>
  <Paragraphs>100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Corbel</vt:lpstr>
      <vt:lpstr>Times New Roman</vt:lpstr>
      <vt:lpstr>Параллакс</vt:lpstr>
      <vt:lpstr>Тема: «Модель работы с педагогами, направленная на формирование информационных умений обучающихся начальной школы». </vt:lpstr>
      <vt:lpstr>Проблема: </vt:lpstr>
      <vt:lpstr>Гипотеза: </vt:lpstr>
      <vt:lpstr>Цель: создание и апробация модели работы с педагогами, направленной на формирование у учащихся умений смыслового чтения (преобразование и интерпретация информации) через решение проектных задач.</vt:lpstr>
      <vt:lpstr>Задачи:</vt:lpstr>
      <vt:lpstr>Ожидаемые результаты:</vt:lpstr>
      <vt:lpstr>Этапы работы по формированию умений (шаги):</vt:lpstr>
      <vt:lpstr>Презентация PowerPoint</vt:lpstr>
      <vt:lpstr>Этапы и сроки реализации проекта. </vt:lpstr>
      <vt:lpstr>Изменения в педагогах:</vt:lpstr>
      <vt:lpstr>Изменения в учащихся:</vt:lpstr>
      <vt:lpstr>Изменения в методическом сопровождении педагогов:</vt:lpstr>
      <vt:lpstr>Возможные риски проекта и их преодоление </vt:lpstr>
      <vt:lpstr>Что сделано в работе по проекту:</vt:lpstr>
      <vt:lpstr>Образовательный результат: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проекта: «От чтения к преобразованию…» </dc:title>
  <dc:creator>Учитель</dc:creator>
  <cp:lastModifiedBy>Завуч</cp:lastModifiedBy>
  <cp:revision>13</cp:revision>
  <dcterms:created xsi:type="dcterms:W3CDTF">2018-03-23T07:14:31Z</dcterms:created>
  <dcterms:modified xsi:type="dcterms:W3CDTF">2021-09-04T07:11:31Z</dcterms:modified>
</cp:coreProperties>
</file>