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0" r:id="rId1"/>
  </p:sldMasterIdLst>
  <p:notesMasterIdLst>
    <p:notesMasterId r:id="rId22"/>
  </p:notesMasterIdLst>
  <p:sldIdLst>
    <p:sldId id="314" r:id="rId2"/>
    <p:sldId id="315" r:id="rId3"/>
    <p:sldId id="319" r:id="rId4"/>
    <p:sldId id="320" r:id="rId5"/>
    <p:sldId id="321" r:id="rId6"/>
    <p:sldId id="324" r:id="rId7"/>
    <p:sldId id="333" r:id="rId8"/>
    <p:sldId id="325" r:id="rId9"/>
    <p:sldId id="326" r:id="rId10"/>
    <p:sldId id="327" r:id="rId11"/>
    <p:sldId id="334" r:id="rId12"/>
    <p:sldId id="328" r:id="rId13"/>
    <p:sldId id="335" r:id="rId14"/>
    <p:sldId id="336" r:id="rId15"/>
    <p:sldId id="337" r:id="rId16"/>
    <p:sldId id="338" r:id="rId17"/>
    <p:sldId id="339" r:id="rId18"/>
    <p:sldId id="340" r:id="rId19"/>
    <p:sldId id="329" r:id="rId20"/>
    <p:sldId id="330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DEDD"/>
    <a:srgbClr val="4D485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0441" autoAdjust="0"/>
    <p:restoredTop sz="99637" autoAdjust="0"/>
  </p:normalViewPr>
  <p:slideViewPr>
    <p:cSldViewPr>
      <p:cViewPr varScale="1">
        <p:scale>
          <a:sx n="69" d="100"/>
          <a:sy n="69" d="100"/>
        </p:scale>
        <p:origin x="-15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высокий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ЭГ-1 (Дорогою добра)</c:v>
                </c:pt>
                <c:pt idx="1">
                  <c:v>ЭГ-2</c:v>
                </c:pt>
                <c:pt idx="2">
                  <c:v>КГ-3</c:v>
                </c:pt>
                <c:pt idx="3">
                  <c:v>ЭГ-4 (Дорогою добра)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38</c:v>
                </c:pt>
                <c:pt idx="1">
                  <c:v>19.2</c:v>
                </c:pt>
                <c:pt idx="2" formatCode="_-* #,##0.0\ _₽_-;\-* #,##0.0\ _₽_-;_-* &quot;-&quot;??\ _₽_-;_-@_-">
                  <c:v>18.5</c:v>
                </c:pt>
                <c:pt idx="3">
                  <c:v>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D37-4170-92BA-03DCA048A58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ЭГ-1 (Дорогою добра)</c:v>
                </c:pt>
                <c:pt idx="1">
                  <c:v>ЭГ-2</c:v>
                </c:pt>
                <c:pt idx="2">
                  <c:v>КГ-3</c:v>
                </c:pt>
                <c:pt idx="3">
                  <c:v>ЭГ-4 (Дорогою добра)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54</c:v>
                </c:pt>
                <c:pt idx="1">
                  <c:v>50</c:v>
                </c:pt>
                <c:pt idx="2">
                  <c:v>51.9</c:v>
                </c:pt>
                <c:pt idx="3">
                  <c:v>58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D37-4170-92BA-03DCA048A58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низкий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ЭГ-1 (Дорогою добра)</c:v>
                </c:pt>
                <c:pt idx="1">
                  <c:v>ЭГ-2</c:v>
                </c:pt>
                <c:pt idx="2">
                  <c:v>КГ-3</c:v>
                </c:pt>
                <c:pt idx="3">
                  <c:v>ЭГ-4 (Дорогою добра)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8.4</c:v>
                </c:pt>
                <c:pt idx="1">
                  <c:v>30.8</c:v>
                </c:pt>
                <c:pt idx="2">
                  <c:v>29.6</c:v>
                </c:pt>
                <c:pt idx="3">
                  <c:v>4.2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D37-4170-92BA-03DCA048A588}"/>
            </c:ext>
          </c:extLst>
        </c:ser>
        <c:dLbls/>
        <c:axId val="80136448"/>
        <c:axId val="80745216"/>
      </c:barChart>
      <c:catAx>
        <c:axId val="80136448"/>
        <c:scaling>
          <c:orientation val="minMax"/>
        </c:scaling>
        <c:axPos val="b"/>
        <c:numFmt formatCode="General" sourceLinked="0"/>
        <c:tickLblPos val="nextTo"/>
        <c:crossAx val="80745216"/>
        <c:crosses val="autoZero"/>
        <c:auto val="1"/>
        <c:lblAlgn val="ctr"/>
        <c:lblOffset val="100"/>
      </c:catAx>
      <c:valAx>
        <c:axId val="8074521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80136448"/>
        <c:crosses val="autoZero"/>
        <c:crossBetween val="between"/>
      </c:valAx>
    </c:plotArea>
    <c:legend>
      <c:legendPos val="r"/>
      <c:layout/>
    </c:legend>
    <c:plotVisOnly val="1"/>
    <c:dispBlanksAs val="gap"/>
  </c:chart>
  <c:spPr>
    <a:ln>
      <a:noFill/>
    </a:ln>
  </c:spPr>
  <c:txPr>
    <a:bodyPr/>
    <a:lstStyle/>
    <a:p>
      <a:pPr>
        <a:defRPr sz="1600"/>
      </a:pPr>
      <a:endParaRPr lang="ru-RU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высокий</c:v>
                </c:pt>
              </c:strCache>
            </c:strRef>
          </c:tx>
          <c:cat>
            <c:strRef>
              <c:f>Лист1!$A$2:$A$9</c:f>
              <c:strCache>
                <c:ptCount val="8"/>
                <c:pt idx="0">
                  <c:v>ЭГ-1 (конст.)</c:v>
                </c:pt>
                <c:pt idx="1">
                  <c:v>ЭГ-1 (контр.) Д.д, Н.х.</c:v>
                </c:pt>
                <c:pt idx="2">
                  <c:v>ЭГ-2 (конст.)</c:v>
                </c:pt>
                <c:pt idx="3">
                  <c:v>ЭГ-2 (контр.) Н.х.</c:v>
                </c:pt>
                <c:pt idx="4">
                  <c:v>КГ-3 (конст.)</c:v>
                </c:pt>
                <c:pt idx="5">
                  <c:v>КГ-3 (контр.)</c:v>
                </c:pt>
                <c:pt idx="6">
                  <c:v>ЭГ-4 (конст.)</c:v>
                </c:pt>
                <c:pt idx="7">
                  <c:v>ЭГ-4 (контр.) Д.д.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38</c:v>
                </c:pt>
                <c:pt idx="1">
                  <c:v>80</c:v>
                </c:pt>
                <c:pt idx="2">
                  <c:v>19</c:v>
                </c:pt>
                <c:pt idx="3">
                  <c:v>64</c:v>
                </c:pt>
                <c:pt idx="4" formatCode="_-* #,##0.0\ _₽_-;\-* #,##0.0\ _₽_-;_-* &quot;-&quot;??\ _₽_-;_-@_-">
                  <c:v>18</c:v>
                </c:pt>
                <c:pt idx="5" formatCode="_-* #,##0.0\ _₽_-;\-* #,##0.0\ _₽_-;_-* &quot;-&quot;??\ _₽_-;_-@_-">
                  <c:v>28</c:v>
                </c:pt>
                <c:pt idx="6">
                  <c:v>38</c:v>
                </c:pt>
                <c:pt idx="7">
                  <c:v>48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D37-4170-92BA-03DCA048A58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cat>
            <c:strRef>
              <c:f>Лист1!$A$2:$A$9</c:f>
              <c:strCache>
                <c:ptCount val="8"/>
                <c:pt idx="0">
                  <c:v>ЭГ-1 (конст.)</c:v>
                </c:pt>
                <c:pt idx="1">
                  <c:v>ЭГ-1 (контр.) Д.д, Н.х.</c:v>
                </c:pt>
                <c:pt idx="2">
                  <c:v>ЭГ-2 (конст.)</c:v>
                </c:pt>
                <c:pt idx="3">
                  <c:v>ЭГ-2 (контр.) Н.х.</c:v>
                </c:pt>
                <c:pt idx="4">
                  <c:v>КГ-3 (конст.)</c:v>
                </c:pt>
                <c:pt idx="5">
                  <c:v>КГ-3 (контр.)</c:v>
                </c:pt>
                <c:pt idx="6">
                  <c:v>ЭГ-4 (конст.)</c:v>
                </c:pt>
                <c:pt idx="7">
                  <c:v>ЭГ-4 (контр.) Д.д.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54</c:v>
                </c:pt>
                <c:pt idx="1">
                  <c:v>16</c:v>
                </c:pt>
                <c:pt idx="2">
                  <c:v>50</c:v>
                </c:pt>
                <c:pt idx="3">
                  <c:v>28</c:v>
                </c:pt>
                <c:pt idx="4">
                  <c:v>52</c:v>
                </c:pt>
                <c:pt idx="5">
                  <c:v>48</c:v>
                </c:pt>
                <c:pt idx="6">
                  <c:v>58</c:v>
                </c:pt>
                <c:pt idx="7">
                  <c:v>48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D37-4170-92BA-03DCA048A58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низкий</c:v>
                </c:pt>
              </c:strCache>
            </c:strRef>
          </c:tx>
          <c:cat>
            <c:strRef>
              <c:f>Лист1!$A$2:$A$9</c:f>
              <c:strCache>
                <c:ptCount val="8"/>
                <c:pt idx="0">
                  <c:v>ЭГ-1 (конст.)</c:v>
                </c:pt>
                <c:pt idx="1">
                  <c:v>ЭГ-1 (контр.) Д.д, Н.х.</c:v>
                </c:pt>
                <c:pt idx="2">
                  <c:v>ЭГ-2 (конст.)</c:v>
                </c:pt>
                <c:pt idx="3">
                  <c:v>ЭГ-2 (контр.) Н.х.</c:v>
                </c:pt>
                <c:pt idx="4">
                  <c:v>КГ-3 (конст.)</c:v>
                </c:pt>
                <c:pt idx="5">
                  <c:v>КГ-3 (контр.)</c:v>
                </c:pt>
                <c:pt idx="6">
                  <c:v>ЭГ-4 (конст.)</c:v>
                </c:pt>
                <c:pt idx="7">
                  <c:v>ЭГ-4 (контр.) Д.д.</c:v>
                </c:pt>
              </c:strCache>
            </c:strRef>
          </c:cat>
          <c:val>
            <c:numRef>
              <c:f>Лист1!$D$2:$D$9</c:f>
              <c:numCache>
                <c:formatCode>General</c:formatCode>
                <c:ptCount val="8"/>
                <c:pt idx="0">
                  <c:v>8</c:v>
                </c:pt>
                <c:pt idx="1">
                  <c:v>4</c:v>
                </c:pt>
                <c:pt idx="2">
                  <c:v>31</c:v>
                </c:pt>
                <c:pt idx="3">
                  <c:v>8</c:v>
                </c:pt>
                <c:pt idx="4">
                  <c:v>30</c:v>
                </c:pt>
                <c:pt idx="5">
                  <c:v>24</c:v>
                </c:pt>
                <c:pt idx="6">
                  <c:v>4</c:v>
                </c:pt>
                <c:pt idx="7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D37-4170-92BA-03DCA048A588}"/>
            </c:ext>
          </c:extLst>
        </c:ser>
        <c:dLbls/>
        <c:axId val="91016192"/>
        <c:axId val="91026176"/>
      </c:barChart>
      <c:catAx>
        <c:axId val="91016192"/>
        <c:scaling>
          <c:orientation val="minMax"/>
        </c:scaling>
        <c:axPos val="b"/>
        <c:numFmt formatCode="General" sourceLinked="0"/>
        <c:tickLblPos val="nextTo"/>
        <c:crossAx val="91026176"/>
        <c:crosses val="autoZero"/>
        <c:auto val="1"/>
        <c:lblAlgn val="ctr"/>
        <c:lblOffset val="100"/>
      </c:catAx>
      <c:valAx>
        <c:axId val="9102617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91016192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4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3AE408D-3D89-457B-8EEB-F46CAFC4F56D}" type="datetimeFigureOut">
              <a:rPr lang="ru-RU"/>
              <a:pPr>
                <a:defRPr/>
              </a:pPr>
              <a:t>06.09.2021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978035F-1327-47B7-A4B4-16975F374D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063641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78035F-1327-47B7-A4B4-16975F374DB9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43488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2C1E3D-ADA9-49FF-8508-DD058880D676}" type="datetimeFigureOut">
              <a:rPr lang="ru-RU" smtClean="0"/>
              <a:pPr>
                <a:defRPr/>
              </a:pPr>
              <a:t>06.09.2021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C0EAD3-9249-42D1-B266-5208C76913A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7" name="Picture 6" descr="C:\Users\днс\Documents\PR\Семинар по медиаплану\плашка 4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204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140506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676D2C-2E7A-4F90-9EB2-61CCFC1BF69D}" type="datetimeFigureOut">
              <a:rPr lang="ru-RU" smtClean="0"/>
              <a:pPr>
                <a:defRPr/>
              </a:pPr>
              <a:t>06.09.2021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D65C38-9C7D-4D4E-9A91-E70E0E9A95D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07353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A046B0-242E-4DE3-A47D-AC67CDC17308}" type="datetimeFigureOut">
              <a:rPr lang="ru-RU" smtClean="0"/>
              <a:pPr>
                <a:defRPr/>
              </a:pPr>
              <a:t>06.09.2021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4D82AD-CAA3-441F-BA7E-7B15280F945C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94156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230372-6C9A-47A3-BC92-B279921ED6F6}" type="datetimeFigureOut">
              <a:rPr lang="ru-RU" smtClean="0"/>
              <a:pPr>
                <a:defRPr/>
              </a:pPr>
              <a:t>06.09.2021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B2042-27EB-4109-A49F-0C27702FF0D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14147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4A1C0B-5696-486F-A244-0D639B6606A3}" type="datetimeFigureOut">
              <a:rPr lang="ru-RU" smtClean="0"/>
              <a:pPr>
                <a:defRPr/>
              </a:pPr>
              <a:t>06.09.2021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8C4CDA-4CC7-4DEE-9872-E0005B1464B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87100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325484-A76A-4483-81F4-A9BB1C58271D}" type="datetimeFigureOut">
              <a:rPr lang="ru-RU" smtClean="0"/>
              <a:pPr>
                <a:defRPr/>
              </a:pPr>
              <a:t>06.09.2021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B0AA3D-4687-4475-9D4A-DB6A99513F0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1027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A903C5-6F28-440D-A4FA-6E495EF9806F}" type="datetimeFigureOut">
              <a:rPr lang="ru-RU" smtClean="0"/>
              <a:pPr>
                <a:defRPr/>
              </a:pPr>
              <a:t>06.09.2021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5919C2-4E4C-484B-BBC8-59B2D178B7C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00990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13CE30-F44A-44F0-B4A0-57E40068F1C8}" type="datetimeFigureOut">
              <a:rPr lang="ru-RU" smtClean="0"/>
              <a:pPr>
                <a:defRPr/>
              </a:pPr>
              <a:t>06.09.2021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3E6834-056B-49E1-89EC-BEB7F52F6325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5785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9D146B-9CA7-4499-83E5-778722B76FB9}" type="datetimeFigureOut">
              <a:rPr lang="ru-RU" smtClean="0"/>
              <a:pPr>
                <a:defRPr/>
              </a:pPr>
              <a:t>06.09.2021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789059-0627-4325-8642-D14AE21933D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09285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CF1EFB-9C21-4571-BA83-EDC92E345321}" type="datetimeFigureOut">
              <a:rPr lang="ru-RU" smtClean="0"/>
              <a:pPr>
                <a:defRPr/>
              </a:pPr>
              <a:t>06.09.2021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C8293F-90C3-40C6-AE85-A563D8F16C4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68403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634B57-37D0-4504-8653-50CD36B3F1D1}" type="datetimeFigureOut">
              <a:rPr lang="ru-RU" smtClean="0"/>
              <a:pPr>
                <a:defRPr/>
              </a:pPr>
              <a:t>06.09.2021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0AFC42-72F8-41F9-9625-31F3CF049ED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8" name="Picture 6" descr="C:\Users\днс\Documents\PR\Семинар по медиаплану\Рисунок2.jpg"/>
          <p:cNvPicPr>
            <a:picLocks noChangeAspect="1" noChangeArrowheads="1"/>
          </p:cNvPicPr>
          <p:nvPr userDrawn="1"/>
        </p:nvPicPr>
        <p:blipFill>
          <a:blip r:embed="rId2" cstate="print">
            <a:lum contrast="40000"/>
          </a:blip>
          <a:srcRect/>
          <a:stretch>
            <a:fillRect/>
          </a:stretch>
        </p:blipFill>
        <p:spPr bwMode="auto">
          <a:xfrm>
            <a:off x="0" y="908050"/>
            <a:ext cx="91440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137977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2F6E71E-C02B-4A3B-B7E7-18BF025CAA8D}" type="datetimeFigureOut">
              <a:rPr lang="ru-RU" smtClean="0"/>
              <a:pPr>
                <a:defRPr/>
              </a:pPr>
              <a:t>06.09.2021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9CDEEB3-896F-4A43-A2E0-E819E154B37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pic>
        <p:nvPicPr>
          <p:cNvPr id="7" name="Picture 7" descr="C:\Users\днс\Documents\PR\Семинар по медиаплану\плашка 5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202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 descr="C:\Users\днс\Documents\PR\Семинар по медиаплану\Рисунок2.jp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1916113"/>
            <a:ext cx="9144000" cy="494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636000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Заголовок 3"/>
          <p:cNvSpPr txBox="1">
            <a:spLocks/>
          </p:cNvSpPr>
          <p:nvPr/>
        </p:nvSpPr>
        <p:spPr bwMode="auto">
          <a:xfrm>
            <a:off x="539750" y="2996952"/>
            <a:ext cx="8208963" cy="157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600" b="1" dirty="0" smtClean="0"/>
              <a:t>Формирование </a:t>
            </a:r>
            <a:r>
              <a:rPr lang="ru-RU" sz="3600" b="1" dirty="0"/>
              <a:t>культуры межнационального общения детей </a:t>
            </a:r>
            <a:r>
              <a:rPr lang="ru-RU" sz="3600" b="1" dirty="0" smtClean="0"/>
              <a:t>как проблема начального образования</a:t>
            </a:r>
            <a:endParaRPr lang="ru-RU" sz="3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567239" y="5715016"/>
            <a:ext cx="357676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400" dirty="0" err="1" smtClean="0">
                <a:latin typeface="+mn-lt"/>
                <a:ea typeface="Calibri"/>
                <a:cs typeface="Times New Roman"/>
              </a:rPr>
              <a:t>Занина</a:t>
            </a:r>
            <a:r>
              <a:rPr lang="ru-RU" sz="1400" dirty="0" smtClean="0">
                <a:latin typeface="+mn-lt"/>
                <a:ea typeface="Calibri"/>
                <a:cs typeface="Times New Roman"/>
              </a:rPr>
              <a:t> </a:t>
            </a:r>
            <a:r>
              <a:rPr lang="ru-RU" sz="1400" dirty="0">
                <a:latin typeface="+mn-lt"/>
                <a:ea typeface="Calibri"/>
                <a:cs typeface="Times New Roman"/>
              </a:rPr>
              <a:t>К. А</a:t>
            </a:r>
            <a:r>
              <a:rPr lang="ru-RU" sz="1400" dirty="0" smtClean="0">
                <a:latin typeface="+mn-lt"/>
                <a:ea typeface="Calibri"/>
                <a:cs typeface="Times New Roman"/>
              </a:rPr>
              <a:t>., старший преподаватель кафедры теории и технологии обучения и воспитания младших школьников</a:t>
            </a:r>
            <a:endParaRPr lang="ru-RU" sz="1400" dirty="0">
              <a:latin typeface="+mn-lt"/>
              <a:ea typeface="Calibri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424936" cy="1143000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Результаты диагностики уровней </a:t>
            </a:r>
            <a:r>
              <a:rPr lang="ru-RU" sz="2400" b="1" dirty="0" err="1">
                <a:solidFill>
                  <a:schemeClr val="bg1"/>
                </a:solidFill>
              </a:rPr>
              <a:t>сформированности</a:t>
            </a:r>
            <a:r>
              <a:rPr lang="ru-RU" sz="2400" b="1" dirty="0">
                <a:solidFill>
                  <a:schemeClr val="bg1"/>
                </a:solidFill>
              </a:rPr>
              <a:t> культуры межнационального общения детей младшего школьного возрастам на констатирующем эксперименте (%)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xmlns="" val="1342441113"/>
              </p:ext>
            </p:extLst>
          </p:nvPr>
        </p:nvGraphicFramePr>
        <p:xfrm>
          <a:off x="539552" y="2204864"/>
          <a:ext cx="8136904" cy="4145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783919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Констатирующий эксперимент: результаты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060848"/>
            <a:ext cx="8712968" cy="4680520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Проблема формирования культуры межнационального общения детей старшего дошкольного возраста и младшего школьного возраста не рассматривается большей частью педагогов как значимая.</a:t>
            </a:r>
          </a:p>
          <a:p>
            <a:r>
              <a:rPr lang="ru-RU" dirty="0"/>
              <a:t>Преемственность в работе школы и детского сада чаще всего происходит либо формально, либо реализуемые мероприятия не содержат задач межнационального воспитания старших дошкольников и младших школьников.</a:t>
            </a:r>
          </a:p>
          <a:p>
            <a:r>
              <a:rPr lang="ru-RU" dirty="0"/>
              <a:t>Отмечается общая неподготовленность воспитателей и учителей к решению вопросов реализации принципа преемственности в формировании культуры межнационального общения детей старшего дошкольного и младшего школьного возраста (отсутствие комплексного понимания проблемы, отсутствие совместного планирования педагогов детского сада и начальной школы, ограниченный охват форм и методов работы с детьми).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365128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chemeClr val="bg1"/>
                </a:solidFill>
              </a:rPr>
              <a:t>Опытно-поисковая работа: </a:t>
            </a:r>
            <a:br>
              <a:rPr lang="ru-RU" sz="3600" b="1" dirty="0">
                <a:solidFill>
                  <a:schemeClr val="bg1"/>
                </a:solidFill>
              </a:rPr>
            </a:br>
            <a:r>
              <a:rPr lang="ru-RU" sz="3600" b="1" dirty="0">
                <a:solidFill>
                  <a:schemeClr val="bg1"/>
                </a:solidFill>
              </a:rPr>
              <a:t>формирующий эксперимент</a:t>
            </a:r>
            <a:endParaRPr lang="ru-RU" sz="3600" dirty="0">
              <a:solidFill>
                <a:schemeClr val="bg1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18579813"/>
              </p:ext>
            </p:extLst>
          </p:nvPr>
        </p:nvGraphicFramePr>
        <p:xfrm>
          <a:off x="467544" y="2348880"/>
          <a:ext cx="8424935" cy="388073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843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84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1161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4480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9960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Педагогические условия</a:t>
                      </a:r>
                      <a:endParaRPr lang="ru-RU" sz="2800" b="1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Группы</a:t>
                      </a:r>
                      <a:endParaRPr lang="ru-RU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Повышение уровня компетентности педагогов</a:t>
                      </a:r>
                      <a:endParaRPr lang="ru-RU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Преемственность программно-целевых, технологических и мониторинговых компонентов педагогического процесса</a:t>
                      </a:r>
                      <a:endParaRPr lang="ru-RU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Взаимодействие субъектов образовательного процесса</a:t>
                      </a:r>
                      <a:endParaRPr lang="ru-RU" sz="2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96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Программа</a:t>
                      </a:r>
                      <a:endParaRPr lang="ru-RU" sz="2800" b="1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 «Дорогою добра»</a:t>
                      </a:r>
                      <a:endParaRPr lang="ru-RU" sz="2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Программа «Национальный хоровод»</a:t>
                      </a:r>
                      <a:endParaRPr lang="ru-RU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ЭГ-1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+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+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+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+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ЭГ-2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+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-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+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+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3906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КГ-3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-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-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-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-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ЭГ-4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+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+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-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-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594666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chemeClr val="bg1"/>
                </a:solidFill>
              </a:rPr>
              <a:t>Повышение компетентности педагогов</a:t>
            </a:r>
            <a:br>
              <a:rPr lang="ru-RU" sz="3600" b="1" dirty="0">
                <a:solidFill>
                  <a:schemeClr val="bg1"/>
                </a:solidFill>
              </a:rPr>
            </a:br>
            <a:r>
              <a:rPr lang="ru-RU" sz="3600" b="1" dirty="0">
                <a:solidFill>
                  <a:schemeClr val="bg1"/>
                </a:solidFill>
              </a:rPr>
              <a:t> и их взаимодействие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060848"/>
            <a:ext cx="8496944" cy="4525963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/>
              <a:t>Объединенные методические совещания </a:t>
            </a:r>
            <a:r>
              <a:rPr lang="ru-RU" dirty="0"/>
              <a:t>(«Преемственность образовательных программ детский сад – начальная школа», «Региональное содержание межнационального воспитания старших дошкольников и младших школьников», «Воспитательный потенциал учебных предметов начальной школы в формировании культуры межнационального общения детей» и др.). </a:t>
            </a:r>
          </a:p>
          <a:p>
            <a:r>
              <a:rPr lang="ru-RU" b="1" dirty="0"/>
              <a:t>Мастер-классы</a:t>
            </a:r>
            <a:r>
              <a:rPr lang="ru-RU" dirty="0"/>
              <a:t> («Народная кукла», «Использование компьютерных технологий при ознакомлении детей с культурой народов», «Декоративно-прикладное творчество как средство формирования культуры межнационального общения детей (из опыта работы)» и др.)</a:t>
            </a:r>
          </a:p>
          <a:p>
            <a:r>
              <a:rPr lang="ru-RU" b="1" dirty="0"/>
              <a:t>Круглый стол </a:t>
            </a:r>
            <a:r>
              <a:rPr lang="ru-RU" dirty="0"/>
              <a:t>(«Формирование культуры межнационального общения: требование стандарта или реальная необходимость?»). </a:t>
            </a:r>
          </a:p>
          <a:p>
            <a:r>
              <a:rPr lang="ru-RU" b="1" dirty="0" err="1"/>
              <a:t>Взаимопосещение</a:t>
            </a:r>
            <a:r>
              <a:rPr lang="ru-RU" b="1" dirty="0"/>
              <a:t> занятий, уроков, мероприятий</a:t>
            </a:r>
          </a:p>
        </p:txBody>
      </p:sp>
    </p:spTree>
    <p:extLst>
      <p:ext uri="{BB962C8B-B14F-4D97-AF65-F5344CB8AC3E}">
        <p14:creationId xmlns:p14="http://schemas.microsoft.com/office/powerpoint/2010/main" xmlns="" val="1981183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Согласованность программно-целевых, технологических и мониторинговых компонентов формирования культуры межнационального общения детей старшего дошкольного и младшего школьного возраста</a:t>
            </a:r>
          </a:p>
        </p:txBody>
      </p:sp>
      <p:sp>
        <p:nvSpPr>
          <p:cNvPr id="6" name="Прямоугольник 5"/>
          <p:cNvSpPr>
            <a:spLocks/>
          </p:cNvSpPr>
          <p:nvPr/>
        </p:nvSpPr>
        <p:spPr>
          <a:xfrm>
            <a:off x="521840" y="2492896"/>
            <a:ext cx="3713589" cy="3710400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000" b="1" dirty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Программа социально-коммуникативного развития  детей дошкольного возраста </a:t>
            </a:r>
            <a:endParaRPr lang="ru-RU" sz="2000" dirty="0"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000" b="1" dirty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«Дорогою добра» </a:t>
            </a:r>
          </a:p>
          <a:p>
            <a:pPr algn="ctr">
              <a:lnSpc>
                <a:spcPct val="107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(разделы «Человек среди людей», «Человек в истории»,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«Человек в культуре»,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«Человек в своем крае»)</a:t>
            </a:r>
          </a:p>
        </p:txBody>
      </p:sp>
      <p:sp>
        <p:nvSpPr>
          <p:cNvPr id="7" name="Прямоугольник 6"/>
          <p:cNvSpPr>
            <a:spLocks/>
          </p:cNvSpPr>
          <p:nvPr/>
        </p:nvSpPr>
        <p:spPr>
          <a:xfrm>
            <a:off x="4860032" y="2492896"/>
            <a:ext cx="3744416" cy="3710400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600" b="1" dirty="0">
                <a:effectLst/>
                <a:latin typeface="Times New Roman"/>
                <a:ea typeface="Calibri"/>
                <a:cs typeface="Times New Roman"/>
              </a:rPr>
              <a:t>Программа формирования культуры межнационального общения детей младшего школьного возраста «Национальный хоровод» </a:t>
            </a:r>
          </a:p>
          <a:p>
            <a:pPr algn="ctr">
              <a:lnSpc>
                <a:spcPct val="107000"/>
              </a:lnSpc>
            </a:pPr>
            <a:r>
              <a:rPr lang="ru-RU" sz="1600" dirty="0">
                <a:effectLst/>
                <a:latin typeface="Times New Roman"/>
                <a:ea typeface="Calibri"/>
                <a:cs typeface="Times New Roman"/>
              </a:rPr>
              <a:t>(разделы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«Культура национальностей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Прикамья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«Культура национальностей России», «Культура национальностей ближнего зарубежья», «Культура национальностей дальнего зарубежья»)</a:t>
            </a:r>
          </a:p>
        </p:txBody>
      </p:sp>
      <p:cxnSp>
        <p:nvCxnSpPr>
          <p:cNvPr id="8" name="Прямая со стрелкой 7"/>
          <p:cNvCxnSpPr>
            <a:cxnSpLocks/>
            <a:stCxn id="6" idx="3"/>
            <a:endCxn id="7" idx="1"/>
          </p:cNvCxnSpPr>
          <p:nvPr/>
        </p:nvCxnSpPr>
        <p:spPr>
          <a:xfrm>
            <a:off x="4235429" y="4348096"/>
            <a:ext cx="624603" cy="0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xmlns="" val="12258406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Программа формирования культуры межнационального общения младших школьников «Национальный хоровод»: содержание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44824"/>
            <a:ext cx="8892480" cy="47525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/>
              <a:t>Выбор этнических культур представителей национальностей регионального окружения:</a:t>
            </a:r>
          </a:p>
          <a:p>
            <a:r>
              <a:rPr lang="ru-RU" sz="2000" dirty="0"/>
              <a:t>распространенные национальности </a:t>
            </a:r>
            <a:r>
              <a:rPr lang="ru-RU" sz="2000" dirty="0" err="1"/>
              <a:t>Прикамья</a:t>
            </a:r>
            <a:r>
              <a:rPr lang="ru-RU" sz="2000" dirty="0"/>
              <a:t> (русские, татары, башкиры, удмурты, коми-пермяки)</a:t>
            </a:r>
          </a:p>
          <a:p>
            <a:pPr marL="0" indent="0">
              <a:buNone/>
            </a:pPr>
            <a:r>
              <a:rPr lang="ru-RU" sz="2000" b="1" dirty="0"/>
              <a:t>Выбор этнических культур представителей национальностей ближнего и дальнего зарубежья:</a:t>
            </a:r>
          </a:p>
          <a:p>
            <a:r>
              <a:rPr lang="ru-RU" sz="2000" dirty="0"/>
              <a:t>учет содержания учебных предметов начальной школы (например, литературное чтение – национальная принадлежность авторов произведений (М. Твен – американский писатель, Ю. </a:t>
            </a:r>
            <a:r>
              <a:rPr lang="ru-RU" sz="2000" dirty="0" err="1"/>
              <a:t>Мориц</a:t>
            </a:r>
            <a:r>
              <a:rPr lang="ru-RU" sz="2000" dirty="0"/>
              <a:t> – родом с Украины и др.);</a:t>
            </a:r>
          </a:p>
          <a:p>
            <a:r>
              <a:rPr lang="ru-RU" sz="2000" dirty="0"/>
              <a:t>по принципу принадлежности национальностей к разным языковым группам (например, славянская – украинцы; германская – немцы, американцы);</a:t>
            </a:r>
          </a:p>
          <a:p>
            <a:r>
              <a:rPr lang="ru-RU" sz="2000" dirty="0"/>
              <a:t>контрастности элементов культуры (например, узбеки – украинцы; американцы – японцы).</a:t>
            </a:r>
          </a:p>
        </p:txBody>
      </p:sp>
    </p:spTree>
    <p:extLst>
      <p:ext uri="{BB962C8B-B14F-4D97-AF65-F5344CB8AC3E}">
        <p14:creationId xmlns:p14="http://schemas.microsoft.com/office/powerpoint/2010/main" xmlns="" val="4948295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 numCol="2"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/>
              <a:t>Разделы:</a:t>
            </a:r>
          </a:p>
          <a:p>
            <a:r>
              <a:rPr lang="ru-RU" dirty="0"/>
              <a:t>«Культура национальностей </a:t>
            </a:r>
            <a:r>
              <a:rPr lang="ru-RU" dirty="0" err="1"/>
              <a:t>Прикамья</a:t>
            </a:r>
            <a:r>
              <a:rPr lang="ru-RU" dirty="0"/>
              <a:t>» (русские, татары, удмурты, башкиры, коми-пермяки), </a:t>
            </a:r>
          </a:p>
          <a:p>
            <a:r>
              <a:rPr lang="ru-RU" dirty="0"/>
              <a:t>«Культура национальностей России» (буряты, чеченцы, чукчи, евреи), </a:t>
            </a:r>
          </a:p>
          <a:p>
            <a:r>
              <a:rPr lang="ru-RU" dirty="0"/>
              <a:t>«Культура национальностей ближнего зарубежья» (украинцы, белорусы, грузины, таджики, казахи), </a:t>
            </a:r>
          </a:p>
          <a:p>
            <a:r>
              <a:rPr lang="ru-RU" dirty="0"/>
              <a:t>«Культура национальностей дальнего зарубежья» (немцы, турки, японцы, американцы). </a:t>
            </a:r>
            <a:r>
              <a:rPr lang="ru-RU" b="1" dirty="0"/>
              <a:t>Блоки:</a:t>
            </a:r>
          </a:p>
          <a:p>
            <a:r>
              <a:rPr lang="ru-RU" dirty="0"/>
              <a:t>«Жилище и быт», </a:t>
            </a:r>
          </a:p>
          <a:p>
            <a:r>
              <a:rPr lang="ru-RU" dirty="0"/>
              <a:t>«Национальная одежда», </a:t>
            </a:r>
          </a:p>
          <a:p>
            <a:r>
              <a:rPr lang="ru-RU" dirty="0"/>
              <a:t>«Обычаи и обряды», </a:t>
            </a:r>
          </a:p>
          <a:p>
            <a:r>
              <a:rPr lang="ru-RU" dirty="0"/>
              <a:t>«Традиции и народные праздники», </a:t>
            </a:r>
          </a:p>
          <a:p>
            <a:r>
              <a:rPr lang="ru-RU" dirty="0"/>
              <a:t>«Традиционная кухня», </a:t>
            </a:r>
          </a:p>
          <a:p>
            <a:r>
              <a:rPr lang="ru-RU" dirty="0"/>
              <a:t>«Народное творчество», </a:t>
            </a:r>
          </a:p>
          <a:p>
            <a:r>
              <a:rPr lang="ru-RU" dirty="0"/>
              <a:t>«Люди – творцы культуры». 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67544" y="54868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ru-RU" sz="2400" b="1" dirty="0">
                <a:solidFill>
                  <a:schemeClr val="bg1"/>
                </a:solidFill>
              </a:rPr>
              <a:t>Программа формирования культуры межнационального общения младших школьников «Национальный хоровод»: содержание</a:t>
            </a:r>
          </a:p>
        </p:txBody>
      </p:sp>
    </p:spTree>
    <p:extLst>
      <p:ext uri="{BB962C8B-B14F-4D97-AF65-F5344CB8AC3E}">
        <p14:creationId xmlns:p14="http://schemas.microsoft.com/office/powerpoint/2010/main" xmlns="" val="17121169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Программа формирования культуры межнационального общения младших школьников «Национальный хоровод»: технологический аспект</a:t>
            </a:r>
            <a:br>
              <a:rPr lang="ru-RU" sz="2400" b="1" dirty="0">
                <a:solidFill>
                  <a:schemeClr val="bg1"/>
                </a:solidFill>
              </a:rPr>
            </a:b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49852105"/>
              </p:ext>
            </p:extLst>
          </p:nvPr>
        </p:nvGraphicFramePr>
        <p:xfrm>
          <a:off x="467544" y="2060848"/>
          <a:ext cx="8229600" cy="454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Этапы социализации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Виды деятельности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Формы и методы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/>
                        <a:t>1 этап – первичное приобщение детей к ценностям национальной культуры и культуры межнационального общения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Познавательная деятельность</a:t>
                      </a:r>
                    </a:p>
                    <a:p>
                      <a:r>
                        <a:rPr lang="ru-RU" sz="1600" dirty="0"/>
                        <a:t>Игровая</a:t>
                      </a:r>
                      <a:r>
                        <a:rPr lang="ru-RU" sz="1600" baseline="0" dirty="0"/>
                        <a:t> деятельность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Беседа, рассматривание и анализ иллюстраций, репродукций картин, чтение и анализ произведений народного творчества, экскурсии в музей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/>
                        <a:t>2 этап – </a:t>
                      </a:r>
                      <a:r>
                        <a:rPr lang="ru-RU" sz="1600" dirty="0" err="1"/>
                        <a:t>интериоризация</a:t>
                      </a:r>
                      <a:r>
                        <a:rPr lang="ru-RU" sz="1600" dirty="0"/>
                        <a:t> этих ценностей в различных видах деятельности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Проблемно-ценностное общение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Игровая деятельность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Проведение праздников, концертов, игры-драматизации,</a:t>
                      </a:r>
                      <a:r>
                        <a:rPr lang="ru-RU" sz="16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беседа по </a:t>
                      </a:r>
                      <a:r>
                        <a:rPr lang="ru-RU" sz="1600" dirty="0"/>
                        <a:t>произведению</a:t>
                      </a:r>
                      <a:r>
                        <a:rPr lang="ru-RU" sz="1600" baseline="0" dirty="0"/>
                        <a:t> </a:t>
                      </a:r>
                      <a:r>
                        <a:rPr lang="ru-RU" sz="1600" dirty="0"/>
                        <a:t>народного творчества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/>
                        <a:t>3 этап – </a:t>
                      </a:r>
                      <a:r>
                        <a:rPr lang="ru-RU" sz="1600" dirty="0" err="1"/>
                        <a:t>культуротворчество</a:t>
                      </a:r>
                      <a:r>
                        <a:rPr lang="ru-RU" sz="16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Художественно-творческая деятельность</a:t>
                      </a:r>
                    </a:p>
                    <a:p>
                      <a:r>
                        <a:rPr lang="ru-RU" sz="1600" dirty="0"/>
                        <a:t>Проектная деятельность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Организация и проведение разных видов игр, рисование,  создание мини-музеев, организация выставок, создание проектов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823227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chemeClr val="bg1"/>
                </a:solidFill>
              </a:rPr>
              <a:t>Взаимодействие с социальными партнерами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132856"/>
            <a:ext cx="8589640" cy="4608512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/>
              <a:t>Детская библиотека </a:t>
            </a:r>
            <a:r>
              <a:rPr lang="ru-RU" dirty="0"/>
              <a:t>- литературный вечер «Сказки Е. Н. </a:t>
            </a:r>
            <a:r>
              <a:rPr lang="ru-RU" dirty="0" err="1"/>
              <a:t>Трясциной</a:t>
            </a:r>
            <a:r>
              <a:rPr lang="ru-RU" dirty="0"/>
              <a:t>», игровая программа «Путешествие по сказкам народов </a:t>
            </a:r>
            <a:r>
              <a:rPr lang="ru-RU" dirty="0" err="1"/>
              <a:t>Прикамья</a:t>
            </a:r>
            <a:r>
              <a:rPr lang="ru-RU" dirty="0"/>
              <a:t>», праздник, посвященный Дню славянской письменности и культуры и др.</a:t>
            </a:r>
          </a:p>
          <a:p>
            <a:r>
              <a:rPr lang="ru-RU" b="1" dirty="0"/>
              <a:t>Центр дополнительного образования </a:t>
            </a:r>
            <a:r>
              <a:rPr lang="ru-RU" dirty="0"/>
              <a:t>- занятия и мастер классы для детей по изготовлению народных кукол, украшений из бересты и др.</a:t>
            </a:r>
          </a:p>
          <a:p>
            <a:r>
              <a:rPr lang="ru-RU" b="1" dirty="0"/>
              <a:t>Детская школа искусств </a:t>
            </a:r>
            <a:r>
              <a:rPr lang="ru-RU" dirty="0"/>
              <a:t>- занятия, направленные на ознакомление детей с произведениями изобразительного (беседы по картинам и др.), музыкального (прослушивание русских, татарских, удмуртских народных песен) искусства представителей разных национальностей.</a:t>
            </a:r>
          </a:p>
          <a:p>
            <a:r>
              <a:rPr lang="ru-RU" b="1" dirty="0"/>
              <a:t>Музей</a:t>
            </a:r>
            <a:r>
              <a:rPr lang="ru-RU" dirty="0"/>
              <a:t> - экскурсии «Жилище и быт русского народа», «Быт татарского народа», «Хлеб – всему голова», «В гости к </a:t>
            </a:r>
            <a:r>
              <a:rPr lang="ru-RU" dirty="0" err="1"/>
              <a:t>прялице</a:t>
            </a:r>
            <a:r>
              <a:rPr lang="ru-RU" dirty="0"/>
              <a:t>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749344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DEDEDD"/>
                </a:solidFill>
              </a:rPr>
              <a:t>Результаты диагностики уровней </a:t>
            </a:r>
            <a:r>
              <a:rPr lang="ru-RU" sz="2400" b="1" dirty="0" err="1">
                <a:solidFill>
                  <a:srgbClr val="DEDEDD"/>
                </a:solidFill>
              </a:rPr>
              <a:t>сформированности</a:t>
            </a:r>
            <a:r>
              <a:rPr lang="ru-RU" sz="2400" b="1" dirty="0">
                <a:solidFill>
                  <a:srgbClr val="DEDEDD"/>
                </a:solidFill>
              </a:rPr>
              <a:t> культуры межнационального общения детей младшего школьного возраста на констатирующем и контрольном этапах эксперимента (%)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xmlns="" val="1686053321"/>
              </p:ext>
            </p:extLst>
          </p:nvPr>
        </p:nvGraphicFramePr>
        <p:xfrm>
          <a:off x="323528" y="2348880"/>
          <a:ext cx="8496944" cy="40336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758691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ru-RU" dirty="0">
                <a:solidFill>
                  <a:schemeClr val="bg1"/>
                </a:solidFill>
              </a:rPr>
              <a:t>Противоречия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44824"/>
            <a:ext cx="8712968" cy="5112568"/>
          </a:xfrm>
        </p:spPr>
        <p:txBody>
          <a:bodyPr>
            <a:normAutofit/>
          </a:bodyPr>
          <a:lstStyle/>
          <a:p>
            <a:r>
              <a:rPr lang="ru-RU" sz="1700" dirty="0"/>
              <a:t>На </a:t>
            </a:r>
            <a:r>
              <a:rPr lang="ru-RU" sz="1700" b="1" i="1" dirty="0"/>
              <a:t>социально-педагогическом уровне</a:t>
            </a:r>
            <a:r>
              <a:rPr lang="ru-RU" sz="1700" b="1" dirty="0"/>
              <a:t> </a:t>
            </a:r>
            <a:r>
              <a:rPr lang="ru-RU" sz="1700" dirty="0"/>
              <a:t>актуальность проблемы обусловлена противоречием между потребностью общества в сохранении ценностей культуры межнационального общения в ходе непрерывного образования и отсутствием преемственности в межнациональном воспитании детей старшего дошкольного и младшего школьного возраста в современной образовательной практике.</a:t>
            </a:r>
          </a:p>
          <a:p>
            <a:r>
              <a:rPr lang="ru-RU" sz="1700" dirty="0"/>
              <a:t>На </a:t>
            </a:r>
            <a:r>
              <a:rPr lang="ru-RU" sz="1700" b="1" i="1" dirty="0"/>
              <a:t>научно-теоретическом уровне</a:t>
            </a:r>
            <a:r>
              <a:rPr lang="ru-RU" sz="1700" b="1" dirty="0"/>
              <a:t> </a:t>
            </a:r>
            <a:r>
              <a:rPr lang="ru-RU" sz="1700" dirty="0"/>
              <a:t>актуальность проблемы обусловлена противоречием между нарастающим фундаментальным потенциалом исследований в области наук, изучающих проблемы формирования культуры межнационального общения, проблемы преемственности (философия, социология, культурология, психология), и недостаточным использованием их результатов в образовательном процессе.</a:t>
            </a:r>
          </a:p>
          <a:p>
            <a:r>
              <a:rPr lang="ru-RU" sz="1700" dirty="0"/>
              <a:t>На </a:t>
            </a:r>
            <a:r>
              <a:rPr lang="ru-RU" sz="1700" b="1" dirty="0"/>
              <a:t>научно-методическом уровне </a:t>
            </a:r>
            <a:r>
              <a:rPr lang="ru-RU" sz="1700" dirty="0"/>
              <a:t>актуальность проблемы обусловлена противоречием между существующим теоретическим обоснованием организации процесса формирования  культуры межнационального общения  детей старшего дошкольного и младшего школьного возраста отсутствием прикладных материалов (программ, технологий, методических разработок), раскрывающих возможности реализации принципа преемственности в данном направлении социально-коммуникативного развития личности в системе дошкольного и начального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9445092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6600" dirty="0"/>
          </a:p>
          <a:p>
            <a:pPr marL="0" indent="0" algn="ctr">
              <a:buNone/>
            </a:pPr>
            <a:r>
              <a:rPr lang="ru-RU" sz="6000" dirty="0"/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xmlns="" val="465371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dirty="0">
                <a:solidFill>
                  <a:schemeClr val="bg1"/>
                </a:solidFill>
              </a:rPr>
              <a:t>Понятийный </a:t>
            </a:r>
            <a:r>
              <a:rPr lang="ru-RU" sz="4000" dirty="0" smtClean="0">
                <a:solidFill>
                  <a:schemeClr val="bg1"/>
                </a:solidFill>
              </a:rPr>
              <a:t>аппарат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988840"/>
            <a:ext cx="8712968" cy="4824536"/>
          </a:xfrm>
        </p:spPr>
        <p:txBody>
          <a:bodyPr>
            <a:normAutofit fontScale="92500" lnSpcReduction="10000"/>
          </a:bodyPr>
          <a:lstStyle/>
          <a:p>
            <a:r>
              <a:rPr lang="ru-RU" sz="2000" b="1" i="1" dirty="0"/>
              <a:t>Межнациональное воспитание </a:t>
            </a:r>
            <a:r>
              <a:rPr lang="ru-RU" sz="2000" dirty="0"/>
              <a:t>на смежных уровнях дошкольного и начального образования – целенаправленный, содержательно наполненный, технологически выстроенный, результативно-диагностируемый процесс взаимодействия педагога с детьми старшего дошкольного и младшего школьного возраста, способствующий освоению ими ценностей культуры межнационального общения. </a:t>
            </a:r>
          </a:p>
          <a:p>
            <a:r>
              <a:rPr lang="ru-RU" sz="2000" b="1" i="1" dirty="0"/>
              <a:t>Культура межнационального общения</a:t>
            </a:r>
            <a:r>
              <a:rPr lang="ru-RU" sz="2000" b="1" dirty="0"/>
              <a:t> </a:t>
            </a:r>
            <a:r>
              <a:rPr lang="ru-RU" sz="2000" dirty="0"/>
              <a:t> - результат межнационального воспитания; интегративное качество личности, отражающее соответствующий возрасту уровень знаний, отношение, поступки и действия, проявляющиеся в межличностных контактах и взаимодействии с представителями других национальностей в различных видах деятельности.</a:t>
            </a:r>
          </a:p>
          <a:p>
            <a:r>
              <a:rPr lang="ru-RU" sz="2000" b="1" i="1" dirty="0"/>
              <a:t>Преемственность в формировании культуры межнационального общения на смежных уровнях образования</a:t>
            </a:r>
            <a:r>
              <a:rPr lang="ru-RU" sz="2000" b="1" dirty="0"/>
              <a:t> </a:t>
            </a:r>
            <a:r>
              <a:rPr lang="ru-RU" sz="2000" dirty="0"/>
              <a:t> - принцип организации педагогического процесса, его дидактического оснащения и методического обеспечения; как связь, согласованность и взаимодействие всех субъектов педагогического процесса (дети, родители, педагоги, социальные партнеры) и компонентов системы (целей, задач, содержания, методов, средств, форм организации).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81104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bg1"/>
                </a:solidFill>
              </a:rPr>
              <a:t>Педагогические условия реализации принципа преемственности в формировании культуры межнационального общения детей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25963"/>
          </a:xfrm>
        </p:spPr>
        <p:txBody>
          <a:bodyPr>
            <a:normAutofit/>
          </a:bodyPr>
          <a:lstStyle/>
          <a:p>
            <a:r>
              <a:rPr lang="ru-RU" sz="2400" dirty="0"/>
              <a:t>согласованность программно-целевых, технологических и мониторинговых аспектов формирования культуры межнационального общения на уровне дошкольного и начального общего образования; </a:t>
            </a:r>
          </a:p>
          <a:p>
            <a:r>
              <a:rPr lang="ru-RU" sz="2400" dirty="0"/>
              <a:t>повышение уровня компетентности педагогов детского сада и начальной школы в вопросах формирования культуры межнационального общения детей; </a:t>
            </a:r>
          </a:p>
          <a:p>
            <a:r>
              <a:rPr lang="ru-RU" sz="2400" dirty="0"/>
              <a:t>взаимодействие субъектов образовательного процесса смежных уровней образования в ДОО и НОО (детей, педагогов, родителей и социальных партнеров).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22393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-522952" y="-141851"/>
            <a:ext cx="9828584" cy="71287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8" name="Группа 7"/>
          <p:cNvGrpSpPr/>
          <p:nvPr/>
        </p:nvGrpSpPr>
        <p:grpSpPr>
          <a:xfrm>
            <a:off x="1414795" y="-62240"/>
            <a:ext cx="6181541" cy="6920240"/>
            <a:chOff x="1301258" y="-631640"/>
            <a:chExt cx="6489519" cy="8089890"/>
          </a:xfrm>
        </p:grpSpPr>
        <p:grpSp>
          <p:nvGrpSpPr>
            <p:cNvPr id="9" name="Группа 8"/>
            <p:cNvGrpSpPr/>
            <p:nvPr/>
          </p:nvGrpSpPr>
          <p:grpSpPr>
            <a:xfrm>
              <a:off x="1301258" y="-631640"/>
              <a:ext cx="6489519" cy="8089890"/>
              <a:chOff x="0" y="0"/>
              <a:chExt cx="6489519" cy="8089991"/>
            </a:xfrm>
          </p:grpSpPr>
          <p:cxnSp>
            <p:nvCxnSpPr>
              <p:cNvPr id="14" name="Прямая со стрелкой 13"/>
              <p:cNvCxnSpPr>
                <a:cxnSpLocks/>
              </p:cNvCxnSpPr>
              <p:nvPr/>
            </p:nvCxnSpPr>
            <p:spPr>
              <a:xfrm>
                <a:off x="6172200" y="4094018"/>
                <a:ext cx="0" cy="160655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grpSp>
            <p:nvGrpSpPr>
              <p:cNvPr id="15" name="Группа 14"/>
              <p:cNvGrpSpPr/>
              <p:nvPr/>
            </p:nvGrpSpPr>
            <p:grpSpPr>
              <a:xfrm>
                <a:off x="0" y="0"/>
                <a:ext cx="6489519" cy="8089991"/>
                <a:chOff x="0" y="0"/>
                <a:chExt cx="6489519" cy="8089991"/>
              </a:xfrm>
            </p:grpSpPr>
            <p:sp>
              <p:nvSpPr>
                <p:cNvPr id="16" name="Прямоугольник 15"/>
                <p:cNvSpPr>
                  <a:spLocks/>
                </p:cNvSpPr>
                <p:nvPr/>
              </p:nvSpPr>
              <p:spPr>
                <a:xfrm>
                  <a:off x="816429" y="7630886"/>
                  <a:ext cx="4800600" cy="459105"/>
                </a:xfrm>
                <a:prstGeom prst="rect">
                  <a:avLst/>
                </a:prstGeom>
                <a:ln w="190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lnSpc>
                      <a:spcPct val="107000"/>
                    </a:lnSpc>
                  </a:pPr>
                  <a:r>
                    <a:rPr lang="ru-RU" sz="1000" b="1" dirty="0">
                      <a:effectLst/>
                      <a:latin typeface="Times New Roman"/>
                      <a:ea typeface="Calibri"/>
                      <a:cs typeface="Times New Roman"/>
                    </a:rPr>
                    <a:t>Результат:</a:t>
                  </a:r>
                  <a:r>
                    <a:rPr lang="ru-RU" sz="1000" dirty="0">
                      <a:effectLst/>
                      <a:latin typeface="Times New Roman"/>
                      <a:ea typeface="Calibri"/>
                      <a:cs typeface="Times New Roman"/>
                    </a:rPr>
                    <a:t> </a:t>
                  </a:r>
                  <a:r>
                    <a:rPr lang="ru-RU" sz="1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достижение детьми старшего дошкольного и младшего школьного возраста оптимального уровня </a:t>
                  </a:r>
                  <a:r>
                    <a:rPr lang="ru-RU" sz="100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сформированности</a:t>
                  </a:r>
                  <a:r>
                    <a:rPr lang="ru-RU" sz="1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культуры межнационального общения</a:t>
                  </a:r>
                </a:p>
              </p:txBody>
            </p:sp>
            <p:sp>
              <p:nvSpPr>
                <p:cNvPr id="17" name="Прямоугольник 16"/>
                <p:cNvSpPr>
                  <a:spLocks/>
                </p:cNvSpPr>
                <p:nvPr/>
              </p:nvSpPr>
              <p:spPr>
                <a:xfrm>
                  <a:off x="0" y="6041571"/>
                  <a:ext cx="517525" cy="1550035"/>
                </a:xfrm>
                <a:prstGeom prst="rect">
                  <a:avLst/>
                </a:prstGeom>
                <a:ln w="190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vert270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0"/>
                    </a:spcAft>
                  </a:pPr>
                  <a:r>
                    <a:rPr lang="ru-RU" sz="1200" dirty="0">
                      <a:effectLst/>
                      <a:latin typeface="Times New Roman"/>
                      <a:ea typeface="Calibri"/>
                      <a:cs typeface="Times New Roman"/>
                    </a:rPr>
                    <a:t>Контрольно-результативный</a:t>
                  </a:r>
                  <a:endParaRPr lang="ru-RU" sz="1600" dirty="0">
                    <a:effectLst/>
                    <a:latin typeface="Calibri"/>
                    <a:ea typeface="Calibri"/>
                    <a:cs typeface="Times New Roman"/>
                  </a:endParaRPr>
                </a:p>
              </p:txBody>
            </p:sp>
            <p:sp>
              <p:nvSpPr>
                <p:cNvPr id="18" name="Прямоугольник 17"/>
                <p:cNvSpPr>
                  <a:spLocks/>
                </p:cNvSpPr>
                <p:nvPr/>
              </p:nvSpPr>
              <p:spPr>
                <a:xfrm>
                  <a:off x="683413" y="6242887"/>
                  <a:ext cx="5030986" cy="1323975"/>
                </a:xfrm>
                <a:prstGeom prst="rect">
                  <a:avLst/>
                </a:prstGeom>
                <a:ln w="19050">
                  <a:prstDash val="dash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ru-RU"/>
                </a:p>
              </p:txBody>
            </p:sp>
            <p:cxnSp>
              <p:nvCxnSpPr>
                <p:cNvPr id="19" name="Соединитель: уступ 62"/>
                <p:cNvCxnSpPr>
                  <a:cxnSpLocks/>
                </p:cNvCxnSpPr>
                <p:nvPr/>
              </p:nvCxnSpPr>
              <p:spPr>
                <a:xfrm>
                  <a:off x="239486" y="7592786"/>
                  <a:ext cx="576376" cy="268605"/>
                </a:xfrm>
                <a:prstGeom prst="bentConnector3">
                  <a:avLst>
                    <a:gd name="adj1" fmla="val 2582"/>
                  </a:avLst>
                </a:prstGeom>
                <a:ln w="19050">
                  <a:tailEnd type="triangle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20" name="Соединитель: уступ 63"/>
                <p:cNvCxnSpPr>
                  <a:cxnSpLocks/>
                </p:cNvCxnSpPr>
                <p:nvPr/>
              </p:nvCxnSpPr>
              <p:spPr>
                <a:xfrm flipH="1">
                  <a:off x="5611586" y="7620000"/>
                  <a:ext cx="574220" cy="246937"/>
                </a:xfrm>
                <a:prstGeom prst="bentConnector3">
                  <a:avLst>
                    <a:gd name="adj1" fmla="val 2582"/>
                  </a:avLst>
                </a:prstGeom>
                <a:ln w="19050">
                  <a:tailEnd type="triangle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cxnSp>
              <p:nvCxnSpPr>
                <p:cNvPr id="21" name="Прямая со стрелкой 20"/>
                <p:cNvCxnSpPr>
                  <a:cxnSpLocks/>
                </p:cNvCxnSpPr>
                <p:nvPr/>
              </p:nvCxnSpPr>
              <p:spPr>
                <a:xfrm flipH="1">
                  <a:off x="5693229" y="6983186"/>
                  <a:ext cx="208280" cy="0"/>
                </a:xfrm>
                <a:prstGeom prst="straightConnector1">
                  <a:avLst/>
                </a:prstGeom>
                <a:ln w="19050">
                  <a:headEnd type="triangle"/>
                  <a:tailEnd type="triangle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</p:cxnSp>
            <p:sp>
              <p:nvSpPr>
                <p:cNvPr id="22" name="Прямоугольник 21"/>
                <p:cNvSpPr>
                  <a:spLocks/>
                </p:cNvSpPr>
                <p:nvPr/>
              </p:nvSpPr>
              <p:spPr>
                <a:xfrm>
                  <a:off x="5900057" y="6068786"/>
                  <a:ext cx="579755" cy="1565910"/>
                </a:xfrm>
                <a:prstGeom prst="rect">
                  <a:avLst/>
                </a:prstGeom>
                <a:ln w="190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vert270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0"/>
                    </a:spcAft>
                  </a:pPr>
                  <a:r>
                    <a:rPr lang="ru-RU" sz="1400">
                      <a:effectLst/>
                      <a:latin typeface="Times New Roman"/>
                      <a:ea typeface="Calibri"/>
                      <a:cs typeface="Times New Roman"/>
                    </a:rPr>
                    <a:t>Аналитическая</a:t>
                  </a:r>
                  <a:endParaRPr lang="ru-RU">
                    <a:effectLst/>
                    <a:latin typeface="Calibri"/>
                    <a:ea typeface="Calibri"/>
                    <a:cs typeface="Times New Roman"/>
                  </a:endParaRPr>
                </a:p>
              </p:txBody>
            </p:sp>
            <p:grpSp>
              <p:nvGrpSpPr>
                <p:cNvPr id="23" name="Группа 22"/>
                <p:cNvGrpSpPr/>
                <p:nvPr/>
              </p:nvGrpSpPr>
              <p:grpSpPr>
                <a:xfrm>
                  <a:off x="816429" y="6281057"/>
                  <a:ext cx="4838416" cy="1226435"/>
                  <a:chOff x="0" y="0"/>
                  <a:chExt cx="4838416" cy="1226435"/>
                </a:xfrm>
              </p:grpSpPr>
              <p:sp>
                <p:nvSpPr>
                  <p:cNvPr id="77" name="Прямоугольник 76"/>
                  <p:cNvSpPr>
                    <a:spLocks/>
                  </p:cNvSpPr>
                  <p:nvPr/>
                </p:nvSpPr>
                <p:spPr>
                  <a:xfrm>
                    <a:off x="4366453" y="56444"/>
                    <a:ext cx="471963" cy="1134745"/>
                  </a:xfrm>
                  <a:prstGeom prst="rect">
                    <a:avLst/>
                  </a:prstGeom>
                  <a:ln w="1905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ot="0" spcFirstLastPara="0" vert="vert270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0"/>
                      </a:spcAft>
                    </a:pPr>
                    <a:r>
                      <a:rPr lang="ru-RU" sz="800" dirty="0">
                        <a:effectLst/>
                        <a:latin typeface="Times New Roman"/>
                        <a:ea typeface="Calibri"/>
                        <a:cs typeface="Times New Roman"/>
                      </a:rPr>
                      <a:t>Культура</a:t>
                    </a:r>
                    <a:endParaRPr lang="ru-RU" sz="1200" dirty="0">
                      <a:effectLst/>
                      <a:latin typeface="Calibri"/>
                      <a:ea typeface="Calibri"/>
                      <a:cs typeface="Times New Roman"/>
                    </a:endParaRPr>
                  </a:p>
                  <a:p>
                    <a:pPr algn="ctr">
                      <a:lnSpc>
                        <a:spcPct val="107000"/>
                      </a:lnSpc>
                      <a:spcAft>
                        <a:spcPts val="0"/>
                      </a:spcAft>
                    </a:pPr>
                    <a:r>
                      <a:rPr lang="ru-RU" sz="800" dirty="0">
                        <a:effectLst/>
                        <a:latin typeface="Times New Roman"/>
                        <a:ea typeface="Calibri"/>
                        <a:cs typeface="Times New Roman"/>
                      </a:rPr>
                      <a:t>межнационального общения</a:t>
                    </a:r>
                    <a:endParaRPr lang="ru-RU" sz="1200" dirty="0">
                      <a:effectLst/>
                      <a:latin typeface="Calibri"/>
                      <a:ea typeface="Calibri"/>
                      <a:cs typeface="Times New Roman"/>
                    </a:endParaRPr>
                  </a:p>
                </p:txBody>
              </p:sp>
              <p:cxnSp>
                <p:nvCxnSpPr>
                  <p:cNvPr id="78" name="Прямая со стрелкой 77"/>
                  <p:cNvCxnSpPr>
                    <a:cxnSpLocks/>
                  </p:cNvCxnSpPr>
                  <p:nvPr/>
                </p:nvCxnSpPr>
                <p:spPr>
                  <a:xfrm>
                    <a:off x="4281646" y="661243"/>
                    <a:ext cx="89535" cy="0"/>
                  </a:xfrm>
                  <a:prstGeom prst="straightConnector1">
                    <a:avLst/>
                  </a:prstGeom>
                  <a:ln w="19050">
                    <a:tailEnd type="triangle"/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grpSp>
                <p:nvGrpSpPr>
                  <p:cNvPr id="79" name="Группа 78"/>
                  <p:cNvGrpSpPr/>
                  <p:nvPr/>
                </p:nvGrpSpPr>
                <p:grpSpPr>
                  <a:xfrm>
                    <a:off x="0" y="0"/>
                    <a:ext cx="4285176" cy="1226435"/>
                    <a:chOff x="0" y="0"/>
                    <a:chExt cx="4285176" cy="1226435"/>
                  </a:xfrm>
                </p:grpSpPr>
                <p:sp>
                  <p:nvSpPr>
                    <p:cNvPr id="80" name="Прямоугольник 79"/>
                    <p:cNvSpPr>
                      <a:spLocks/>
                    </p:cNvSpPr>
                    <p:nvPr/>
                  </p:nvSpPr>
                  <p:spPr>
                    <a:xfrm rot="5400000">
                      <a:off x="3390494" y="-206653"/>
                      <a:ext cx="270738" cy="1283932"/>
                    </a:xfrm>
                    <a:prstGeom prst="rect">
                      <a:avLst/>
                    </a:prstGeom>
                    <a:ln w="19050"/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vert270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Низкий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p:txBody>
                </p:sp>
                <p:sp>
                  <p:nvSpPr>
                    <p:cNvPr id="81" name="Прямоугольник 80"/>
                    <p:cNvSpPr>
                      <a:spLocks/>
                    </p:cNvSpPr>
                    <p:nvPr/>
                  </p:nvSpPr>
                  <p:spPr>
                    <a:xfrm rot="5400000">
                      <a:off x="3387746" y="107173"/>
                      <a:ext cx="277132" cy="1280160"/>
                    </a:xfrm>
                    <a:prstGeom prst="rect">
                      <a:avLst/>
                    </a:prstGeom>
                    <a:ln w="19050"/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vert270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Средний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p:txBody>
                </p:sp>
                <p:sp>
                  <p:nvSpPr>
                    <p:cNvPr id="82" name="Прямоугольник 81"/>
                    <p:cNvSpPr>
                      <a:spLocks/>
                    </p:cNvSpPr>
                    <p:nvPr/>
                  </p:nvSpPr>
                  <p:spPr>
                    <a:xfrm rot="5400000">
                      <a:off x="3385430" y="425864"/>
                      <a:ext cx="281019" cy="1284605"/>
                    </a:xfrm>
                    <a:prstGeom prst="rect">
                      <a:avLst/>
                    </a:prstGeom>
                    <a:ln w="19050"/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vert270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Высокий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p:txBody>
                </p:sp>
                <p:sp>
                  <p:nvSpPr>
                    <p:cNvPr id="83" name="Прямоугольник 82"/>
                    <p:cNvSpPr>
                      <a:spLocks/>
                    </p:cNvSpPr>
                    <p:nvPr/>
                  </p:nvSpPr>
                  <p:spPr>
                    <a:xfrm>
                      <a:off x="2886211" y="0"/>
                      <a:ext cx="1276350" cy="254000"/>
                    </a:xfrm>
                    <a:prstGeom prst="rect">
                      <a:avLst/>
                    </a:prstGeom>
                    <a:ln w="19050"/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УРОВНИ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p:txBody>
                </p:sp>
                <p:grpSp>
                  <p:nvGrpSpPr>
                    <p:cNvPr id="84" name="Группа 83"/>
                    <p:cNvGrpSpPr>
                      <a:grpSpLocks/>
                    </p:cNvGrpSpPr>
                    <p:nvPr/>
                  </p:nvGrpSpPr>
                  <p:grpSpPr>
                    <a:xfrm>
                      <a:off x="4168971" y="125676"/>
                      <a:ext cx="116205" cy="948690"/>
                      <a:chOff x="0" y="0"/>
                      <a:chExt cx="233575" cy="948690"/>
                    </a:xfrm>
                  </p:grpSpPr>
                  <p:cxnSp>
                    <p:nvCxnSpPr>
                      <p:cNvPr id="112" name="Прямая соединительная линия 111"/>
                      <p:cNvCxnSpPr/>
                      <p:nvPr/>
                    </p:nvCxnSpPr>
                    <p:spPr>
                      <a:xfrm>
                        <a:off x="6642" y="0"/>
                        <a:ext cx="225606" cy="0"/>
                      </a:xfrm>
                      <a:prstGeom prst="line">
                        <a:avLst/>
                      </a:prstGeom>
                      <a:ln w="19050"/>
                    </p:spPr>
                    <p:style>
                      <a:lnRef idx="2">
                        <a:schemeClr val="dk1"/>
                      </a:lnRef>
                      <a:fillRef idx="1">
                        <a:schemeClr val="lt1"/>
                      </a:fillRef>
                      <a:effectRef idx="0">
                        <a:schemeClr val="dk1"/>
                      </a:effectRef>
                      <a:fontRef idx="minor">
                        <a:schemeClr val="dk1"/>
                      </a:fontRef>
                    </p:style>
                  </p:cxnSp>
                  <p:cxnSp>
                    <p:nvCxnSpPr>
                      <p:cNvPr id="113" name="Прямая соединительная линия 112"/>
                      <p:cNvCxnSpPr/>
                      <p:nvPr/>
                    </p:nvCxnSpPr>
                    <p:spPr>
                      <a:xfrm>
                        <a:off x="6642" y="307752"/>
                        <a:ext cx="224353" cy="0"/>
                      </a:xfrm>
                      <a:prstGeom prst="line">
                        <a:avLst/>
                      </a:prstGeom>
                      <a:ln w="19050"/>
                    </p:spPr>
                    <p:style>
                      <a:lnRef idx="2">
                        <a:schemeClr val="dk1"/>
                      </a:lnRef>
                      <a:fillRef idx="1">
                        <a:schemeClr val="lt1"/>
                      </a:fillRef>
                      <a:effectRef idx="0">
                        <a:schemeClr val="dk1"/>
                      </a:effectRef>
                      <a:fontRef idx="minor">
                        <a:schemeClr val="dk1"/>
                      </a:fontRef>
                    </p:style>
                  </p:cxnSp>
                  <p:cxnSp>
                    <p:nvCxnSpPr>
                      <p:cNvPr id="114" name="Прямая соединительная линия 113"/>
                      <p:cNvCxnSpPr/>
                      <p:nvPr/>
                    </p:nvCxnSpPr>
                    <p:spPr>
                      <a:xfrm>
                        <a:off x="0" y="648715"/>
                        <a:ext cx="232522" cy="0"/>
                      </a:xfrm>
                      <a:prstGeom prst="line">
                        <a:avLst/>
                      </a:prstGeom>
                      <a:ln w="19050"/>
                    </p:spPr>
                    <p:style>
                      <a:lnRef idx="2">
                        <a:schemeClr val="dk1"/>
                      </a:lnRef>
                      <a:fillRef idx="1">
                        <a:schemeClr val="lt1"/>
                      </a:fillRef>
                      <a:effectRef idx="0">
                        <a:schemeClr val="dk1"/>
                      </a:effectRef>
                      <a:fontRef idx="minor">
                        <a:schemeClr val="dk1"/>
                      </a:fontRef>
                    </p:style>
                  </p:cxnSp>
                  <p:cxnSp>
                    <p:nvCxnSpPr>
                      <p:cNvPr id="115" name="Прямая соединительная линия 114"/>
                      <p:cNvCxnSpPr/>
                      <p:nvPr/>
                    </p:nvCxnSpPr>
                    <p:spPr>
                      <a:xfrm>
                        <a:off x="8856" y="947611"/>
                        <a:ext cx="224719" cy="0"/>
                      </a:xfrm>
                      <a:prstGeom prst="line">
                        <a:avLst/>
                      </a:prstGeom>
                      <a:ln w="19050"/>
                    </p:spPr>
                    <p:style>
                      <a:lnRef idx="2">
                        <a:schemeClr val="dk1"/>
                      </a:lnRef>
                      <a:fillRef idx="1">
                        <a:schemeClr val="lt1"/>
                      </a:fillRef>
                      <a:effectRef idx="0">
                        <a:schemeClr val="dk1"/>
                      </a:effectRef>
                      <a:fontRef idx="minor">
                        <a:schemeClr val="dk1"/>
                      </a:fontRef>
                    </p:style>
                  </p:cxnSp>
                  <p:cxnSp>
                    <p:nvCxnSpPr>
                      <p:cNvPr id="116" name="Прямая соединительная линия 115"/>
                      <p:cNvCxnSpPr/>
                      <p:nvPr/>
                    </p:nvCxnSpPr>
                    <p:spPr>
                      <a:xfrm>
                        <a:off x="232475" y="0"/>
                        <a:ext cx="0" cy="948690"/>
                      </a:xfrm>
                      <a:prstGeom prst="line">
                        <a:avLst/>
                      </a:prstGeom>
                      <a:ln w="19050"/>
                    </p:spPr>
                    <p:style>
                      <a:lnRef idx="2">
                        <a:schemeClr val="dk1"/>
                      </a:lnRef>
                      <a:fillRef idx="1">
                        <a:schemeClr val="lt1"/>
                      </a:fillRef>
                      <a:effectRef idx="0">
                        <a:schemeClr val="dk1"/>
                      </a:effectRef>
                      <a:fontRef idx="minor">
                        <a:schemeClr val="dk1"/>
                      </a:fontRef>
                    </p:style>
                  </p:cxnSp>
                </p:grpSp>
                <p:grpSp>
                  <p:nvGrpSpPr>
                    <p:cNvPr id="85" name="Группа 84"/>
                    <p:cNvGrpSpPr/>
                    <p:nvPr/>
                  </p:nvGrpSpPr>
                  <p:grpSpPr>
                    <a:xfrm>
                      <a:off x="0" y="4334"/>
                      <a:ext cx="2879837" cy="1222101"/>
                      <a:chOff x="0" y="0"/>
                      <a:chExt cx="2879837" cy="1222101"/>
                    </a:xfrm>
                  </p:grpSpPr>
                  <p:cxnSp>
                    <p:nvCxnSpPr>
                      <p:cNvPr id="86" name="Прямая соединительная линия 85"/>
                      <p:cNvCxnSpPr>
                        <a:cxnSpLocks/>
                      </p:cNvCxnSpPr>
                      <p:nvPr/>
                    </p:nvCxnSpPr>
                    <p:spPr>
                      <a:xfrm flipH="1">
                        <a:off x="2738867" y="130009"/>
                        <a:ext cx="139065" cy="0"/>
                      </a:xfrm>
                      <a:prstGeom prst="line">
                        <a:avLst/>
                      </a:prstGeom>
                      <a:ln w="19050"/>
                    </p:spPr>
                    <p:style>
                      <a:lnRef idx="2">
                        <a:schemeClr val="dk1"/>
                      </a:lnRef>
                      <a:fillRef idx="1">
                        <a:schemeClr val="lt1"/>
                      </a:fillRef>
                      <a:effectRef idx="0">
                        <a:schemeClr val="dk1"/>
                      </a:effectRef>
                      <a:fontRef idx="minor">
                        <a:schemeClr val="dk1"/>
                      </a:fontRef>
                    </p:style>
                  </p:cxnSp>
                  <p:cxnSp>
                    <p:nvCxnSpPr>
                      <p:cNvPr id="87" name="Прямая соединительная линия 86"/>
                      <p:cNvCxnSpPr>
                        <a:cxnSpLocks/>
                      </p:cNvCxnSpPr>
                      <p:nvPr/>
                    </p:nvCxnSpPr>
                    <p:spPr>
                      <a:xfrm>
                        <a:off x="2738867" y="130009"/>
                        <a:ext cx="0" cy="948690"/>
                      </a:xfrm>
                      <a:prstGeom prst="line">
                        <a:avLst/>
                      </a:prstGeom>
                      <a:ln w="19050"/>
                    </p:spPr>
                    <p:style>
                      <a:lnRef idx="2">
                        <a:schemeClr val="dk1"/>
                      </a:lnRef>
                      <a:fillRef idx="1">
                        <a:schemeClr val="lt1"/>
                      </a:fillRef>
                      <a:effectRef idx="0">
                        <a:schemeClr val="dk1"/>
                      </a:effectRef>
                      <a:fontRef idx="minor">
                        <a:schemeClr val="dk1"/>
                      </a:fontRef>
                    </p:style>
                  </p:cxnSp>
                  <p:cxnSp>
                    <p:nvCxnSpPr>
                      <p:cNvPr id="88" name="Прямая соединительная линия 87"/>
                      <p:cNvCxnSpPr>
                        <a:cxnSpLocks/>
                      </p:cNvCxnSpPr>
                      <p:nvPr/>
                    </p:nvCxnSpPr>
                    <p:spPr>
                      <a:xfrm>
                        <a:off x="2738867" y="433364"/>
                        <a:ext cx="140970" cy="0"/>
                      </a:xfrm>
                      <a:prstGeom prst="line">
                        <a:avLst/>
                      </a:prstGeom>
                      <a:ln w="19050"/>
                    </p:spPr>
                    <p:style>
                      <a:lnRef idx="2">
                        <a:schemeClr val="dk1"/>
                      </a:lnRef>
                      <a:fillRef idx="1">
                        <a:schemeClr val="lt1"/>
                      </a:fillRef>
                      <a:effectRef idx="0">
                        <a:schemeClr val="dk1"/>
                      </a:effectRef>
                      <a:fontRef idx="minor">
                        <a:schemeClr val="dk1"/>
                      </a:fontRef>
                    </p:style>
                  </p:cxnSp>
                  <p:cxnSp>
                    <p:nvCxnSpPr>
                      <p:cNvPr id="89" name="Прямая соединительная линия 88"/>
                      <p:cNvCxnSpPr>
                        <a:cxnSpLocks/>
                      </p:cNvCxnSpPr>
                      <p:nvPr/>
                    </p:nvCxnSpPr>
                    <p:spPr>
                      <a:xfrm>
                        <a:off x="2738867" y="762722"/>
                        <a:ext cx="139065" cy="0"/>
                      </a:xfrm>
                      <a:prstGeom prst="line">
                        <a:avLst/>
                      </a:prstGeom>
                      <a:ln w="19050"/>
                    </p:spPr>
                    <p:style>
                      <a:lnRef idx="2">
                        <a:schemeClr val="dk1"/>
                      </a:lnRef>
                      <a:fillRef idx="1">
                        <a:schemeClr val="lt1"/>
                      </a:fillRef>
                      <a:effectRef idx="0">
                        <a:schemeClr val="dk1"/>
                      </a:effectRef>
                      <a:fontRef idx="minor">
                        <a:schemeClr val="dk1"/>
                      </a:fontRef>
                    </p:style>
                  </p:cxnSp>
                  <p:sp>
                    <p:nvSpPr>
                      <p:cNvPr id="90" name="Прямоугольник 89"/>
                      <p:cNvSpPr>
                        <a:spLocks/>
                      </p:cNvSpPr>
                      <p:nvPr/>
                    </p:nvSpPr>
                    <p:spPr>
                      <a:xfrm>
                        <a:off x="2123488" y="86672"/>
                        <a:ext cx="429260" cy="1111885"/>
                      </a:xfrm>
                      <a:prstGeom prst="rect">
                        <a:avLst/>
                      </a:prstGeom>
                      <a:ln w="19050"/>
                    </p:spPr>
                    <p:style>
                      <a:lnRef idx="2">
                        <a:schemeClr val="dk1"/>
                      </a:lnRef>
                      <a:fillRef idx="1">
                        <a:schemeClr val="lt1"/>
                      </a:fillRef>
                      <a:effectRef idx="0">
                        <a:schemeClr val="dk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vert270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>
                          <a:lnSpc>
                            <a:spcPct val="107000"/>
                          </a:lnSpc>
                          <a:spcAft>
                            <a:spcPts val="0"/>
                          </a:spcAft>
                        </a:pPr>
                        <a:r>
                          <a:rPr lang="ru-RU" sz="800" dirty="0">
                            <a:effectLst/>
                            <a:latin typeface="Times New Roman"/>
                            <a:ea typeface="Calibri"/>
                            <a:cs typeface="Times New Roman"/>
                          </a:rPr>
                          <a:t>Диагностический инструментарий</a:t>
                        </a:r>
                        <a:endParaRPr lang="ru-RU" sz="1100" dirty="0">
                          <a:effectLst/>
                          <a:latin typeface="Calibri"/>
                          <a:ea typeface="Calibri"/>
                          <a:cs typeface="Times New Roman"/>
                        </a:endParaRPr>
                      </a:p>
                    </p:txBody>
                  </p:sp>
                  <p:cxnSp>
                    <p:nvCxnSpPr>
                      <p:cNvPr id="91" name="Прямая соединительная линия 90"/>
                      <p:cNvCxnSpPr>
                        <a:cxnSpLocks/>
                      </p:cNvCxnSpPr>
                      <p:nvPr/>
                    </p:nvCxnSpPr>
                    <p:spPr>
                      <a:xfrm>
                        <a:off x="1967477" y="654381"/>
                        <a:ext cx="157480" cy="0"/>
                      </a:xfrm>
                      <a:prstGeom prst="line">
                        <a:avLst/>
                      </a:prstGeom>
                      <a:ln w="19050"/>
                    </p:spPr>
                    <p:style>
                      <a:lnRef idx="2">
                        <a:schemeClr val="dk1"/>
                      </a:lnRef>
                      <a:fillRef idx="1">
                        <a:schemeClr val="lt1"/>
                      </a:fillRef>
                      <a:effectRef idx="0">
                        <a:schemeClr val="dk1"/>
                      </a:effectRef>
                      <a:fontRef idx="minor">
                        <a:schemeClr val="dk1"/>
                      </a:fontRef>
                    </p:style>
                  </p:cxnSp>
                  <p:cxnSp>
                    <p:nvCxnSpPr>
                      <p:cNvPr id="92" name="Прямая соединительная линия 91"/>
                      <p:cNvCxnSpPr>
                        <a:cxnSpLocks/>
                      </p:cNvCxnSpPr>
                      <p:nvPr/>
                    </p:nvCxnSpPr>
                    <p:spPr>
                      <a:xfrm>
                        <a:off x="2556853" y="654381"/>
                        <a:ext cx="181610" cy="0"/>
                      </a:xfrm>
                      <a:prstGeom prst="line">
                        <a:avLst/>
                      </a:prstGeom>
                      <a:ln w="19050"/>
                    </p:spPr>
                    <p:style>
                      <a:lnRef idx="2">
                        <a:schemeClr val="dk1"/>
                      </a:lnRef>
                      <a:fillRef idx="1">
                        <a:schemeClr val="lt1"/>
                      </a:fillRef>
                      <a:effectRef idx="0">
                        <a:schemeClr val="dk1"/>
                      </a:effectRef>
                      <a:fontRef idx="minor">
                        <a:schemeClr val="dk1"/>
                      </a:fontRef>
                    </p:style>
                  </p:cxnSp>
                  <p:grpSp>
                    <p:nvGrpSpPr>
                      <p:cNvPr id="93" name="Группа 92"/>
                      <p:cNvGrpSpPr/>
                      <p:nvPr/>
                    </p:nvGrpSpPr>
                    <p:grpSpPr>
                      <a:xfrm>
                        <a:off x="0" y="0"/>
                        <a:ext cx="1971473" cy="1222101"/>
                        <a:chOff x="0" y="0"/>
                        <a:chExt cx="1971473" cy="1222101"/>
                      </a:xfrm>
                    </p:grpSpPr>
                    <p:grpSp>
                      <p:nvGrpSpPr>
                        <p:cNvPr id="95" name="Группа 94"/>
                        <p:cNvGrpSpPr>
                          <a:grpSpLocks/>
                        </p:cNvGrpSpPr>
                        <p:nvPr/>
                      </p:nvGrpSpPr>
                      <p:grpSpPr>
                        <a:xfrm>
                          <a:off x="1737794" y="121342"/>
                          <a:ext cx="233679" cy="948690"/>
                          <a:chOff x="0" y="0"/>
                          <a:chExt cx="233575" cy="948690"/>
                        </a:xfrm>
                      </p:grpSpPr>
                      <p:cxnSp>
                        <p:nvCxnSpPr>
                          <p:cNvPr id="107" name="Прямая соединительная линия 106"/>
                          <p:cNvCxnSpPr/>
                          <p:nvPr/>
                        </p:nvCxnSpPr>
                        <p:spPr>
                          <a:xfrm>
                            <a:off x="6642" y="0"/>
                            <a:ext cx="225606" cy="0"/>
                          </a:xfrm>
                          <a:prstGeom prst="line">
                            <a:avLst/>
                          </a:prstGeom>
                          <a:ln w="19050"/>
                        </p:spPr>
                        <p:style>
                          <a:lnRef idx="2">
                            <a:schemeClr val="dk1"/>
                          </a:lnRef>
                          <a:fillRef idx="1">
                            <a:schemeClr val="lt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dk1"/>
                          </a:fontRef>
                        </p:style>
                      </p:cxnSp>
                      <p:cxnSp>
                        <p:nvCxnSpPr>
                          <p:cNvPr id="108" name="Прямая соединительная линия 107"/>
                          <p:cNvCxnSpPr/>
                          <p:nvPr/>
                        </p:nvCxnSpPr>
                        <p:spPr>
                          <a:xfrm>
                            <a:off x="6642" y="307752"/>
                            <a:ext cx="224353" cy="0"/>
                          </a:xfrm>
                          <a:prstGeom prst="line">
                            <a:avLst/>
                          </a:prstGeom>
                          <a:ln w="19050"/>
                        </p:spPr>
                        <p:style>
                          <a:lnRef idx="2">
                            <a:schemeClr val="dk1"/>
                          </a:lnRef>
                          <a:fillRef idx="1">
                            <a:schemeClr val="lt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dk1"/>
                          </a:fontRef>
                        </p:style>
                      </p:cxnSp>
                      <p:cxnSp>
                        <p:nvCxnSpPr>
                          <p:cNvPr id="109" name="Прямая соединительная линия 108"/>
                          <p:cNvCxnSpPr/>
                          <p:nvPr/>
                        </p:nvCxnSpPr>
                        <p:spPr>
                          <a:xfrm>
                            <a:off x="0" y="648715"/>
                            <a:ext cx="232522" cy="0"/>
                          </a:xfrm>
                          <a:prstGeom prst="line">
                            <a:avLst/>
                          </a:prstGeom>
                          <a:ln w="19050"/>
                        </p:spPr>
                        <p:style>
                          <a:lnRef idx="2">
                            <a:schemeClr val="dk1"/>
                          </a:lnRef>
                          <a:fillRef idx="1">
                            <a:schemeClr val="lt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dk1"/>
                          </a:fontRef>
                        </p:style>
                      </p:cxnSp>
                      <p:cxnSp>
                        <p:nvCxnSpPr>
                          <p:cNvPr id="110" name="Прямая соединительная линия 109"/>
                          <p:cNvCxnSpPr/>
                          <p:nvPr/>
                        </p:nvCxnSpPr>
                        <p:spPr>
                          <a:xfrm>
                            <a:off x="8856" y="947611"/>
                            <a:ext cx="224719" cy="0"/>
                          </a:xfrm>
                          <a:prstGeom prst="line">
                            <a:avLst/>
                          </a:prstGeom>
                          <a:ln w="19050"/>
                        </p:spPr>
                        <p:style>
                          <a:lnRef idx="2">
                            <a:schemeClr val="dk1"/>
                          </a:lnRef>
                          <a:fillRef idx="1">
                            <a:schemeClr val="lt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dk1"/>
                          </a:fontRef>
                        </p:style>
                      </p:cxnSp>
                      <p:cxnSp>
                        <p:nvCxnSpPr>
                          <p:cNvPr id="111" name="Прямая соединительная линия 110"/>
                          <p:cNvCxnSpPr/>
                          <p:nvPr/>
                        </p:nvCxnSpPr>
                        <p:spPr>
                          <a:xfrm>
                            <a:off x="232475" y="0"/>
                            <a:ext cx="0" cy="948690"/>
                          </a:xfrm>
                          <a:prstGeom prst="line">
                            <a:avLst/>
                          </a:prstGeom>
                          <a:ln w="19050"/>
                        </p:spPr>
                        <p:style>
                          <a:lnRef idx="2">
                            <a:schemeClr val="dk1"/>
                          </a:lnRef>
                          <a:fillRef idx="1">
                            <a:schemeClr val="lt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dk1"/>
                          </a:fontRef>
                        </p:style>
                      </p:cxnSp>
                    </p:grpSp>
                    <p:grpSp>
                      <p:nvGrpSpPr>
                        <p:cNvPr id="96" name="Группа 95"/>
                        <p:cNvGrpSpPr/>
                        <p:nvPr/>
                      </p:nvGrpSpPr>
                      <p:grpSpPr>
                        <a:xfrm>
                          <a:off x="0" y="0"/>
                          <a:ext cx="1742137" cy="1222101"/>
                          <a:chOff x="0" y="0"/>
                          <a:chExt cx="1742137" cy="1222101"/>
                        </a:xfrm>
                      </p:grpSpPr>
                      <p:cxnSp>
                        <p:nvCxnSpPr>
                          <p:cNvPr id="97" name="Прямая соединительная линия 96"/>
                          <p:cNvCxnSpPr>
                            <a:cxnSpLocks/>
                          </p:cNvCxnSpPr>
                          <p:nvPr/>
                        </p:nvCxnSpPr>
                        <p:spPr>
                          <a:xfrm flipH="1">
                            <a:off x="0" y="121342"/>
                            <a:ext cx="104140" cy="0"/>
                          </a:xfrm>
                          <a:prstGeom prst="line">
                            <a:avLst/>
                          </a:prstGeom>
                          <a:ln w="19050"/>
                        </p:spPr>
                        <p:style>
                          <a:lnRef idx="2">
                            <a:schemeClr val="dk1"/>
                          </a:lnRef>
                          <a:fillRef idx="1">
                            <a:schemeClr val="lt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dk1"/>
                          </a:fontRef>
                        </p:style>
                      </p:cxnSp>
                      <p:cxnSp>
                        <p:nvCxnSpPr>
                          <p:cNvPr id="98" name="Прямая соединительная линия 97"/>
                          <p:cNvCxnSpPr>
                            <a:cxnSpLocks/>
                          </p:cNvCxnSpPr>
                          <p:nvPr/>
                        </p:nvCxnSpPr>
                        <p:spPr>
                          <a:xfrm flipH="1">
                            <a:off x="0" y="433364"/>
                            <a:ext cx="120650" cy="0"/>
                          </a:xfrm>
                          <a:prstGeom prst="line">
                            <a:avLst/>
                          </a:prstGeom>
                          <a:ln w="19050"/>
                        </p:spPr>
                        <p:style>
                          <a:lnRef idx="2">
                            <a:schemeClr val="dk1"/>
                          </a:lnRef>
                          <a:fillRef idx="1">
                            <a:schemeClr val="lt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dk1"/>
                          </a:fontRef>
                        </p:style>
                      </p:cxnSp>
                      <p:cxnSp>
                        <p:nvCxnSpPr>
                          <p:cNvPr id="99" name="Прямая соединительная линия 98"/>
                          <p:cNvCxnSpPr>
                            <a:cxnSpLocks/>
                          </p:cNvCxnSpPr>
                          <p:nvPr/>
                        </p:nvCxnSpPr>
                        <p:spPr>
                          <a:xfrm flipH="1">
                            <a:off x="0" y="762722"/>
                            <a:ext cx="120650" cy="0"/>
                          </a:xfrm>
                          <a:prstGeom prst="line">
                            <a:avLst/>
                          </a:prstGeom>
                          <a:ln w="19050"/>
                        </p:spPr>
                        <p:style>
                          <a:lnRef idx="2">
                            <a:schemeClr val="dk1"/>
                          </a:lnRef>
                          <a:fillRef idx="1">
                            <a:schemeClr val="lt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dk1"/>
                          </a:fontRef>
                        </p:style>
                      </p:cxnSp>
                      <p:grpSp>
                        <p:nvGrpSpPr>
                          <p:cNvPr id="100" name="Группа 99"/>
                          <p:cNvGrpSpPr/>
                          <p:nvPr/>
                        </p:nvGrpSpPr>
                        <p:grpSpPr>
                          <a:xfrm>
                            <a:off x="104008" y="0"/>
                            <a:ext cx="1638129" cy="1222101"/>
                            <a:chOff x="0" y="0"/>
                            <a:chExt cx="1638129" cy="1222101"/>
                          </a:xfrm>
                        </p:grpSpPr>
                        <p:sp>
                          <p:nvSpPr>
                            <p:cNvPr id="103" name="Прямоугольник 102"/>
                            <p:cNvSpPr>
                              <a:spLocks/>
                            </p:cNvSpPr>
                            <p:nvPr/>
                          </p:nvSpPr>
                          <p:spPr>
                            <a:xfrm rot="5400000">
                              <a:off x="686508" y="-402256"/>
                              <a:ext cx="279879" cy="1623363"/>
                            </a:xfrm>
                            <a:prstGeom prst="rect">
                              <a:avLst/>
                            </a:prstGeom>
                            <a:ln w="19050"/>
                          </p:spPr>
                          <p:style>
                            <a:lnRef idx="2">
                              <a:schemeClr val="dk1"/>
                            </a:lnRef>
                            <a:fillRef idx="1">
                              <a:schemeClr val="lt1"/>
                            </a:fillRef>
                            <a:effectRef idx="0">
                              <a:schemeClr val="dk1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rot="0" spcFirstLastPara="0" vert="vert270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pPr algn="ctr">
                                <a:lnSpc>
                                  <a:spcPct val="107000"/>
                                </a:lnSpc>
                                <a:spcAft>
                                  <a:spcPts val="0"/>
                                </a:spcAft>
                              </a:pPr>
                              <a:r>
                                <a:rPr lang="ru-RU" sz="800">
                                  <a:effectLst/>
                                  <a:latin typeface="Times New Roman"/>
                                  <a:ea typeface="Calibri"/>
                                  <a:cs typeface="Times New Roman"/>
                                </a:rPr>
                                <a:t>Когнитивная</a:t>
                              </a:r>
                              <a:endParaRPr lang="ru-RU" sz="1100">
                                <a:effectLst/>
                                <a:latin typeface="Calibri"/>
                                <a:ea typeface="Calibri"/>
                                <a:cs typeface="Times New Roman"/>
                              </a:endParaRPr>
                            </a:p>
                          </p:txBody>
                        </p:sp>
                        <p:sp>
                          <p:nvSpPr>
                            <p:cNvPr id="104" name="Прямоугольник 103"/>
                            <p:cNvSpPr>
                              <a:spLocks/>
                            </p:cNvSpPr>
                            <p:nvPr/>
                          </p:nvSpPr>
                          <p:spPr>
                            <a:xfrm rot="5400000">
                              <a:off x="674517" y="258488"/>
                              <a:ext cx="298450" cy="1628775"/>
                            </a:xfrm>
                            <a:prstGeom prst="rect">
                              <a:avLst/>
                            </a:prstGeom>
                            <a:ln w="19050"/>
                          </p:spPr>
                          <p:style>
                            <a:lnRef idx="2">
                              <a:schemeClr val="dk1"/>
                            </a:lnRef>
                            <a:fillRef idx="1">
                              <a:schemeClr val="lt1"/>
                            </a:fillRef>
                            <a:effectRef idx="0">
                              <a:schemeClr val="dk1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rot="0" spcFirstLastPara="0" vert="vert270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pPr algn="ctr">
                                <a:lnSpc>
                                  <a:spcPct val="107000"/>
                                </a:lnSpc>
                                <a:spcAft>
                                  <a:spcPts val="0"/>
                                </a:spcAft>
                              </a:pPr>
                              <a:r>
                                <a:rPr lang="ru-RU" sz="900" dirty="0">
                                  <a:effectLst/>
                                  <a:latin typeface="Times New Roman"/>
                                  <a:ea typeface="Calibri"/>
                                  <a:cs typeface="Times New Roman"/>
                                </a:rPr>
                                <a:t>Поведенческая</a:t>
                              </a:r>
                              <a:endParaRPr lang="ru-RU" sz="1100" dirty="0">
                                <a:effectLst/>
                                <a:latin typeface="Calibri"/>
                                <a:ea typeface="Calibri"/>
                                <a:cs typeface="Times New Roman"/>
                              </a:endParaRPr>
                            </a:p>
                          </p:txBody>
                        </p:sp>
                        <p:sp>
                          <p:nvSpPr>
                            <p:cNvPr id="105" name="Прямоугольник 104"/>
                            <p:cNvSpPr>
                              <a:spLocks/>
                            </p:cNvSpPr>
                            <p:nvPr/>
                          </p:nvSpPr>
                          <p:spPr>
                            <a:xfrm>
                              <a:off x="0" y="0"/>
                              <a:ext cx="1633855" cy="234950"/>
                            </a:xfrm>
                            <a:prstGeom prst="rect">
                              <a:avLst/>
                            </a:prstGeom>
                            <a:ln w="19050"/>
                          </p:spPr>
                          <p:style>
                            <a:lnRef idx="2">
                              <a:schemeClr val="dk1"/>
                            </a:lnRef>
                            <a:fillRef idx="1">
                              <a:schemeClr val="lt1"/>
                            </a:fillRef>
                            <a:effectRef idx="0">
                              <a:schemeClr val="dk1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pPr algn="ctr">
                                <a:lnSpc>
                                  <a:spcPct val="107000"/>
                                </a:lnSpc>
                                <a:spcAft>
                                  <a:spcPts val="0"/>
                                </a:spcAft>
                              </a:pPr>
                              <a:r>
                                <a:rPr lang="ru-RU" sz="1000" b="1" dirty="0">
                                  <a:effectLst/>
                                  <a:latin typeface="Times New Roman"/>
                                  <a:ea typeface="Calibri"/>
                                  <a:cs typeface="Times New Roman"/>
                                </a:rPr>
                                <a:t>СФЕРЫ</a:t>
                              </a:r>
                              <a:endParaRPr lang="ru-RU" sz="1600" dirty="0">
                                <a:effectLst/>
                                <a:latin typeface="Calibri"/>
                                <a:ea typeface="Calibri"/>
                                <a:cs typeface="Times New Roman"/>
                              </a:endParaRPr>
                            </a:p>
                          </p:txBody>
                        </p:sp>
                        <p:sp>
                          <p:nvSpPr>
                            <p:cNvPr id="106" name="Прямоугольник 105"/>
                            <p:cNvSpPr>
                              <a:spLocks/>
                            </p:cNvSpPr>
                            <p:nvPr/>
                          </p:nvSpPr>
                          <p:spPr>
                            <a:xfrm rot="5400000">
                              <a:off x="683385" y="-74768"/>
                              <a:ext cx="289602" cy="1618615"/>
                            </a:xfrm>
                            <a:prstGeom prst="rect">
                              <a:avLst/>
                            </a:prstGeom>
                            <a:ln w="19050"/>
                          </p:spPr>
                          <p:style>
                            <a:lnRef idx="2">
                              <a:schemeClr val="dk1"/>
                            </a:lnRef>
                            <a:fillRef idx="1">
                              <a:schemeClr val="lt1"/>
                            </a:fillRef>
                            <a:effectRef idx="0">
                              <a:schemeClr val="dk1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rot="0" spcFirstLastPara="0" vert="vert270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pPr algn="ctr">
                                <a:lnSpc>
                                  <a:spcPct val="107000"/>
                                </a:lnSpc>
                                <a:spcAft>
                                  <a:spcPts val="0"/>
                                </a:spcAft>
                              </a:pPr>
                              <a:r>
                                <a:rPr lang="ru-RU" sz="800" dirty="0">
                                  <a:effectLst/>
                                  <a:latin typeface="Times New Roman"/>
                                  <a:ea typeface="Calibri"/>
                                  <a:cs typeface="Times New Roman"/>
                                </a:rPr>
                                <a:t>Эмоционально-чувственная</a:t>
                              </a:r>
                              <a:endParaRPr lang="ru-RU" sz="1100" dirty="0">
                                <a:effectLst/>
                                <a:latin typeface="Calibri"/>
                                <a:ea typeface="Calibri"/>
                                <a:cs typeface="Times New Roman"/>
                              </a:endParaRPr>
                            </a:p>
                          </p:txBody>
                        </p:sp>
                      </p:grpSp>
                      <p:cxnSp>
                        <p:nvCxnSpPr>
                          <p:cNvPr id="101" name="Прямая соединительная линия 100"/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0" y="121342"/>
                            <a:ext cx="0" cy="948690"/>
                          </a:xfrm>
                          <a:prstGeom prst="line">
                            <a:avLst/>
                          </a:prstGeom>
                          <a:ln w="19050"/>
                        </p:spPr>
                        <p:style>
                          <a:lnRef idx="2">
                            <a:schemeClr val="dk1"/>
                          </a:lnRef>
                          <a:fillRef idx="1">
                            <a:schemeClr val="lt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dk1"/>
                          </a:fontRef>
                        </p:style>
                      </p:cxnSp>
                      <p:cxnSp>
                        <p:nvCxnSpPr>
                          <p:cNvPr id="102" name="Прямая соединительная линия 101"/>
                          <p:cNvCxnSpPr>
                            <a:cxnSpLocks/>
                          </p:cNvCxnSpPr>
                          <p:nvPr/>
                        </p:nvCxnSpPr>
                        <p:spPr>
                          <a:xfrm flipH="1">
                            <a:off x="0" y="1070411"/>
                            <a:ext cx="110490" cy="0"/>
                          </a:xfrm>
                          <a:prstGeom prst="line">
                            <a:avLst/>
                          </a:prstGeom>
                          <a:ln w="19050"/>
                        </p:spPr>
                        <p:style>
                          <a:lnRef idx="2">
                            <a:schemeClr val="dk1"/>
                          </a:lnRef>
                          <a:fillRef idx="1">
                            <a:schemeClr val="lt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dk1"/>
                          </a:fontRef>
                        </p:style>
                      </p:cxnSp>
                    </p:grpSp>
                  </p:grpSp>
                  <p:cxnSp>
                    <p:nvCxnSpPr>
                      <p:cNvPr id="94" name="Прямая соединительная линия 93"/>
                      <p:cNvCxnSpPr>
                        <a:cxnSpLocks/>
                      </p:cNvCxnSpPr>
                      <p:nvPr/>
                    </p:nvCxnSpPr>
                    <p:spPr>
                      <a:xfrm>
                        <a:off x="2738867" y="1083412"/>
                        <a:ext cx="140970" cy="0"/>
                      </a:xfrm>
                      <a:prstGeom prst="line">
                        <a:avLst/>
                      </a:prstGeom>
                      <a:ln w="19050"/>
                    </p:spPr>
                    <p:style>
                      <a:lnRef idx="2">
                        <a:schemeClr val="dk1"/>
                      </a:lnRef>
                      <a:fillRef idx="1">
                        <a:schemeClr val="lt1"/>
                      </a:fillRef>
                      <a:effectRef idx="0">
                        <a:schemeClr val="dk1"/>
                      </a:effectRef>
                      <a:fontRef idx="minor">
                        <a:schemeClr val="dk1"/>
                      </a:fontRef>
                    </p:style>
                  </p:cxnSp>
                </p:grpSp>
              </p:grpSp>
            </p:grpSp>
            <p:grpSp>
              <p:nvGrpSpPr>
                <p:cNvPr id="24" name="Группа 23"/>
                <p:cNvGrpSpPr/>
                <p:nvPr/>
              </p:nvGrpSpPr>
              <p:grpSpPr>
                <a:xfrm>
                  <a:off x="0" y="0"/>
                  <a:ext cx="6489519" cy="6253589"/>
                  <a:chOff x="0" y="0"/>
                  <a:chExt cx="6489519" cy="6253589"/>
                </a:xfrm>
              </p:grpSpPr>
              <p:sp>
                <p:nvSpPr>
                  <p:cNvPr id="25" name="Прямоугольник 24"/>
                  <p:cNvSpPr>
                    <a:spLocks/>
                  </p:cNvSpPr>
                  <p:nvPr/>
                </p:nvSpPr>
                <p:spPr>
                  <a:xfrm>
                    <a:off x="16329" y="4278085"/>
                    <a:ext cx="501650" cy="1637665"/>
                  </a:xfrm>
                  <a:prstGeom prst="rect">
                    <a:avLst/>
                  </a:prstGeom>
                  <a:ln w="1905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ot="0" spcFirstLastPara="0" vert="vert270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0"/>
                      </a:spcAft>
                    </a:pPr>
                    <a:r>
                      <a:rPr lang="ru-RU" sz="1100" dirty="0">
                        <a:effectLst/>
                        <a:latin typeface="Times New Roman"/>
                        <a:ea typeface="Calibri"/>
                        <a:cs typeface="Times New Roman"/>
                      </a:rPr>
                      <a:t>Операционально-</a:t>
                    </a:r>
                    <a:r>
                      <a:rPr lang="ru-RU" sz="1100" dirty="0" err="1">
                        <a:effectLst/>
                        <a:latin typeface="Times New Roman"/>
                        <a:ea typeface="Calibri"/>
                        <a:cs typeface="Times New Roman"/>
                      </a:rPr>
                      <a:t>деятельностный</a:t>
                    </a:r>
                    <a:endParaRPr lang="ru-RU" sz="1400" dirty="0">
                      <a:effectLst/>
                      <a:latin typeface="Calibri"/>
                      <a:ea typeface="Calibri"/>
                      <a:cs typeface="Times New Roman"/>
                    </a:endParaRPr>
                  </a:p>
                </p:txBody>
              </p:sp>
              <p:cxnSp>
                <p:nvCxnSpPr>
                  <p:cNvPr id="26" name="Прямая со стрелкой 25"/>
                  <p:cNvCxnSpPr>
                    <a:cxnSpLocks/>
                  </p:cNvCxnSpPr>
                  <p:nvPr/>
                </p:nvCxnSpPr>
                <p:spPr>
                  <a:xfrm>
                    <a:off x="234043" y="5916385"/>
                    <a:ext cx="0" cy="159385"/>
                  </a:xfrm>
                  <a:prstGeom prst="straightConnector1">
                    <a:avLst/>
                  </a:prstGeom>
                  <a:ln w="19050">
                    <a:tailEnd type="triangle"/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27" name="Прямая со стрелкой 26"/>
                  <p:cNvCxnSpPr>
                    <a:cxnSpLocks/>
                  </p:cNvCxnSpPr>
                  <p:nvPr/>
                </p:nvCxnSpPr>
                <p:spPr>
                  <a:xfrm>
                    <a:off x="6177643" y="5916385"/>
                    <a:ext cx="0" cy="160655"/>
                  </a:xfrm>
                  <a:prstGeom prst="straightConnector1">
                    <a:avLst/>
                  </a:prstGeom>
                  <a:ln w="19050">
                    <a:tailEnd type="triangle"/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28" name="Прямая со стрелкой 27"/>
                  <p:cNvCxnSpPr>
                    <a:cxnSpLocks/>
                  </p:cNvCxnSpPr>
                  <p:nvPr/>
                </p:nvCxnSpPr>
                <p:spPr>
                  <a:xfrm flipH="1">
                    <a:off x="511220" y="4909107"/>
                    <a:ext cx="178707" cy="0"/>
                  </a:xfrm>
                  <a:prstGeom prst="straightConnector1">
                    <a:avLst/>
                  </a:prstGeom>
                  <a:ln w="19050">
                    <a:headEnd type="triangle"/>
                    <a:tailEnd type="triangle"/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29" name="Прямая со стрелкой 28"/>
                  <p:cNvCxnSpPr>
                    <a:cxnSpLocks/>
                  </p:cNvCxnSpPr>
                  <p:nvPr/>
                </p:nvCxnSpPr>
                <p:spPr>
                  <a:xfrm flipH="1">
                    <a:off x="5687786" y="4947557"/>
                    <a:ext cx="208280" cy="0"/>
                  </a:xfrm>
                  <a:prstGeom prst="straightConnector1">
                    <a:avLst/>
                  </a:prstGeom>
                  <a:ln w="19050">
                    <a:headEnd type="triangle"/>
                    <a:tailEnd type="triangle"/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30" name="Прямая со стрелкой 29"/>
                  <p:cNvCxnSpPr>
                    <a:cxnSpLocks/>
                  </p:cNvCxnSpPr>
                  <p:nvPr/>
                </p:nvCxnSpPr>
                <p:spPr>
                  <a:xfrm>
                    <a:off x="4806043" y="6111984"/>
                    <a:ext cx="0" cy="141605"/>
                  </a:xfrm>
                  <a:prstGeom prst="straightConnector1">
                    <a:avLst/>
                  </a:prstGeom>
                  <a:ln w="19050">
                    <a:tailEnd type="triangle"/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</p:cxnSp>
              <p:grpSp>
                <p:nvGrpSpPr>
                  <p:cNvPr id="31" name="Группа 30"/>
                  <p:cNvGrpSpPr/>
                  <p:nvPr/>
                </p:nvGrpSpPr>
                <p:grpSpPr>
                  <a:xfrm>
                    <a:off x="0" y="0"/>
                    <a:ext cx="6489519" cy="6144986"/>
                    <a:chOff x="0" y="0"/>
                    <a:chExt cx="6489519" cy="6162488"/>
                  </a:xfrm>
                </p:grpSpPr>
                <p:sp>
                  <p:nvSpPr>
                    <p:cNvPr id="33" name="Прямоугольник 32"/>
                    <p:cNvSpPr>
                      <a:spLocks/>
                    </p:cNvSpPr>
                    <p:nvPr/>
                  </p:nvSpPr>
                  <p:spPr>
                    <a:xfrm>
                      <a:off x="5900057" y="2650671"/>
                      <a:ext cx="579755" cy="1471930"/>
                    </a:xfrm>
                    <a:prstGeom prst="rect">
                      <a:avLst/>
                    </a:prstGeom>
                    <a:ln w="19050"/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vert270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Описательная</a:t>
                      </a:r>
                      <a:endParaRPr lang="ru-RU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p:txBody>
                </p:sp>
                <p:sp>
                  <p:nvSpPr>
                    <p:cNvPr id="34" name="Прямоугольник 33"/>
                    <p:cNvSpPr>
                      <a:spLocks/>
                    </p:cNvSpPr>
                    <p:nvPr/>
                  </p:nvSpPr>
                  <p:spPr>
                    <a:xfrm>
                      <a:off x="5900057" y="4278085"/>
                      <a:ext cx="579755" cy="1637665"/>
                    </a:xfrm>
                    <a:prstGeom prst="rect">
                      <a:avLst/>
                    </a:prstGeom>
                    <a:ln w="19050"/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vert270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Процессуально-деятельностная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p:txBody>
                </p:sp>
                <p:cxnSp>
                  <p:nvCxnSpPr>
                    <p:cNvPr id="35" name="Прямая со стрелкой 34"/>
                    <p:cNvCxnSpPr>
                      <a:cxnSpLocks/>
                    </p:cNvCxnSpPr>
                    <p:nvPr/>
                  </p:nvCxnSpPr>
                  <p:spPr>
                    <a:xfrm>
                      <a:off x="6172200" y="2492828"/>
                      <a:ext cx="0" cy="160655"/>
                    </a:xfrm>
                    <a:prstGeom prst="straightConnector1">
                      <a:avLst/>
                    </a:prstGeom>
                    <a:ln w="19050">
                      <a:tailEnd type="triangle"/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</p:cxnSp>
                <p:cxnSp>
                  <p:nvCxnSpPr>
                    <p:cNvPr id="36" name="Прямая со стрелкой 35"/>
                    <p:cNvCxnSpPr>
                      <a:cxnSpLocks/>
                    </p:cNvCxnSpPr>
                    <p:nvPr/>
                  </p:nvCxnSpPr>
                  <p:spPr>
                    <a:xfrm flipH="1">
                      <a:off x="5687786" y="2973311"/>
                      <a:ext cx="208280" cy="0"/>
                    </a:xfrm>
                    <a:prstGeom prst="straightConnector1">
                      <a:avLst/>
                    </a:prstGeom>
                    <a:ln w="19050">
                      <a:headEnd type="triangle"/>
                      <a:tailEnd type="triangle"/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</p:cxnSp>
                <p:grpSp>
                  <p:nvGrpSpPr>
                    <p:cNvPr id="37" name="Группа 36"/>
                    <p:cNvGrpSpPr/>
                    <p:nvPr/>
                  </p:nvGrpSpPr>
                  <p:grpSpPr>
                    <a:xfrm>
                      <a:off x="0" y="0"/>
                      <a:ext cx="6489519" cy="6162488"/>
                      <a:chOff x="0" y="0"/>
                      <a:chExt cx="6489519" cy="6162488"/>
                    </a:xfrm>
                  </p:grpSpPr>
                  <p:sp>
                    <p:nvSpPr>
                      <p:cNvPr id="38" name="Прямоугольник 37"/>
                      <p:cNvSpPr>
                        <a:spLocks/>
                      </p:cNvSpPr>
                      <p:nvPr/>
                    </p:nvSpPr>
                    <p:spPr>
                      <a:xfrm>
                        <a:off x="696686" y="3287971"/>
                        <a:ext cx="5005070" cy="2874517"/>
                      </a:xfrm>
                      <a:prstGeom prst="rect">
                        <a:avLst/>
                      </a:prstGeom>
                      <a:ln w="19050">
                        <a:prstDash val="dash"/>
                      </a:ln>
                    </p:spPr>
                    <p:style>
                      <a:lnRef idx="2">
                        <a:schemeClr val="dk1"/>
                      </a:lnRef>
                      <a:fillRef idx="1">
                        <a:schemeClr val="lt1"/>
                      </a:fillRef>
                      <a:effectRef idx="0">
                        <a:schemeClr val="dk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39" name="Прямоугольник 38"/>
                      <p:cNvSpPr>
                        <a:spLocks/>
                      </p:cNvSpPr>
                      <p:nvPr/>
                    </p:nvSpPr>
                    <p:spPr>
                      <a:xfrm>
                        <a:off x="2513362" y="3324568"/>
                        <a:ext cx="1439389" cy="1698850"/>
                      </a:xfrm>
                      <a:prstGeom prst="rect">
                        <a:avLst/>
                      </a:prstGeom>
                      <a:ln w="19050"/>
                    </p:spPr>
                    <p:style>
                      <a:lnRef idx="2">
                        <a:schemeClr val="dk1"/>
                      </a:lnRef>
                      <a:fillRef idx="1">
                        <a:schemeClr val="lt1"/>
                      </a:fillRef>
                      <a:effectRef idx="0">
                        <a:schemeClr val="dk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>
                          <a:lnSpc>
                            <a:spcPct val="107000"/>
                          </a:lnSpc>
                          <a:spcAft>
                            <a:spcPts val="0"/>
                          </a:spcAft>
                        </a:pPr>
                        <a:r>
                          <a:rPr lang="ru-RU" sz="1100" b="1" dirty="0">
                            <a:effectLst/>
                            <a:latin typeface="Times New Roman"/>
                            <a:ea typeface="Calibri"/>
                            <a:cs typeface="Times New Roman"/>
                          </a:rPr>
                          <a:t>Взаимодействие педагогов</a:t>
                        </a:r>
                      </a:p>
                    </p:txBody>
                  </p:sp>
                  <p:sp>
                    <p:nvSpPr>
                      <p:cNvPr id="40" name="Прямоугольник 39"/>
                      <p:cNvSpPr>
                        <a:spLocks/>
                      </p:cNvSpPr>
                      <p:nvPr/>
                    </p:nvSpPr>
                    <p:spPr>
                      <a:xfrm>
                        <a:off x="0" y="2667000"/>
                        <a:ext cx="523875" cy="1454785"/>
                      </a:xfrm>
                      <a:prstGeom prst="rect">
                        <a:avLst/>
                      </a:prstGeom>
                      <a:ln w="19050"/>
                    </p:spPr>
                    <p:style>
                      <a:lnRef idx="2">
                        <a:schemeClr val="dk1"/>
                      </a:lnRef>
                      <a:fillRef idx="1">
                        <a:schemeClr val="lt1"/>
                      </a:fillRef>
                      <a:effectRef idx="0">
                        <a:schemeClr val="dk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vert270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>
                          <a:lnSpc>
                            <a:spcPct val="107000"/>
                          </a:lnSpc>
                          <a:spcAft>
                            <a:spcPts val="0"/>
                          </a:spcAft>
                        </a:pPr>
                        <a:r>
                          <a:rPr lang="ru-RU" sz="1200" dirty="0">
                            <a:effectLst/>
                            <a:latin typeface="Times New Roman"/>
                            <a:ea typeface="Calibri"/>
                            <a:cs typeface="Times New Roman"/>
                          </a:rPr>
                          <a:t>Содержательный</a:t>
                        </a:r>
                        <a:endParaRPr lang="ru-RU" sz="1600" dirty="0">
                          <a:effectLst/>
                          <a:latin typeface="Calibri"/>
                          <a:ea typeface="Calibri"/>
                          <a:cs typeface="Times New Roman"/>
                        </a:endParaRPr>
                      </a:p>
                    </p:txBody>
                  </p:sp>
                  <p:cxnSp>
                    <p:nvCxnSpPr>
                      <p:cNvPr id="41" name="Прямая со стрелкой 40"/>
                      <p:cNvCxnSpPr>
                        <a:cxnSpLocks/>
                      </p:cNvCxnSpPr>
                      <p:nvPr/>
                    </p:nvCxnSpPr>
                    <p:spPr>
                      <a:xfrm>
                        <a:off x="234043" y="4120242"/>
                        <a:ext cx="0" cy="159385"/>
                      </a:xfrm>
                      <a:prstGeom prst="straightConnector1">
                        <a:avLst/>
                      </a:prstGeom>
                      <a:ln w="19050">
                        <a:tailEnd type="triangle"/>
                      </a:ln>
                    </p:spPr>
                    <p:style>
                      <a:lnRef idx="2">
                        <a:schemeClr val="dk1"/>
                      </a:lnRef>
                      <a:fillRef idx="1">
                        <a:schemeClr val="lt1"/>
                      </a:fillRef>
                      <a:effectRef idx="0">
                        <a:schemeClr val="dk1"/>
                      </a:effectRef>
                      <a:fontRef idx="minor">
                        <a:schemeClr val="dk1"/>
                      </a:fontRef>
                    </p:style>
                  </p:cxnSp>
                  <p:grpSp>
                    <p:nvGrpSpPr>
                      <p:cNvPr id="42" name="Группа 41"/>
                      <p:cNvGrpSpPr/>
                      <p:nvPr/>
                    </p:nvGrpSpPr>
                    <p:grpSpPr>
                      <a:xfrm>
                        <a:off x="0" y="0"/>
                        <a:ext cx="6489519" cy="3292203"/>
                        <a:chOff x="0" y="0"/>
                        <a:chExt cx="6489519" cy="3292203"/>
                      </a:xfrm>
                    </p:grpSpPr>
                    <p:cxnSp>
                      <p:nvCxnSpPr>
                        <p:cNvPr id="51" name="Прямая со стрелкой 50"/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4822372" y="1790700"/>
                          <a:ext cx="0" cy="249555"/>
                        </a:xfrm>
                        <a:prstGeom prst="straightConnector1">
                          <a:avLst/>
                        </a:prstGeom>
                        <a:ln w="19050">
                          <a:tailEnd type="triangle"/>
                        </a:ln>
                      </p:spPr>
                      <p:style>
                        <a:lnRef idx="2">
                          <a:schemeClr val="dk1"/>
                        </a:lnRef>
                        <a:fillRef idx="1">
                          <a:schemeClr val="lt1"/>
                        </a:fillRef>
                        <a:effectRef idx="0">
                          <a:schemeClr val="dk1"/>
                        </a:effectRef>
                        <a:fontRef idx="minor">
                          <a:schemeClr val="dk1"/>
                        </a:fontRef>
                      </p:style>
                    </p:cxnSp>
                    <p:cxnSp>
                      <p:nvCxnSpPr>
                        <p:cNvPr id="52" name="Прямая со стрелкой 51"/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1785257" y="1785258"/>
                          <a:ext cx="0" cy="249555"/>
                        </a:xfrm>
                        <a:prstGeom prst="straightConnector1">
                          <a:avLst/>
                        </a:prstGeom>
                        <a:ln w="19050">
                          <a:tailEnd type="triangle"/>
                        </a:ln>
                      </p:spPr>
                      <p:style>
                        <a:lnRef idx="2">
                          <a:schemeClr val="dk1"/>
                        </a:lnRef>
                        <a:fillRef idx="1">
                          <a:schemeClr val="lt1"/>
                        </a:fillRef>
                        <a:effectRef idx="0">
                          <a:schemeClr val="dk1"/>
                        </a:effectRef>
                        <a:fontRef idx="minor">
                          <a:schemeClr val="dk1"/>
                        </a:fontRef>
                      </p:style>
                    </p:cxnSp>
                    <p:sp>
                      <p:nvSpPr>
                        <p:cNvPr id="53" name="Прямоугольник 52"/>
                        <p:cNvSpPr>
                          <a:spLocks/>
                        </p:cNvSpPr>
                        <p:nvPr/>
                      </p:nvSpPr>
                      <p:spPr>
                        <a:xfrm>
                          <a:off x="696686" y="2035629"/>
                          <a:ext cx="5005070" cy="1148487"/>
                        </a:xfrm>
                        <a:prstGeom prst="rect">
                          <a:avLst/>
                        </a:prstGeom>
                        <a:ln w="19050">
                          <a:prstDash val="dash"/>
                        </a:ln>
                      </p:spPr>
                      <p:style>
                        <a:lnRef idx="2">
                          <a:schemeClr val="dk1"/>
                        </a:lnRef>
                        <a:fillRef idx="1">
                          <a:schemeClr val="lt1"/>
                        </a:fillRef>
                        <a:effectRef idx="0">
                          <a:schemeClr val="dk1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ot="0" spcFirstLastPara="0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4" name="Прямоугольник 53"/>
                        <p:cNvSpPr>
                          <a:spLocks/>
                        </p:cNvSpPr>
                        <p:nvPr/>
                      </p:nvSpPr>
                      <p:spPr>
                        <a:xfrm>
                          <a:off x="767443" y="2095500"/>
                          <a:ext cx="2325370" cy="1038225"/>
                        </a:xfrm>
                        <a:prstGeom prst="rect">
                          <a:avLst/>
                        </a:prstGeom>
                        <a:ln w="19050"/>
                      </p:spPr>
                      <p:style>
                        <a:lnRef idx="2">
                          <a:schemeClr val="dk1"/>
                        </a:lnRef>
                        <a:fillRef idx="1">
                          <a:schemeClr val="lt1"/>
                        </a:fillRef>
                        <a:effectRef idx="0">
                          <a:schemeClr val="dk1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ot="0" spcFirstLastPara="0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b="1" dirty="0">
                              <a:effectLst/>
                              <a:latin typeface="Times New Roman" panose="02020603050405020304" pitchFamily="18" charset="0"/>
                              <a:ea typeface="Calibri"/>
                              <a:cs typeface="Times New Roman" panose="02020603050405020304" pitchFamily="18" charset="0"/>
                            </a:rPr>
                            <a:t>Программа социально-коммуникативного развития  детей дошкольного возраста </a:t>
                          </a:r>
                          <a:endParaRPr lang="ru-RU" sz="1100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b="1" dirty="0">
                              <a:effectLst/>
                              <a:latin typeface="Times New Roman" panose="02020603050405020304" pitchFamily="18" charset="0"/>
                              <a:ea typeface="Calibri"/>
                              <a:cs typeface="Times New Roman" panose="02020603050405020304" pitchFamily="18" charset="0"/>
                            </a:rPr>
                            <a:t>«Дорогою добра» </a:t>
                          </a:r>
                        </a:p>
                      </p:txBody>
                    </p:sp>
                    <p:sp>
                      <p:nvSpPr>
                        <p:cNvPr id="55" name="Прямоугольник 54"/>
                        <p:cNvSpPr>
                          <a:spLocks/>
                        </p:cNvSpPr>
                        <p:nvPr/>
                      </p:nvSpPr>
                      <p:spPr>
                        <a:xfrm>
                          <a:off x="3373282" y="2095500"/>
                          <a:ext cx="2266970" cy="1038225"/>
                        </a:xfrm>
                        <a:prstGeom prst="rect">
                          <a:avLst/>
                        </a:prstGeom>
                        <a:ln w="19050"/>
                      </p:spPr>
                      <p:style>
                        <a:lnRef idx="2">
                          <a:schemeClr val="dk1"/>
                        </a:lnRef>
                        <a:fillRef idx="1">
                          <a:schemeClr val="lt1"/>
                        </a:fillRef>
                        <a:effectRef idx="0">
                          <a:schemeClr val="dk1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ot="0" spcFirstLastPara="0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b="1" dirty="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Программа формирования культуры межнационального общения детей младшего школьного возраста «Национальный хоровод» </a:t>
                          </a:r>
                        </a:p>
                      </p:txBody>
                    </p:sp>
                    <p:sp>
                      <p:nvSpPr>
                        <p:cNvPr id="56" name="Прямоугольник 55"/>
                        <p:cNvSpPr>
                          <a:spLocks/>
                        </p:cNvSpPr>
                        <p:nvPr/>
                      </p:nvSpPr>
                      <p:spPr>
                        <a:xfrm>
                          <a:off x="5921829" y="0"/>
                          <a:ext cx="567690" cy="1060450"/>
                        </a:xfrm>
                        <a:prstGeom prst="rect">
                          <a:avLst/>
                        </a:prstGeom>
                        <a:ln w="19050"/>
                      </p:spPr>
                      <p:style>
                        <a:lnRef idx="2">
                          <a:schemeClr val="dk1"/>
                        </a:lnRef>
                        <a:fillRef idx="1">
                          <a:schemeClr val="lt1"/>
                        </a:fillRef>
                        <a:effectRef idx="0">
                          <a:schemeClr val="dk1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ot="0" spcFirstLastPara="0" vert="vert270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000" b="1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Функции</a:t>
                          </a:r>
                          <a:endParaRPr lang="ru-RU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p:txBody>
                    </p:sp>
                    <p:sp>
                      <p:nvSpPr>
                        <p:cNvPr id="57" name="Прямоугольник 56"/>
                        <p:cNvSpPr>
                          <a:spLocks/>
                        </p:cNvSpPr>
                        <p:nvPr/>
                      </p:nvSpPr>
                      <p:spPr>
                        <a:xfrm>
                          <a:off x="5921829" y="1219200"/>
                          <a:ext cx="557983" cy="1303655"/>
                        </a:xfrm>
                        <a:prstGeom prst="rect">
                          <a:avLst/>
                        </a:prstGeom>
                        <a:ln w="19050"/>
                      </p:spPr>
                      <p:style>
                        <a:lnRef idx="2">
                          <a:schemeClr val="dk1"/>
                        </a:lnRef>
                        <a:fillRef idx="1">
                          <a:schemeClr val="lt1"/>
                        </a:fillRef>
                        <a:effectRef idx="0">
                          <a:schemeClr val="dk1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ot="0" spcFirstLastPara="0" vert="vert270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Концептуально-ориентационная</a:t>
                          </a:r>
                          <a:endParaRPr lang="ru-RU" sz="1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p:txBody>
                    </p:sp>
                    <p:sp>
                      <p:nvSpPr>
                        <p:cNvPr id="58" name="Прямоугольник 57"/>
                        <p:cNvSpPr>
                          <a:spLocks/>
                        </p:cNvSpPr>
                        <p:nvPr/>
                      </p:nvSpPr>
                      <p:spPr>
                        <a:xfrm>
                          <a:off x="0" y="32658"/>
                          <a:ext cx="516890" cy="1028700"/>
                        </a:xfrm>
                        <a:prstGeom prst="rect">
                          <a:avLst/>
                        </a:prstGeom>
                        <a:ln w="19050"/>
                      </p:spPr>
                      <p:style>
                        <a:lnRef idx="2">
                          <a:schemeClr val="dk1"/>
                        </a:lnRef>
                        <a:fillRef idx="1">
                          <a:schemeClr val="lt1"/>
                        </a:fillRef>
                        <a:effectRef idx="0">
                          <a:schemeClr val="dk1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ot="0" spcFirstLastPara="0" vert="vert270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900" b="1" dirty="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Компоненты педагогического процесса</a:t>
                          </a:r>
                          <a:endParaRPr lang="ru-RU" sz="105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p:txBody>
                    </p:sp>
                    <p:cxnSp>
                      <p:nvCxnSpPr>
                        <p:cNvPr id="59" name="Прямая со стрелкой 58"/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228600" y="1061358"/>
                          <a:ext cx="0" cy="160655"/>
                        </a:xfrm>
                        <a:prstGeom prst="straightConnector1">
                          <a:avLst/>
                        </a:prstGeom>
                        <a:ln w="19050">
                          <a:tailEnd type="triangle"/>
                        </a:ln>
                      </p:spPr>
                      <p:style>
                        <a:lnRef idx="2">
                          <a:schemeClr val="dk1"/>
                        </a:lnRef>
                        <a:fillRef idx="1">
                          <a:schemeClr val="lt1"/>
                        </a:fillRef>
                        <a:effectRef idx="0">
                          <a:schemeClr val="dk1"/>
                        </a:effectRef>
                        <a:fontRef idx="minor">
                          <a:schemeClr val="dk1"/>
                        </a:fontRef>
                      </p:style>
                    </p:cxnSp>
                    <p:cxnSp>
                      <p:nvCxnSpPr>
                        <p:cNvPr id="60" name="Прямая со стрелкой 59"/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6172200" y="1061358"/>
                          <a:ext cx="0" cy="160655"/>
                        </a:xfrm>
                        <a:prstGeom prst="straightConnector1">
                          <a:avLst/>
                        </a:prstGeom>
                        <a:ln w="19050">
                          <a:tailEnd type="triangle"/>
                        </a:ln>
                      </p:spPr>
                      <p:style>
                        <a:lnRef idx="2">
                          <a:schemeClr val="dk1"/>
                        </a:lnRef>
                        <a:fillRef idx="1">
                          <a:schemeClr val="lt1"/>
                        </a:fillRef>
                        <a:effectRef idx="0">
                          <a:schemeClr val="dk1"/>
                        </a:effectRef>
                        <a:fontRef idx="minor">
                          <a:schemeClr val="dk1"/>
                        </a:fontRef>
                      </p:style>
                    </p:cxnSp>
                    <p:cxnSp>
                      <p:nvCxnSpPr>
                        <p:cNvPr id="61" name="Прямая со стрелкой 60"/>
                        <p:cNvCxnSpPr>
                          <a:cxnSpLocks/>
                        </p:cNvCxnSpPr>
                        <p:nvPr/>
                      </p:nvCxnSpPr>
                      <p:spPr>
                        <a:xfrm flipH="1">
                          <a:off x="517072" y="1436915"/>
                          <a:ext cx="167005" cy="0"/>
                        </a:xfrm>
                        <a:prstGeom prst="straightConnector1">
                          <a:avLst/>
                        </a:prstGeom>
                        <a:ln w="19050">
                          <a:headEnd type="triangle"/>
                          <a:tailEnd type="triangle"/>
                        </a:ln>
                      </p:spPr>
                      <p:style>
                        <a:lnRef idx="2">
                          <a:schemeClr val="dk1"/>
                        </a:lnRef>
                        <a:fillRef idx="1">
                          <a:schemeClr val="lt1"/>
                        </a:fillRef>
                        <a:effectRef idx="0">
                          <a:schemeClr val="dk1"/>
                        </a:effectRef>
                        <a:fontRef idx="minor">
                          <a:schemeClr val="dk1"/>
                        </a:fontRef>
                      </p:style>
                    </p:cxnSp>
                    <p:cxnSp>
                      <p:nvCxnSpPr>
                        <p:cNvPr id="62" name="Прямая со стрелкой 61"/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3086100" y="2520043"/>
                          <a:ext cx="291465" cy="0"/>
                        </a:xfrm>
                        <a:prstGeom prst="straightConnector1">
                          <a:avLst/>
                        </a:prstGeom>
                        <a:ln w="19050">
                          <a:headEnd type="triangle"/>
                          <a:tailEnd type="triangle"/>
                        </a:ln>
                      </p:spPr>
                      <p:style>
                        <a:lnRef idx="2">
                          <a:schemeClr val="dk1"/>
                        </a:lnRef>
                        <a:fillRef idx="1">
                          <a:schemeClr val="lt1"/>
                        </a:fillRef>
                        <a:effectRef idx="0">
                          <a:schemeClr val="dk1"/>
                        </a:effectRef>
                        <a:fontRef idx="minor">
                          <a:schemeClr val="dk1"/>
                        </a:fontRef>
                      </p:style>
                    </p:cxnSp>
                    <p:cxnSp>
                      <p:nvCxnSpPr>
                        <p:cNvPr id="63" name="Прямая со стрелкой 62"/>
                        <p:cNvCxnSpPr>
                          <a:cxnSpLocks/>
                        </p:cNvCxnSpPr>
                        <p:nvPr/>
                      </p:nvCxnSpPr>
                      <p:spPr>
                        <a:xfrm flipH="1">
                          <a:off x="5687786" y="1393372"/>
                          <a:ext cx="208280" cy="0"/>
                        </a:xfrm>
                        <a:prstGeom prst="straightConnector1">
                          <a:avLst/>
                        </a:prstGeom>
                        <a:ln w="19050">
                          <a:headEnd type="triangle"/>
                          <a:tailEnd type="triangle"/>
                        </a:ln>
                      </p:spPr>
                      <p:style>
                        <a:lnRef idx="2">
                          <a:schemeClr val="dk1"/>
                        </a:lnRef>
                        <a:fillRef idx="1">
                          <a:schemeClr val="lt1"/>
                        </a:fillRef>
                        <a:effectRef idx="0">
                          <a:schemeClr val="dk1"/>
                        </a:effectRef>
                        <a:fontRef idx="minor">
                          <a:schemeClr val="dk1"/>
                        </a:fontRef>
                      </p:style>
                    </p:cxnSp>
                    <p:cxnSp>
                      <p:nvCxnSpPr>
                        <p:cNvPr id="64" name="Прямая со стрелкой 63"/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3233057" y="2520043"/>
                          <a:ext cx="0" cy="772160"/>
                        </a:xfrm>
                        <a:prstGeom prst="straightConnector1">
                          <a:avLst/>
                        </a:prstGeom>
                        <a:ln w="19050">
                          <a:tailEnd type="triangle"/>
                        </a:ln>
                      </p:spPr>
                      <p:style>
                        <a:lnRef idx="2">
                          <a:schemeClr val="dk1"/>
                        </a:lnRef>
                        <a:fillRef idx="1">
                          <a:schemeClr val="lt1"/>
                        </a:fillRef>
                        <a:effectRef idx="0">
                          <a:schemeClr val="dk1"/>
                        </a:effectRef>
                        <a:fontRef idx="minor">
                          <a:schemeClr val="dk1"/>
                        </a:fontRef>
                      </p:style>
                    </p:cxnSp>
                    <p:grpSp>
                      <p:nvGrpSpPr>
                        <p:cNvPr id="65" name="Группа 64"/>
                        <p:cNvGrpSpPr/>
                        <p:nvPr/>
                      </p:nvGrpSpPr>
                      <p:grpSpPr>
                        <a:xfrm>
                          <a:off x="685801" y="31280"/>
                          <a:ext cx="5005705" cy="1931035"/>
                          <a:chOff x="1" y="20394"/>
                          <a:chExt cx="5005705" cy="1931035"/>
                        </a:xfrm>
                      </p:grpSpPr>
                      <p:sp>
                        <p:nvSpPr>
                          <p:cNvPr id="67" name="Прямоугольник 66"/>
                          <p:cNvSpPr>
                            <a:spLocks/>
                          </p:cNvSpPr>
                          <p:nvPr/>
                        </p:nvSpPr>
                        <p:spPr>
                          <a:xfrm>
                            <a:off x="1" y="20394"/>
                            <a:ext cx="5005705" cy="1931035"/>
                          </a:xfrm>
                          <a:prstGeom prst="rect">
                            <a:avLst/>
                          </a:prstGeom>
                          <a:ln w="19050">
                            <a:prstDash val="dash"/>
                          </a:ln>
                        </p:spPr>
                        <p:style>
                          <a:lnRef idx="2">
                            <a:schemeClr val="dk1"/>
                          </a:lnRef>
                          <a:fillRef idx="1">
                            <a:schemeClr val="lt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rot="0" spcFirstLastPara="0" vert="horz" wrap="square" lIns="91440" tIns="45720" rIns="91440" bIns="45720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68" name="Прямоугольник 67"/>
                          <p:cNvSpPr>
                            <a:spLocks/>
                          </p:cNvSpPr>
                          <p:nvPr/>
                        </p:nvSpPr>
                        <p:spPr>
                          <a:xfrm>
                            <a:off x="81643" y="43543"/>
                            <a:ext cx="4875530" cy="636270"/>
                          </a:xfrm>
                          <a:prstGeom prst="rect">
                            <a:avLst/>
                          </a:prstGeom>
                          <a:ln w="19050"/>
                        </p:spPr>
                        <p:style>
                          <a:lnRef idx="2">
                            <a:schemeClr val="dk1"/>
                          </a:lnRef>
                          <a:fillRef idx="1">
                            <a:schemeClr val="lt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rot="0" spcFirstLastPara="0" vert="horz" wrap="square" lIns="91440" tIns="45720" rIns="91440" bIns="45720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pPr algn="just">
                              <a:lnSpc>
                                <a:spcPct val="107000"/>
                              </a:lnSpc>
                              <a:spcAft>
                                <a:spcPts val="0"/>
                              </a:spcAft>
                            </a:pPr>
                            <a:r>
                              <a:rPr lang="ru-RU" sz="1200" b="1" dirty="0">
                                <a:effectLst/>
                                <a:latin typeface="Times New Roman"/>
                                <a:ea typeface="Calibri"/>
                                <a:cs typeface="Times New Roman"/>
                              </a:rPr>
                              <a:t>Основания разработки:</a:t>
                            </a:r>
                            <a:r>
                              <a:rPr lang="ru-RU" sz="1200" dirty="0">
                                <a:effectLst/>
                                <a:latin typeface="Times New Roman"/>
                                <a:ea typeface="Calibri"/>
                                <a:cs typeface="Times New Roman"/>
                              </a:rPr>
                              <a:t> </a:t>
                            </a:r>
                            <a:r>
                              <a:rPr lang="ru-RU" sz="1100" dirty="0">
                                <a:effectLst/>
                                <a:latin typeface="Times New Roman"/>
                                <a:ea typeface="Calibri"/>
                                <a:cs typeface="Times New Roman"/>
                              </a:rPr>
                              <a:t>социальный заказ, </a:t>
                            </a:r>
                            <a:r>
                              <a:rPr lang="ru-RU" sz="800" dirty="0">
                                <a:effectLst/>
                                <a:latin typeface="Times New Roman"/>
                                <a:ea typeface="Calibri"/>
                                <a:cs typeface="Times New Roman"/>
                              </a:rPr>
                              <a:t>отражающий потребность общества в непрерывном образования, основные направления государственной образовательной политики, современные научные достижения в области формирования культуры межнационального общения детей старшего дошкольного и младшего школьного возраста</a:t>
                            </a:r>
                            <a:endParaRPr lang="ru-RU" sz="1050" dirty="0">
                              <a:effectLst/>
                              <a:latin typeface="Calibri"/>
                              <a:ea typeface="Calibri"/>
                              <a:cs typeface="Times New Roman"/>
                            </a:endParaRPr>
                          </a:p>
                        </p:txBody>
                      </p:sp>
                      <p:sp>
                        <p:nvSpPr>
                          <p:cNvPr id="69" name="Прямоугольник 68"/>
                          <p:cNvSpPr>
                            <a:spLocks/>
                          </p:cNvSpPr>
                          <p:nvPr/>
                        </p:nvSpPr>
                        <p:spPr>
                          <a:xfrm>
                            <a:off x="76200" y="1469572"/>
                            <a:ext cx="4875530" cy="402590"/>
                          </a:xfrm>
                          <a:prstGeom prst="rect">
                            <a:avLst/>
                          </a:prstGeom>
                          <a:ln w="19050"/>
                        </p:spPr>
                        <p:style>
                          <a:lnRef idx="2">
                            <a:schemeClr val="dk1"/>
                          </a:lnRef>
                          <a:fillRef idx="1">
                            <a:schemeClr val="lt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rot="0" spcFirstLastPara="0" vert="horz" wrap="square" lIns="91440" tIns="45720" rIns="91440" bIns="45720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pPr algn="just">
                              <a:lnSpc>
                                <a:spcPct val="107000"/>
                              </a:lnSpc>
                            </a:pPr>
                            <a:r>
                              <a:rPr lang="ru-RU" sz="1050" b="1" dirty="0">
                                <a:effectLst/>
                                <a:latin typeface="Times New Roman"/>
                                <a:ea typeface="Calibri"/>
                                <a:cs typeface="Times New Roman"/>
                              </a:rPr>
                              <a:t>Цель:</a:t>
                            </a:r>
                            <a:r>
                              <a:rPr lang="ru-RU" sz="1000" dirty="0">
                                <a:effectLst/>
                                <a:latin typeface="Calibri"/>
                                <a:ea typeface="Calibri"/>
                                <a:cs typeface="Times New Roman"/>
                              </a:rPr>
                              <a:t> </a:t>
                            </a:r>
                            <a:r>
                              <a:rPr lang="ru-RU" sz="1000" dirty="0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a:t>повышение уровня </a:t>
                            </a:r>
                            <a:r>
                              <a:rPr lang="ru-RU" sz="1000" dirty="0" err="1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a:t>сформированности</a:t>
                            </a:r>
                            <a:r>
                              <a:rPr lang="ru-RU" sz="1000" dirty="0"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a:t> культуры межнационального общения детей старшего дошкольного и младшего школьного возраста</a:t>
                            </a:r>
                            <a:endParaRPr lang="ru-RU" sz="1200" dirty="0">
                              <a:effectLst/>
                              <a:latin typeface="Calibri"/>
                              <a:ea typeface="Calibri"/>
                              <a:cs typeface="Times New Roman"/>
                            </a:endParaRPr>
                          </a:p>
                        </p:txBody>
                      </p:sp>
                      <p:sp>
                        <p:nvSpPr>
                          <p:cNvPr id="70" name="Прямоугольник 69"/>
                          <p:cNvSpPr>
                            <a:spLocks/>
                          </p:cNvSpPr>
                          <p:nvPr/>
                        </p:nvSpPr>
                        <p:spPr>
                          <a:xfrm>
                            <a:off x="1159329" y="729343"/>
                            <a:ext cx="1043940" cy="250825"/>
                          </a:xfrm>
                          <a:prstGeom prst="rect">
                            <a:avLst/>
                          </a:prstGeom>
                          <a:ln w="19050"/>
                        </p:spPr>
                        <p:style>
                          <a:lnRef idx="2">
                            <a:schemeClr val="dk1"/>
                          </a:lnRef>
                          <a:fillRef idx="1">
                            <a:schemeClr val="lt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rot="0" spcFirstLastPara="0" vert="horz" wrap="square" lIns="91440" tIns="45720" rIns="91440" bIns="45720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pPr algn="ctr">
                              <a:lnSpc>
                                <a:spcPct val="107000"/>
                              </a:lnSpc>
                              <a:spcAft>
                                <a:spcPts val="800"/>
                              </a:spcAft>
                            </a:pPr>
                            <a:r>
                              <a:rPr lang="ru-RU" sz="1100" b="1">
                                <a:effectLst/>
                                <a:latin typeface="Times New Roman"/>
                                <a:ea typeface="Calibri"/>
                                <a:cs typeface="Times New Roman"/>
                              </a:rPr>
                              <a:t>ФГОС ДО</a:t>
                            </a:r>
                            <a:endParaRPr lang="ru-RU" sz="1100">
                              <a:effectLst/>
                              <a:latin typeface="Calibri"/>
                              <a:ea typeface="Calibri"/>
                              <a:cs typeface="Times New Roman"/>
                            </a:endParaRPr>
                          </a:p>
                        </p:txBody>
                      </p:sp>
                      <p:sp>
                        <p:nvSpPr>
                          <p:cNvPr id="71" name="Прямоугольник 70"/>
                          <p:cNvSpPr>
                            <a:spLocks/>
                          </p:cNvSpPr>
                          <p:nvPr/>
                        </p:nvSpPr>
                        <p:spPr>
                          <a:xfrm>
                            <a:off x="2895600" y="729343"/>
                            <a:ext cx="1044575" cy="250825"/>
                          </a:xfrm>
                          <a:prstGeom prst="rect">
                            <a:avLst/>
                          </a:prstGeom>
                          <a:ln w="19050"/>
                        </p:spPr>
                        <p:style>
                          <a:lnRef idx="2">
                            <a:schemeClr val="dk1"/>
                          </a:lnRef>
                          <a:fillRef idx="1">
                            <a:schemeClr val="lt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rot="0" spcFirstLastPara="0" vert="horz" wrap="square" lIns="91440" tIns="45720" rIns="91440" bIns="45720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pPr algn="ctr">
                              <a:lnSpc>
                                <a:spcPct val="107000"/>
                              </a:lnSpc>
                              <a:spcAft>
                                <a:spcPts val="800"/>
                              </a:spcAft>
                            </a:pPr>
                            <a:r>
                              <a:rPr lang="ru-RU" sz="1100" b="1" dirty="0">
                                <a:effectLst/>
                                <a:latin typeface="Times New Roman"/>
                                <a:ea typeface="Calibri"/>
                                <a:cs typeface="Times New Roman"/>
                              </a:rPr>
                              <a:t>ФГОС НОО</a:t>
                            </a:r>
                            <a:r>
                              <a:rPr lang="ru-RU" sz="1100" dirty="0">
                                <a:effectLst/>
                                <a:latin typeface="Calibri"/>
                                <a:ea typeface="Calibri"/>
                                <a:cs typeface="Times New Roman"/>
                              </a:rPr>
                              <a:t> </a:t>
                            </a:r>
                          </a:p>
                        </p:txBody>
                      </p:sp>
                      <p:cxnSp>
                        <p:nvCxnSpPr>
                          <p:cNvPr id="72" name="Прямая со стрелкой 71"/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2536372" y="1219200"/>
                            <a:ext cx="0" cy="249555"/>
                          </a:xfrm>
                          <a:prstGeom prst="straightConnector1">
                            <a:avLst/>
                          </a:prstGeom>
                          <a:ln w="19050">
                            <a:tailEnd type="triangle"/>
                          </a:ln>
                        </p:spPr>
                        <p:style>
                          <a:lnRef idx="2">
                            <a:schemeClr val="dk1"/>
                          </a:lnRef>
                          <a:fillRef idx="1">
                            <a:schemeClr val="lt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dk1"/>
                          </a:fontRef>
                        </p:style>
                      </p:cxnSp>
                      <p:sp>
                        <p:nvSpPr>
                          <p:cNvPr id="73" name="Прямоугольник 72"/>
                          <p:cNvSpPr>
                            <a:spLocks/>
                          </p:cNvSpPr>
                          <p:nvPr/>
                        </p:nvSpPr>
                        <p:spPr>
                          <a:xfrm>
                            <a:off x="81643" y="1126672"/>
                            <a:ext cx="4873625" cy="251460"/>
                          </a:xfrm>
                          <a:prstGeom prst="rect">
                            <a:avLst/>
                          </a:prstGeom>
                          <a:ln w="19050"/>
                        </p:spPr>
                        <p:style>
                          <a:lnRef idx="2">
                            <a:schemeClr val="dk1"/>
                          </a:lnRef>
                          <a:fillRef idx="1">
                            <a:schemeClr val="lt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rot="0" spcFirstLastPara="0" vert="horz" wrap="square" lIns="91440" tIns="45720" rIns="91440" bIns="45720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pPr>
                              <a:lnSpc>
                                <a:spcPct val="107000"/>
                              </a:lnSpc>
                              <a:spcAft>
                                <a:spcPts val="800"/>
                              </a:spcAft>
                            </a:pPr>
                            <a:r>
                              <a:rPr lang="ru-RU" sz="900" b="1" dirty="0">
                                <a:effectLst/>
                                <a:latin typeface="Times New Roman"/>
                                <a:ea typeface="Calibri"/>
                                <a:cs typeface="Times New Roman"/>
                              </a:rPr>
                              <a:t>Методологическая основа: </a:t>
                            </a:r>
                            <a:r>
                              <a:rPr lang="ru-RU" sz="800" dirty="0">
                                <a:effectLst/>
                                <a:latin typeface="Times New Roman"/>
                                <a:ea typeface="Calibri"/>
                                <a:cs typeface="Times New Roman"/>
                              </a:rPr>
                              <a:t>системный, культурологический, </a:t>
                            </a:r>
                            <a:r>
                              <a:rPr lang="ru-RU" sz="800" dirty="0" err="1">
                                <a:effectLst/>
                                <a:latin typeface="Times New Roman"/>
                                <a:ea typeface="Calibri"/>
                                <a:cs typeface="Times New Roman"/>
                              </a:rPr>
                              <a:t>деятельностный</a:t>
                            </a:r>
                            <a:r>
                              <a:rPr lang="ru-RU" sz="800" dirty="0">
                                <a:effectLst/>
                                <a:latin typeface="Times New Roman"/>
                                <a:ea typeface="Calibri"/>
                                <a:cs typeface="Times New Roman"/>
                              </a:rPr>
                              <a:t> подходы</a:t>
                            </a:r>
                            <a:endParaRPr lang="ru-RU" sz="1100" dirty="0">
                              <a:effectLst/>
                              <a:ea typeface="Calibri"/>
                              <a:cs typeface="Times New Roman"/>
                            </a:endParaRPr>
                          </a:p>
                        </p:txBody>
                      </p:sp>
                      <p:grpSp>
                        <p:nvGrpSpPr>
                          <p:cNvPr id="74" name="Группа 73"/>
                          <p:cNvGrpSpPr>
                            <a:grpSpLocks/>
                          </p:cNvGrpSpPr>
                          <p:nvPr/>
                        </p:nvGrpSpPr>
                        <p:grpSpPr>
                          <a:xfrm>
                            <a:off x="2188029" y="859972"/>
                            <a:ext cx="705485" cy="254070"/>
                            <a:chOff x="0" y="0"/>
                            <a:chExt cx="705347" cy="254070"/>
                          </a:xfrm>
                        </p:grpSpPr>
                        <p:cxnSp>
                          <p:nvCxnSpPr>
                            <p:cNvPr id="75" name="Прямая со стрелкой 74"/>
                            <p:cNvCxnSpPr/>
                            <p:nvPr/>
                          </p:nvCxnSpPr>
                          <p:spPr>
                            <a:xfrm>
                              <a:off x="0" y="0"/>
                              <a:ext cx="705347" cy="0"/>
                            </a:xfrm>
                            <a:prstGeom prst="straightConnector1">
                              <a:avLst/>
                            </a:prstGeom>
                            <a:ln w="19050">
                              <a:headEnd type="triangle"/>
                              <a:tailEnd type="triangle"/>
                            </a:ln>
                          </p:spPr>
                          <p:style>
                            <a:lnRef idx="2">
                              <a:schemeClr val="dk1"/>
                            </a:lnRef>
                            <a:fillRef idx="1">
                              <a:schemeClr val="lt1"/>
                            </a:fillRef>
                            <a:effectRef idx="0">
                              <a:schemeClr val="dk1"/>
                            </a:effectRef>
                            <a:fontRef idx="minor">
                              <a:schemeClr val="dk1"/>
                            </a:fontRef>
                          </p:style>
                        </p:cxnSp>
                        <p:cxnSp>
                          <p:nvCxnSpPr>
                            <p:cNvPr id="76" name="Прямая со стрелкой 75"/>
                            <p:cNvCxnSpPr/>
                            <p:nvPr/>
                          </p:nvCxnSpPr>
                          <p:spPr>
                            <a:xfrm>
                              <a:off x="352653" y="4267"/>
                              <a:ext cx="0" cy="249803"/>
                            </a:xfrm>
                            <a:prstGeom prst="straightConnector1">
                              <a:avLst/>
                            </a:prstGeom>
                            <a:ln w="19050">
                              <a:tailEnd type="triangle"/>
                            </a:ln>
                          </p:spPr>
                          <p:style>
                            <a:lnRef idx="2">
                              <a:schemeClr val="dk1"/>
                            </a:lnRef>
                            <a:fillRef idx="1">
                              <a:schemeClr val="lt1"/>
                            </a:fillRef>
                            <a:effectRef idx="0">
                              <a:schemeClr val="dk1"/>
                            </a:effectRef>
                            <a:fontRef idx="minor">
                              <a:schemeClr val="dk1"/>
                            </a:fontRef>
                          </p:style>
                        </p:cxnSp>
                      </p:grpSp>
                    </p:grpSp>
                    <p:sp>
                      <p:nvSpPr>
                        <p:cNvPr id="66" name="Прямоугольник 65"/>
                        <p:cNvSpPr>
                          <a:spLocks/>
                        </p:cNvSpPr>
                        <p:nvPr/>
                      </p:nvSpPr>
                      <p:spPr>
                        <a:xfrm>
                          <a:off x="0" y="1219200"/>
                          <a:ext cx="516890" cy="1303655"/>
                        </a:xfrm>
                        <a:prstGeom prst="rect">
                          <a:avLst/>
                        </a:prstGeom>
                        <a:ln w="19050"/>
                      </p:spPr>
                      <p:style>
                        <a:lnRef idx="2">
                          <a:schemeClr val="dk1"/>
                        </a:lnRef>
                        <a:fillRef idx="1">
                          <a:schemeClr val="lt1"/>
                        </a:fillRef>
                        <a:effectRef idx="0">
                          <a:schemeClr val="dk1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ot="0" spcFirstLastPara="0" vert="vert270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Целевой</a:t>
                          </a:r>
                          <a:endParaRPr lang="ru-RU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p:txBody>
                    </p:sp>
                  </p:grpSp>
                  <p:cxnSp>
                    <p:nvCxnSpPr>
                      <p:cNvPr id="43" name="Прямая со стрелкой 42"/>
                      <p:cNvCxnSpPr>
                        <a:cxnSpLocks/>
                      </p:cNvCxnSpPr>
                      <p:nvPr/>
                    </p:nvCxnSpPr>
                    <p:spPr>
                      <a:xfrm>
                        <a:off x="1807029" y="3151414"/>
                        <a:ext cx="0" cy="141605"/>
                      </a:xfrm>
                      <a:prstGeom prst="straightConnector1">
                        <a:avLst/>
                      </a:prstGeom>
                      <a:ln w="19050">
                        <a:tailEnd type="triangle"/>
                      </a:ln>
                    </p:spPr>
                    <p:style>
                      <a:lnRef idx="2">
                        <a:schemeClr val="dk1"/>
                      </a:lnRef>
                      <a:fillRef idx="1">
                        <a:schemeClr val="lt1"/>
                      </a:fillRef>
                      <a:effectRef idx="0">
                        <a:schemeClr val="dk1"/>
                      </a:effectRef>
                      <a:fontRef idx="minor">
                        <a:schemeClr val="dk1"/>
                      </a:fontRef>
                    </p:style>
                  </p:cxnSp>
                  <p:cxnSp>
                    <p:nvCxnSpPr>
                      <p:cNvPr id="44" name="Прямая со стрелкой 43"/>
                      <p:cNvCxnSpPr>
                        <a:cxnSpLocks/>
                      </p:cNvCxnSpPr>
                      <p:nvPr/>
                    </p:nvCxnSpPr>
                    <p:spPr>
                      <a:xfrm>
                        <a:off x="4811486" y="3145971"/>
                        <a:ext cx="0" cy="141605"/>
                      </a:xfrm>
                      <a:prstGeom prst="straightConnector1">
                        <a:avLst/>
                      </a:prstGeom>
                      <a:ln w="19050">
                        <a:tailEnd type="triangle"/>
                      </a:ln>
                    </p:spPr>
                    <p:style>
                      <a:lnRef idx="2">
                        <a:schemeClr val="dk1"/>
                      </a:lnRef>
                      <a:fillRef idx="1">
                        <a:schemeClr val="lt1"/>
                      </a:fillRef>
                      <a:effectRef idx="0">
                        <a:schemeClr val="dk1"/>
                      </a:effectRef>
                      <a:fontRef idx="minor">
                        <a:schemeClr val="dk1"/>
                      </a:fontRef>
                    </p:style>
                  </p:cxnSp>
                  <p:sp>
                    <p:nvSpPr>
                      <p:cNvPr id="45" name="Прямоугольник 44"/>
                      <p:cNvSpPr>
                        <a:spLocks/>
                      </p:cNvSpPr>
                      <p:nvPr/>
                    </p:nvSpPr>
                    <p:spPr>
                      <a:xfrm>
                        <a:off x="759969" y="3324568"/>
                        <a:ext cx="1638520" cy="1698850"/>
                      </a:xfrm>
                      <a:prstGeom prst="rect">
                        <a:avLst/>
                      </a:prstGeom>
                      <a:ln w="19050"/>
                    </p:spPr>
                    <p:style>
                      <a:lnRef idx="2">
                        <a:schemeClr val="dk1"/>
                      </a:lnRef>
                      <a:fillRef idx="1">
                        <a:schemeClr val="lt1"/>
                      </a:fillRef>
                      <a:effectRef idx="0">
                        <a:schemeClr val="dk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just">
                          <a:spcAft>
                            <a:spcPts val="0"/>
                          </a:spcAft>
                        </a:pPr>
                        <a:r>
                          <a:rPr lang="ru-RU" sz="1000" b="1" dirty="0">
                            <a:effectLst/>
                            <a:latin typeface="Times New Roman"/>
                            <a:ea typeface="Calibri"/>
                            <a:cs typeface="Times New Roman"/>
                          </a:rPr>
                          <a:t>Формы организации работы:</a:t>
                        </a:r>
                        <a:endParaRPr lang="ru-RU" sz="1000" dirty="0">
                          <a:effectLst/>
                          <a:latin typeface="Calibri"/>
                          <a:ea typeface="Calibri"/>
                          <a:cs typeface="Times New Roman"/>
                        </a:endParaRPr>
                      </a:p>
                      <a:p>
                        <a:pPr algn="just">
                          <a:spcAft>
                            <a:spcPts val="0"/>
                          </a:spcAft>
                        </a:pPr>
                        <a:r>
                          <a:rPr lang="ru-RU" sz="1000" b="1" dirty="0">
                            <a:effectLst/>
                            <a:latin typeface="Times New Roman"/>
                            <a:ea typeface="Calibri"/>
                            <a:cs typeface="Times New Roman"/>
                          </a:rPr>
                          <a:t>-</a:t>
                        </a:r>
                        <a:r>
                          <a:rPr lang="ru-RU" sz="1000" dirty="0">
                            <a:effectLst/>
                            <a:latin typeface="Times New Roman"/>
                            <a:ea typeface="Calibri"/>
                            <a:cs typeface="Times New Roman"/>
                          </a:rPr>
                          <a:t>совместная деятельность педагога с детьми (</a:t>
                        </a:r>
                        <a:r>
                          <a:rPr lang="ru-RU" sz="1000" dirty="0">
                            <a:latin typeface="Times New Roman"/>
                            <a:ea typeface="Calibri"/>
                            <a:cs typeface="Times New Roman"/>
                          </a:rPr>
                          <a:t>НОД, </a:t>
                        </a:r>
                        <a:r>
                          <a:rPr lang="ru-RU" sz="1000" dirty="0">
                            <a:effectLst/>
                            <a:latin typeface="Times New Roman"/>
                            <a:ea typeface="Calibri"/>
                            <a:cs typeface="Times New Roman"/>
                          </a:rPr>
                          <a:t>режимные процессы, индивидуальная работа)</a:t>
                        </a:r>
                        <a:endParaRPr lang="ru-RU" sz="1000" dirty="0">
                          <a:effectLst/>
                          <a:latin typeface="Calibri"/>
                          <a:ea typeface="Calibri"/>
                          <a:cs typeface="Times New Roman"/>
                        </a:endParaRPr>
                      </a:p>
                      <a:p>
                        <a:pPr algn="just">
                          <a:spcAft>
                            <a:spcPts val="0"/>
                          </a:spcAft>
                        </a:pPr>
                        <a:r>
                          <a:rPr lang="ru-RU" sz="1000" dirty="0">
                            <a:effectLst/>
                            <a:latin typeface="Times New Roman"/>
                            <a:ea typeface="Calibri"/>
                            <a:cs typeface="Times New Roman"/>
                          </a:rPr>
                          <a:t>-самостоятельная деятельность детей</a:t>
                        </a:r>
                        <a:endParaRPr lang="ru-RU" sz="1000" dirty="0">
                          <a:effectLst/>
                          <a:latin typeface="Calibri"/>
                          <a:ea typeface="Calibri"/>
                          <a:cs typeface="Times New Roman"/>
                        </a:endParaRPr>
                      </a:p>
                    </p:txBody>
                  </p:sp>
                  <p:cxnSp>
                    <p:nvCxnSpPr>
                      <p:cNvPr id="46" name="Прямая со стрелкой 45"/>
                      <p:cNvCxnSpPr>
                        <a:cxnSpLocks/>
                      </p:cNvCxnSpPr>
                      <p:nvPr/>
                    </p:nvCxnSpPr>
                    <p:spPr>
                      <a:xfrm>
                        <a:off x="234043" y="2487385"/>
                        <a:ext cx="0" cy="175260"/>
                      </a:xfrm>
                      <a:prstGeom prst="straightConnector1">
                        <a:avLst/>
                      </a:prstGeom>
                      <a:ln w="19050">
                        <a:tailEnd type="triangle"/>
                      </a:ln>
                    </p:spPr>
                    <p:style>
                      <a:lnRef idx="2">
                        <a:schemeClr val="dk1"/>
                      </a:lnRef>
                      <a:fillRef idx="1">
                        <a:schemeClr val="lt1"/>
                      </a:fillRef>
                      <a:effectRef idx="0">
                        <a:schemeClr val="dk1"/>
                      </a:effectRef>
                      <a:fontRef idx="minor">
                        <a:schemeClr val="dk1"/>
                      </a:fontRef>
                    </p:style>
                  </p:cxnSp>
                  <p:sp>
                    <p:nvSpPr>
                      <p:cNvPr id="47" name="Прямоугольник 46"/>
                      <p:cNvSpPr>
                        <a:spLocks/>
                      </p:cNvSpPr>
                      <p:nvPr/>
                    </p:nvSpPr>
                    <p:spPr>
                      <a:xfrm>
                        <a:off x="4060870" y="3324568"/>
                        <a:ext cx="1574540" cy="1698851"/>
                      </a:xfrm>
                      <a:prstGeom prst="rect">
                        <a:avLst/>
                      </a:prstGeom>
                      <a:ln w="19050"/>
                    </p:spPr>
                    <p:style>
                      <a:lnRef idx="2">
                        <a:schemeClr val="dk1"/>
                      </a:lnRef>
                      <a:fillRef idx="1">
                        <a:schemeClr val="lt1"/>
                      </a:fillRef>
                      <a:effectRef idx="0">
                        <a:schemeClr val="dk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>
                          <a:lnSpc>
                            <a:spcPct val="107000"/>
                          </a:lnSpc>
                          <a:spcAft>
                            <a:spcPts val="0"/>
                          </a:spcAft>
                        </a:pPr>
                        <a:r>
                          <a:rPr lang="ru-RU" sz="1000" b="1" dirty="0">
                            <a:effectLst/>
                            <a:latin typeface="Times New Roman"/>
                            <a:ea typeface="Calibri"/>
                            <a:cs typeface="Times New Roman"/>
                          </a:rPr>
                          <a:t>Формы организации работы:</a:t>
                        </a:r>
                        <a:endParaRPr lang="ru-RU" sz="1600" dirty="0">
                          <a:effectLst/>
                          <a:latin typeface="Calibri"/>
                          <a:ea typeface="Calibri"/>
                          <a:cs typeface="Times New Roman"/>
                        </a:endParaRPr>
                      </a:p>
                      <a:p>
                        <a:pPr algn="just">
                          <a:lnSpc>
                            <a:spcPct val="107000"/>
                          </a:lnSpc>
                          <a:spcAft>
                            <a:spcPts val="0"/>
                          </a:spcAft>
                        </a:pPr>
                        <a:r>
                          <a:rPr lang="ru-RU" sz="1000" dirty="0">
                            <a:effectLst/>
                            <a:latin typeface="Times New Roman"/>
                            <a:ea typeface="Calibri"/>
                            <a:cs typeface="Times New Roman"/>
                          </a:rPr>
                          <a:t>- урочная деятельность (предметы в учебном плане)</a:t>
                        </a:r>
                        <a:endParaRPr lang="ru-RU" sz="1600" dirty="0">
                          <a:effectLst/>
                          <a:latin typeface="Calibri"/>
                          <a:ea typeface="Calibri"/>
                          <a:cs typeface="Times New Roman"/>
                        </a:endParaRPr>
                      </a:p>
                      <a:p>
                        <a:pPr algn="just">
                          <a:lnSpc>
                            <a:spcPct val="107000"/>
                          </a:lnSpc>
                          <a:spcAft>
                            <a:spcPts val="0"/>
                          </a:spcAft>
                        </a:pPr>
                        <a:r>
                          <a:rPr lang="ru-RU" sz="1000" dirty="0">
                            <a:effectLst/>
                            <a:latin typeface="Times New Roman"/>
                            <a:ea typeface="Calibri"/>
                            <a:cs typeface="Times New Roman"/>
                          </a:rPr>
                          <a:t>-внеурочная деятельность (кружки, факультативы и др.)</a:t>
                        </a:r>
                        <a:endParaRPr lang="ru-RU" sz="1600" dirty="0">
                          <a:effectLst/>
                          <a:latin typeface="Calibri"/>
                          <a:ea typeface="Calibri"/>
                          <a:cs typeface="Times New Roman"/>
                        </a:endParaRPr>
                      </a:p>
                    </p:txBody>
                  </p:sp>
                  <p:cxnSp>
                    <p:nvCxnSpPr>
                      <p:cNvPr id="48" name="Прямая со стрелкой 47"/>
                      <p:cNvCxnSpPr>
                        <a:cxnSpLocks/>
                      </p:cNvCxnSpPr>
                      <p:nvPr/>
                    </p:nvCxnSpPr>
                    <p:spPr>
                      <a:xfrm flipH="1">
                        <a:off x="511220" y="2906123"/>
                        <a:ext cx="166370" cy="0"/>
                      </a:xfrm>
                      <a:prstGeom prst="straightConnector1">
                        <a:avLst/>
                      </a:prstGeom>
                      <a:ln w="19050">
                        <a:headEnd type="triangle"/>
                        <a:tailEnd type="triangle"/>
                      </a:ln>
                    </p:spPr>
                    <p:style>
                      <a:lnRef idx="2">
                        <a:schemeClr val="dk1"/>
                      </a:lnRef>
                      <a:fillRef idx="1">
                        <a:schemeClr val="lt1"/>
                      </a:fillRef>
                      <a:effectRef idx="0">
                        <a:schemeClr val="dk1"/>
                      </a:effectRef>
                      <a:fontRef idx="minor">
                        <a:schemeClr val="dk1"/>
                      </a:fontRef>
                    </p:style>
                  </p:cxnSp>
                  <p:cxnSp>
                    <p:nvCxnSpPr>
                      <p:cNvPr id="49" name="Прямая со стрелкой 48"/>
                      <p:cNvCxnSpPr>
                        <a:cxnSpLocks/>
                      </p:cNvCxnSpPr>
                      <p:nvPr/>
                    </p:nvCxnSpPr>
                    <p:spPr>
                      <a:xfrm>
                        <a:off x="3917632" y="4120242"/>
                        <a:ext cx="186055" cy="0"/>
                      </a:xfrm>
                      <a:prstGeom prst="straightConnector1">
                        <a:avLst/>
                      </a:prstGeom>
                      <a:ln w="19050">
                        <a:headEnd type="triangle"/>
                        <a:tailEnd type="triangle"/>
                      </a:ln>
                    </p:spPr>
                    <p:style>
                      <a:lnRef idx="2">
                        <a:schemeClr val="dk1"/>
                      </a:lnRef>
                      <a:fillRef idx="1">
                        <a:schemeClr val="lt1"/>
                      </a:fillRef>
                      <a:effectRef idx="0">
                        <a:schemeClr val="dk1"/>
                      </a:effectRef>
                      <a:fontRef idx="minor">
                        <a:schemeClr val="dk1"/>
                      </a:fontRef>
                    </p:style>
                  </p:cxnSp>
                  <p:cxnSp>
                    <p:nvCxnSpPr>
                      <p:cNvPr id="50" name="Прямая со стрелкой 49"/>
                      <p:cNvCxnSpPr>
                        <a:cxnSpLocks/>
                      </p:cNvCxnSpPr>
                      <p:nvPr/>
                    </p:nvCxnSpPr>
                    <p:spPr>
                      <a:xfrm>
                        <a:off x="2367099" y="4114800"/>
                        <a:ext cx="186055" cy="0"/>
                      </a:xfrm>
                      <a:prstGeom prst="straightConnector1">
                        <a:avLst/>
                      </a:prstGeom>
                      <a:ln w="19050">
                        <a:headEnd type="triangle"/>
                        <a:tailEnd type="triangle"/>
                      </a:ln>
                    </p:spPr>
                    <p:style>
                      <a:lnRef idx="2">
                        <a:schemeClr val="dk1"/>
                      </a:lnRef>
                      <a:fillRef idx="1">
                        <a:schemeClr val="lt1"/>
                      </a:fillRef>
                      <a:effectRef idx="0">
                        <a:schemeClr val="dk1"/>
                      </a:effectRef>
                      <a:fontRef idx="minor">
                        <a:schemeClr val="dk1"/>
                      </a:fontRef>
                    </p:style>
                  </p:cxnSp>
                </p:grpSp>
              </p:grpSp>
              <p:sp>
                <p:nvSpPr>
                  <p:cNvPr id="32" name="Прямоугольник 31"/>
                  <p:cNvSpPr>
                    <a:spLocks/>
                  </p:cNvSpPr>
                  <p:nvPr/>
                </p:nvSpPr>
                <p:spPr>
                  <a:xfrm>
                    <a:off x="747440" y="5082440"/>
                    <a:ext cx="4915535" cy="1017063"/>
                  </a:xfrm>
                  <a:prstGeom prst="rect">
                    <a:avLst/>
                  </a:prstGeom>
                  <a:ln w="1905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just">
                      <a:spcAft>
                        <a:spcPts val="0"/>
                      </a:spcAft>
                    </a:pPr>
                    <a:r>
                      <a:rPr lang="ru-RU" sz="1000" b="1" dirty="0">
                        <a:effectLst/>
                        <a:latin typeface="Times New Roman"/>
                        <a:ea typeface="Calibri"/>
                        <a:cs typeface="Times New Roman"/>
                      </a:rPr>
                      <a:t>Условия:</a:t>
                    </a:r>
                    <a:r>
                      <a:rPr lang="ru-RU" sz="1000" b="1" dirty="0">
                        <a:effectLst/>
                        <a:latin typeface="Calibri"/>
                        <a:ea typeface="Calibri"/>
                        <a:cs typeface="Times New Roman"/>
                      </a:rPr>
                      <a:t> </a:t>
                    </a:r>
                    <a:endParaRPr lang="ru-RU" sz="1400" dirty="0">
                      <a:effectLst/>
                      <a:latin typeface="Calibri"/>
                      <a:ea typeface="Calibri"/>
                      <a:cs typeface="Times New Roman"/>
                    </a:endParaRPr>
                  </a:p>
                  <a:p>
                    <a:pPr algn="just">
                      <a:spcAft>
                        <a:spcPts val="0"/>
                      </a:spcAft>
                    </a:pPr>
                    <a:r>
                      <a:rPr lang="ru-RU" sz="800" dirty="0">
                        <a:effectLst/>
                        <a:latin typeface="Times New Roman"/>
                        <a:ea typeface="Calibri"/>
                        <a:cs typeface="Times New Roman"/>
                      </a:rPr>
                      <a:t>- преемственность программно-целевых, технологических и мониторинговых аспектов межнационального воспитания; </a:t>
                    </a:r>
                    <a:endParaRPr lang="ru-RU" sz="1100" dirty="0">
                      <a:effectLst/>
                      <a:latin typeface="Calibri"/>
                      <a:ea typeface="Calibri"/>
                      <a:cs typeface="Times New Roman"/>
                    </a:endParaRPr>
                  </a:p>
                  <a:p>
                    <a:pPr algn="just">
                      <a:spcAft>
                        <a:spcPts val="0"/>
                      </a:spcAft>
                    </a:pPr>
                    <a:r>
                      <a:rPr lang="ru-RU" sz="800" dirty="0">
                        <a:effectLst/>
                        <a:latin typeface="Times New Roman"/>
                        <a:ea typeface="Calibri"/>
                        <a:cs typeface="Times New Roman"/>
                      </a:rPr>
                      <a:t>- повышение уровня профессионализма (компетентности) педагогов детского сада и </a:t>
                    </a:r>
                    <a:r>
                      <a:rPr lang="ru-RU" sz="800" spc="-20" dirty="0">
                        <a:effectLst/>
                        <a:latin typeface="Times New Roman"/>
                        <a:ea typeface="Calibri"/>
                        <a:cs typeface="Times New Roman"/>
                      </a:rPr>
                      <a:t>начальной школы в вопросах формирования культуры межнационального общения детей;</a:t>
                    </a:r>
                    <a:r>
                      <a:rPr lang="ru-RU" sz="800" dirty="0">
                        <a:effectLst/>
                        <a:latin typeface="Times New Roman"/>
                        <a:ea typeface="Calibri"/>
                        <a:cs typeface="Times New Roman"/>
                      </a:rPr>
                      <a:t> </a:t>
                    </a:r>
                    <a:endParaRPr lang="ru-RU" sz="1100" dirty="0">
                      <a:effectLst/>
                      <a:latin typeface="Calibri"/>
                      <a:ea typeface="Calibri"/>
                      <a:cs typeface="Times New Roman"/>
                    </a:endParaRPr>
                  </a:p>
                  <a:p>
                    <a:pPr algn="just">
                      <a:spcAft>
                        <a:spcPts val="0"/>
                      </a:spcAft>
                    </a:pPr>
                    <a:r>
                      <a:rPr lang="ru-RU" sz="800" dirty="0">
                        <a:effectLst/>
                        <a:latin typeface="Times New Roman"/>
                        <a:ea typeface="Calibri"/>
                        <a:cs typeface="Times New Roman"/>
                      </a:rPr>
                      <a:t>- взаимодействие субъектов образовательного процесса смежных уровней образования в ДОО и НОО (детей, педагогов, родителей и социальных партнеров).</a:t>
                    </a:r>
                    <a:endParaRPr lang="ru-RU" sz="1100" dirty="0">
                      <a:effectLst/>
                      <a:latin typeface="Calibri"/>
                      <a:ea typeface="Calibri"/>
                      <a:cs typeface="Times New Roman"/>
                    </a:endParaRPr>
                  </a:p>
                </p:txBody>
              </p:sp>
            </p:grpSp>
          </p:grpSp>
        </p:grpSp>
        <p:cxnSp>
          <p:nvCxnSpPr>
            <p:cNvPr id="10" name="Прямая со стрелкой 9"/>
            <p:cNvCxnSpPr>
              <a:cxnSpLocks/>
            </p:cNvCxnSpPr>
            <p:nvPr/>
          </p:nvCxnSpPr>
          <p:spPr>
            <a:xfrm flipH="1">
              <a:off x="1806628" y="6347325"/>
              <a:ext cx="178707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>
              <a:cxnSpLocks/>
            </p:cNvCxnSpPr>
            <p:nvPr/>
          </p:nvCxnSpPr>
          <p:spPr>
            <a:xfrm>
              <a:off x="6149398" y="4377448"/>
              <a:ext cx="0" cy="70801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>
              <a:cxnSpLocks/>
            </p:cNvCxnSpPr>
            <p:nvPr/>
          </p:nvCxnSpPr>
          <p:spPr>
            <a:xfrm>
              <a:off x="3108287" y="4377449"/>
              <a:ext cx="0" cy="70801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>
              <a:cxnSpLocks/>
            </p:cNvCxnSpPr>
            <p:nvPr/>
          </p:nvCxnSpPr>
          <p:spPr>
            <a:xfrm>
              <a:off x="4142363" y="6308046"/>
              <a:ext cx="106582" cy="1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552975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>
                <a:solidFill>
                  <a:schemeClr val="bg1"/>
                </a:solidFill>
              </a:rPr>
              <a:t>Опытно-поисковая работа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ru-RU" sz="2000" b="1" i="1" dirty="0"/>
              <a:t>Констатирующий эксперимент</a:t>
            </a:r>
            <a:r>
              <a:rPr lang="ru-RU" sz="2000" dirty="0"/>
              <a:t> - проведение начальной диагностики уровня </a:t>
            </a:r>
            <a:r>
              <a:rPr lang="ru-RU" sz="2000" dirty="0" err="1"/>
              <a:t>сформированности</a:t>
            </a:r>
            <a:r>
              <a:rPr lang="ru-RU" sz="2000" dirty="0"/>
              <a:t> культуры межнационального общения детей младшего школьного возраста; определение направления дальнейшей работы на формирующем этапе исследования.</a:t>
            </a:r>
          </a:p>
          <a:p>
            <a:r>
              <a:rPr lang="ru-RU" sz="2000" b="1" i="1" dirty="0"/>
              <a:t>Формирующий эксперимент</a:t>
            </a:r>
            <a:r>
              <a:rPr lang="ru-RU" sz="2000" b="1" dirty="0"/>
              <a:t> </a:t>
            </a:r>
            <a:r>
              <a:rPr lang="ru-RU" sz="2000" dirty="0"/>
              <a:t>– организация и осуществление педагогического процесса в соответствии с созданной структурно-функциональной моделью и учетом педагогических условий реализации принципа преемственности в формировании культуры межнационального общения детей старшего дошкольного и младшего школьного возраста.</a:t>
            </a:r>
          </a:p>
          <a:p>
            <a:r>
              <a:rPr lang="ru-RU" sz="2000" b="1" i="1" dirty="0"/>
              <a:t>Контрольный эксперимент </a:t>
            </a:r>
            <a:r>
              <a:rPr lang="ru-RU" sz="2000" b="1" dirty="0"/>
              <a:t>- </a:t>
            </a:r>
            <a:r>
              <a:rPr lang="ru-RU" sz="2000" dirty="0"/>
              <a:t>изучение достигнутого уровня сформированности культуры межнационального общения детей младшего школьного возраста; анализ результатов опытно-поисковой работы после проведения формирующего эксперимента.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43151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проблемно-ориентированный анализ существующей практики образовательных организаций, </a:t>
            </a:r>
          </a:p>
          <a:p>
            <a:r>
              <a:rPr lang="ru-RU" dirty="0"/>
              <a:t>беседа с представителями администрации учреждений, </a:t>
            </a:r>
          </a:p>
          <a:p>
            <a:r>
              <a:rPr lang="ru-RU" dirty="0"/>
              <a:t>анкетирование воспитателей и учителей начальной школы (26 педагогов) </a:t>
            </a:r>
          </a:p>
          <a:p>
            <a:r>
              <a:rPr lang="ru-RU" dirty="0"/>
              <a:t>педагогическая диагностика детей (102 ребенка)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bg1"/>
                </a:solidFill>
              </a:rPr>
              <a:t>Опытно-поисковая работа: 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констатирующий эксперимент</a:t>
            </a:r>
          </a:p>
        </p:txBody>
      </p:sp>
    </p:spTree>
    <p:extLst>
      <p:ext uri="{BB962C8B-B14F-4D97-AF65-F5344CB8AC3E}">
        <p14:creationId xmlns:p14="http://schemas.microsoft.com/office/powerpoint/2010/main" xmlns="" val="2383625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ru-RU" altLang="ru-RU" sz="2400" b="1" dirty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Диагностический инструментарий по определению уровня </a:t>
            </a:r>
            <a:r>
              <a:rPr lang="ru-RU" altLang="ru-RU" sz="2400" b="1" dirty="0" err="1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сформированности</a:t>
            </a:r>
            <a:r>
              <a:rPr lang="ru-RU" altLang="ru-RU" sz="2400" b="1" dirty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 культуры межнационального общения </a:t>
            </a:r>
            <a:r>
              <a:rPr lang="ru-RU" altLang="ru-RU" sz="400" dirty="0">
                <a:solidFill>
                  <a:schemeClr val="bg1"/>
                </a:solidFill>
                <a:cs typeface="Arial" pitchFamily="34" charset="0"/>
              </a:rPr>
              <a:t/>
            </a:r>
            <a:br>
              <a:rPr lang="ru-RU" altLang="ru-RU" sz="400" dirty="0">
                <a:solidFill>
                  <a:schemeClr val="bg1"/>
                </a:solidFill>
                <a:cs typeface="Arial" pitchFamily="34" charset="0"/>
              </a:rPr>
            </a:br>
            <a:r>
              <a:rPr lang="ru-RU" altLang="ru-RU" sz="2400" b="1" dirty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детей младшего школьного возраста (фрагмент)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58885562"/>
              </p:ext>
            </p:extLst>
          </p:nvPr>
        </p:nvGraphicFramePr>
        <p:xfrm>
          <a:off x="323528" y="2060848"/>
          <a:ext cx="8496944" cy="391382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6166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772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Диагностируемые показатели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41" marR="587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Инструмент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41" marR="58741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7628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Когнитивная сфера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41" marR="5874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0398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Ребенок имеет представления: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 о своей национальной принадлежности, о национальной принадлежности близких и дальних родственников;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 об элементах собственной национальной культуры и культуры разных народов (язык, одежда, искусство, национальная кухня, игры, игрушки);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 о назначении и культурной ценности обрядов, культовых атрибутов представителей различных национальностей;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 об отдельных культурных ценностях разных народов (искусство, техника), их наиболее ярких представителях;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 о взаимосвязи культур разных народов;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 о правах и обязанностях людей независимо от их национальной принадлежности.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41" marR="587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 Индивидуальная беседа № 1 </a:t>
                      </a:r>
                      <a:endParaRPr lang="ru-RU" sz="14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(адаптивная методика                                  Е. И. Николаевой, М. Л. </a:t>
                      </a:r>
                      <a:r>
                        <a:rPr lang="ru-RU" sz="1600" dirty="0" err="1">
                          <a:effectLst/>
                        </a:rPr>
                        <a:t>Поведенок</a:t>
                      </a:r>
                      <a:r>
                        <a:rPr lang="ru-RU" sz="1600" dirty="0">
                          <a:effectLst/>
                        </a:rPr>
                        <a:t> (модифицированная)) </a:t>
                      </a:r>
                      <a:endParaRPr lang="ru-RU" sz="14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 Индивидуальная беседа № 2</a:t>
                      </a:r>
                      <a:endParaRPr lang="ru-RU" sz="14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(адаптивная методика                                  Е. И. Николаевой, М. Л. </a:t>
                      </a:r>
                      <a:r>
                        <a:rPr lang="ru-RU" sz="1600" dirty="0" err="1">
                          <a:effectLst/>
                        </a:rPr>
                        <a:t>Поведенок</a:t>
                      </a:r>
                      <a:r>
                        <a:rPr lang="ru-RU" sz="1600" dirty="0">
                          <a:effectLst/>
                        </a:rPr>
                        <a:t> (модифицированная)) </a:t>
                      </a:r>
                      <a:endParaRPr lang="ru-RU" sz="14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 Изображение представителя любой национальности по выбору детей   (О. Б. Скуратова) </a:t>
                      </a:r>
                      <a:endParaRPr lang="ru-RU" sz="1400" dirty="0">
                        <a:effectLst/>
                      </a:endParaRPr>
                    </a:p>
                  </a:txBody>
                  <a:tcPr marL="58741" marR="58741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05002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0339227"/>
              </p:ext>
            </p:extLst>
          </p:nvPr>
        </p:nvGraphicFramePr>
        <p:xfrm>
          <a:off x="225860" y="1968828"/>
          <a:ext cx="8568952" cy="469658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9685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48812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Эмоционально-чувственная сфера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147" marR="5214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4168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Ребенок проявляет:</a:t>
                      </a:r>
                      <a:endParaRPr lang="ru-RU" sz="14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 интерес к ситуации взаимодействия с людьми разных национальностей, стремление к общению с ними.</a:t>
                      </a:r>
                      <a:endParaRPr lang="ru-RU" sz="14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 толерантность, </a:t>
                      </a:r>
                      <a:r>
                        <a:rPr lang="ru-RU" sz="1600" dirty="0" err="1">
                          <a:effectLst/>
                        </a:rPr>
                        <a:t>эмпатию</a:t>
                      </a:r>
                      <a:r>
                        <a:rPr lang="ru-RU" sz="1600" dirty="0">
                          <a:effectLst/>
                        </a:rPr>
                        <a:t>, стремление помочь сверстникам своей и иной национальности;</a:t>
                      </a:r>
                      <a:endParaRPr lang="ru-RU" sz="14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147" marR="5214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 Экспериментальная ситуация «Нужен твой совет» (модифицированная)</a:t>
                      </a:r>
                      <a:endParaRPr lang="ru-RU" sz="14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 Экспериментальная ситуация «Выбери друга для игры»</a:t>
                      </a:r>
                      <a:endParaRPr lang="ru-RU" sz="14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(адаптированная методика                             Е. И. Николаевой, М. Л. </a:t>
                      </a:r>
                      <a:r>
                        <a:rPr lang="ru-RU" sz="1600" dirty="0" err="1">
                          <a:effectLst/>
                        </a:rPr>
                        <a:t>Поведенок</a:t>
                      </a:r>
                      <a:r>
                        <a:rPr lang="ru-RU" sz="1600" dirty="0">
                          <a:effectLst/>
                        </a:rPr>
                        <a:t>) (модифицированная))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147" marR="52147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8812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Поведенческая сфера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147" marR="5214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9616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Ребенок: 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 владеет способами взаимодействия и общения со сверстниками своей и иной национальной принадлежности в соответствии с освоенными нормами культуры межнационального общения;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 владеет способами оказания внимания, поддержки и проявления симпатии к сверстникам своей национальности и представителям других </a:t>
                      </a:r>
                      <a:r>
                        <a:rPr lang="ru-RU" sz="1600">
                          <a:effectLst/>
                        </a:rPr>
                        <a:t>национальностей;</a:t>
                      </a:r>
                      <a:endParaRPr lang="ru-RU" sz="1400" dirty="0">
                        <a:effectLst/>
                      </a:endParaRPr>
                    </a:p>
                  </a:txBody>
                  <a:tcPr marL="52147" marR="5214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 Экспериментальная ситуация «Выбери друга для игры» (адаптированная методика                              Е. И. Николаевой, М. Л. </a:t>
                      </a:r>
                      <a:r>
                        <a:rPr lang="ru-RU" sz="1600" dirty="0" err="1">
                          <a:effectLst/>
                        </a:rPr>
                        <a:t>Поведенок</a:t>
                      </a:r>
                      <a:r>
                        <a:rPr lang="ru-RU" sz="1600" dirty="0">
                          <a:effectLst/>
                        </a:rPr>
                        <a:t> (модифицированная)) 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 Методика «Угости конфетой»                  (Э. К. Суслова) 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 Наблюдение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147" marR="52147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405543" y="62068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sz="2400" b="1" dirty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Диагностический инструментарий по определению уровня </a:t>
            </a:r>
            <a:r>
              <a:rPr lang="ru-RU" altLang="ru-RU" sz="2400" b="1" dirty="0" err="1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сформированности</a:t>
            </a:r>
            <a:r>
              <a:rPr lang="ru-RU" altLang="ru-RU" sz="2400" b="1" dirty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 культуры межнационального общения </a:t>
            </a:r>
            <a:r>
              <a:rPr lang="ru-RU" altLang="ru-RU" sz="300" dirty="0">
                <a:solidFill>
                  <a:schemeClr val="bg1"/>
                </a:solidFill>
                <a:cs typeface="Arial" pitchFamily="34" charset="0"/>
              </a:rPr>
              <a:t/>
            </a:r>
            <a:br>
              <a:rPr lang="ru-RU" altLang="ru-RU" sz="300" dirty="0">
                <a:solidFill>
                  <a:schemeClr val="bg1"/>
                </a:solidFill>
                <a:cs typeface="Arial" pitchFamily="34" charset="0"/>
              </a:rPr>
            </a:br>
            <a:r>
              <a:rPr lang="ru-RU" altLang="ru-RU" sz="2400" b="1" dirty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детей младшего школьного возраста (фрагмент)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74460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1586</TotalTime>
  <Words>1881</Words>
  <Application>Microsoft Office PowerPoint</Application>
  <PresentationFormat>Экран (4:3)</PresentationFormat>
  <Paragraphs>189</Paragraphs>
  <Slides>20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Слайд 1</vt:lpstr>
      <vt:lpstr>Противоречия</vt:lpstr>
      <vt:lpstr>Понятийный аппарат</vt:lpstr>
      <vt:lpstr>Педагогические условия реализации принципа преемственности в формировании культуры межнационального общения детей </vt:lpstr>
      <vt:lpstr>Слайд 5</vt:lpstr>
      <vt:lpstr>Опытно-поисковая работа </vt:lpstr>
      <vt:lpstr>Опытно-поисковая работа:  констатирующий эксперимент</vt:lpstr>
      <vt:lpstr>Диагностический инструментарий по определению уровня сформированности культуры межнационального общения  детей младшего школьного возраста (фрагмент)</vt:lpstr>
      <vt:lpstr>Слайд 9</vt:lpstr>
      <vt:lpstr>Результаты диагностики уровней сформированности культуры межнационального общения детей младшего школьного возрастам на констатирующем эксперименте (%)</vt:lpstr>
      <vt:lpstr>Констатирующий эксперимент: результаты </vt:lpstr>
      <vt:lpstr>Опытно-поисковая работа:  формирующий эксперимент</vt:lpstr>
      <vt:lpstr>Повышение компетентности педагогов  и их взаимодействие</vt:lpstr>
      <vt:lpstr>Согласованность программно-целевых, технологических и мониторинговых компонентов формирования культуры межнационального общения детей старшего дошкольного и младшего школьного возраста</vt:lpstr>
      <vt:lpstr>Программа формирования культуры межнационального общения младших школьников «Национальный хоровод»: содержание</vt:lpstr>
      <vt:lpstr>Слайд 16</vt:lpstr>
      <vt:lpstr>Программа формирования культуры межнационального общения младших школьников «Национальный хоровод»: технологический аспект </vt:lpstr>
      <vt:lpstr>Взаимодействие с социальными партнерами</vt:lpstr>
      <vt:lpstr>Результаты диагностики уровней сформированности культуры межнационального общения детей младшего школьного возраста на констатирующем и контрольном этапах эксперимента (%)</vt:lpstr>
      <vt:lpstr>Слайд 20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днс</dc:creator>
  <cp:lastModifiedBy>User</cp:lastModifiedBy>
  <cp:revision>112</cp:revision>
  <cp:lastPrinted>2021-06-17T03:54:21Z</cp:lastPrinted>
  <dcterms:created xsi:type="dcterms:W3CDTF">2013-10-16T06:54:36Z</dcterms:created>
  <dcterms:modified xsi:type="dcterms:W3CDTF">2021-09-06T18:02:52Z</dcterms:modified>
</cp:coreProperties>
</file>