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83" r:id="rId3"/>
    <p:sldId id="291" r:id="rId4"/>
    <p:sldId id="292" r:id="rId5"/>
    <p:sldId id="293" r:id="rId6"/>
    <p:sldId id="259" r:id="rId7"/>
    <p:sldId id="285" r:id="rId8"/>
    <p:sldId id="295" r:id="rId9"/>
    <p:sldId id="282" r:id="rId10"/>
    <p:sldId id="287" r:id="rId11"/>
    <p:sldId id="288" r:id="rId12"/>
    <p:sldId id="266" r:id="rId13"/>
    <p:sldId id="289" r:id="rId14"/>
    <p:sldId id="277" r:id="rId15"/>
    <p:sldId id="262" r:id="rId16"/>
    <p:sldId id="273" r:id="rId17"/>
    <p:sldId id="298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76FE6-BED8-4AB5-8794-C4F7B61A96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53E7-5AF8-4042-BE70-6D53C4E005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jpe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 rot="579354">
            <a:off x="560873" y="2376486"/>
            <a:ext cx="2200480" cy="4106069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2605249" y="619106"/>
            <a:ext cx="5951142" cy="6459303"/>
            <a:chOff x="2449117" y="840417"/>
            <a:chExt cx="15869712" cy="12918606"/>
          </a:xfrm>
        </p:grpSpPr>
        <p:sp>
          <p:nvSpPr>
            <p:cNvPr id="4" name="TextBox 4"/>
            <p:cNvSpPr txBox="1"/>
            <p:nvPr/>
          </p:nvSpPr>
          <p:spPr>
            <a:xfrm>
              <a:off x="2931253" y="840417"/>
              <a:ext cx="15387576" cy="125675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5876"/>
                </a:lnSpc>
              </a:pPr>
              <a:endParaRPr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449117" y="12733101"/>
              <a:ext cx="10489341" cy="10259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45"/>
                </a:lnSpc>
              </a:pP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г. </a:t>
              </a:r>
              <a:r>
                <a:rPr lang="en-US" sz="1600" dirty="0" err="1">
                  <a:solidFill>
                    <a:srgbClr val="000000"/>
                  </a:solidFill>
                  <a:latin typeface="HK Grotesk Light"/>
                </a:rPr>
                <a:t>Пермь</a:t>
              </a: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, </a:t>
              </a:r>
              <a:r>
                <a:rPr lang="ru-RU" sz="1600" dirty="0" smtClean="0">
                  <a:solidFill>
                    <a:srgbClr val="000000"/>
                  </a:solidFill>
                  <a:latin typeface="HK Grotesk Light"/>
                </a:rPr>
                <a:t>7 сентября </a:t>
              </a:r>
              <a:r>
                <a:rPr lang="en-US" sz="1600" dirty="0" smtClean="0">
                  <a:solidFill>
                    <a:srgbClr val="000000"/>
                  </a:solidFill>
                  <a:latin typeface="HK Grotesk Light"/>
                </a:rPr>
                <a:t> </a:t>
              </a: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2021 </a:t>
              </a:r>
              <a:r>
                <a:rPr lang="en-US" sz="1600" dirty="0" err="1">
                  <a:solidFill>
                    <a:srgbClr val="000000"/>
                  </a:solidFill>
                  <a:latin typeface="HK Grotesk Light"/>
                </a:rPr>
                <a:t>года</a:t>
              </a:r>
              <a:endParaRPr lang="en-US" sz="1600" dirty="0">
                <a:solidFill>
                  <a:srgbClr val="000000"/>
                </a:solidFill>
                <a:latin typeface="HK Grotesk Light"/>
              </a:endParaRPr>
            </a:p>
            <a:p>
              <a:pPr algn="ctr">
                <a:lnSpc>
                  <a:spcPts val="2045"/>
                </a:lnSpc>
              </a:pPr>
              <a:endParaRPr/>
            </a:p>
          </p:txBody>
        </p:sp>
      </p:grpSp>
      <p:grpSp>
        <p:nvGrpSpPr>
          <p:cNvPr id="5" name="Group 7"/>
          <p:cNvGrpSpPr>
            <a:grpSpLocks noChangeAspect="1"/>
          </p:cNvGrpSpPr>
          <p:nvPr/>
        </p:nvGrpSpPr>
        <p:grpSpPr>
          <a:xfrm rot="-1250312">
            <a:off x="7665776" y="3493649"/>
            <a:ext cx="513461" cy="290359"/>
            <a:chOff x="0" y="0"/>
            <a:chExt cx="2527300" cy="107188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527300" cy="1071880"/>
            </a:xfrm>
            <a:custGeom>
              <a:avLst/>
              <a:gdLst/>
              <a:ahLst/>
              <a:cxnLst/>
              <a:rect l="l" t="t" r="r" b="b"/>
              <a:pathLst>
                <a:path w="2527300" h="1071880">
                  <a:moveTo>
                    <a:pt x="260350" y="1071880"/>
                  </a:moveTo>
                  <a:lnTo>
                    <a:pt x="0" y="914400"/>
                  </a:lnTo>
                  <a:lnTo>
                    <a:pt x="524510" y="48260"/>
                  </a:lnTo>
                  <a:lnTo>
                    <a:pt x="941070" y="516890"/>
                  </a:lnTo>
                  <a:lnTo>
                    <a:pt x="1245870" y="0"/>
                  </a:lnTo>
                  <a:lnTo>
                    <a:pt x="1604010" y="500380"/>
                  </a:lnTo>
                  <a:lnTo>
                    <a:pt x="1941830" y="15240"/>
                  </a:lnTo>
                  <a:lnTo>
                    <a:pt x="2527300" y="787400"/>
                  </a:lnTo>
                  <a:lnTo>
                    <a:pt x="2284730" y="971550"/>
                  </a:lnTo>
                  <a:lnTo>
                    <a:pt x="1951990" y="533400"/>
                  </a:lnTo>
                  <a:lnTo>
                    <a:pt x="1607820" y="1028700"/>
                  </a:lnTo>
                  <a:lnTo>
                    <a:pt x="1271270" y="557530"/>
                  </a:lnTo>
                  <a:lnTo>
                    <a:pt x="990600" y="1031240"/>
                  </a:lnTo>
                  <a:lnTo>
                    <a:pt x="571500" y="56007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pic>
        <p:nvPicPr>
          <p:cNvPr id="9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6107917" y="3667127"/>
            <a:ext cx="2745834" cy="2962173"/>
          </a:xfrm>
          <a:prstGeom prst="rect">
            <a:avLst/>
          </a:prstGeom>
        </p:spPr>
      </p:pic>
      <p:pic>
        <p:nvPicPr>
          <p:cNvPr id="11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4"/>
          <a:srcRect l="4689" t="8130" r="5309" b="4369"/>
          <a:stretch>
            <a:fillRect/>
          </a:stretch>
        </p:blipFill>
        <p:spPr bwMode="auto">
          <a:xfrm>
            <a:off x="0" y="0"/>
            <a:ext cx="1905000" cy="166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2057400" y="304800"/>
            <a:ext cx="6781800" cy="5037686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r>
              <a:rPr lang="ru-RU" sz="3400" b="1" dirty="0" smtClean="0">
                <a:solidFill>
                  <a:srgbClr val="002060"/>
                </a:solidFill>
              </a:rPr>
              <a:t>Как сохранить мотивацию обучающихся начальной школы: организационно-управленческий  аспект реализации проекта ускоренного обучения в начальной школе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Груздева И.В., к.п.н., директор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МАОУ «Гимназия № 10»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7743" y="1338072"/>
            <a:ext cx="2453640" cy="2563495"/>
            <a:chOff x="237743" y="1338072"/>
            <a:chExt cx="2453640" cy="2563495"/>
          </a:xfrm>
        </p:grpSpPr>
        <p:sp>
          <p:nvSpPr>
            <p:cNvPr id="3" name="object 3"/>
            <p:cNvSpPr/>
            <p:nvPr/>
          </p:nvSpPr>
          <p:spPr>
            <a:xfrm>
              <a:off x="237744" y="1338071"/>
              <a:ext cx="2453640" cy="1140460"/>
            </a:xfrm>
            <a:custGeom>
              <a:avLst/>
              <a:gdLst/>
              <a:ahLst/>
              <a:cxnLst/>
              <a:rect l="l" t="t" r="r" b="b"/>
              <a:pathLst>
                <a:path w="2453640" h="1140460">
                  <a:moveTo>
                    <a:pt x="2453640" y="114046"/>
                  </a:moveTo>
                  <a:lnTo>
                    <a:pt x="2444673" y="69659"/>
                  </a:lnTo>
                  <a:lnTo>
                    <a:pt x="2420239" y="33401"/>
                  </a:lnTo>
                  <a:lnTo>
                    <a:pt x="2383980" y="8966"/>
                  </a:lnTo>
                  <a:lnTo>
                    <a:pt x="2339594" y="0"/>
                  </a:lnTo>
                  <a:lnTo>
                    <a:pt x="113995" y="0"/>
                  </a:lnTo>
                  <a:lnTo>
                    <a:pt x="69621" y="8966"/>
                  </a:lnTo>
                  <a:lnTo>
                    <a:pt x="33388" y="33401"/>
                  </a:lnTo>
                  <a:lnTo>
                    <a:pt x="8953" y="69659"/>
                  </a:lnTo>
                  <a:lnTo>
                    <a:pt x="0" y="114046"/>
                  </a:lnTo>
                  <a:lnTo>
                    <a:pt x="0" y="1025906"/>
                  </a:lnTo>
                  <a:lnTo>
                    <a:pt x="8953" y="1070305"/>
                  </a:lnTo>
                  <a:lnTo>
                    <a:pt x="33388" y="1106551"/>
                  </a:lnTo>
                  <a:lnTo>
                    <a:pt x="69621" y="1130998"/>
                  </a:lnTo>
                  <a:lnTo>
                    <a:pt x="113995" y="1139952"/>
                  </a:lnTo>
                  <a:lnTo>
                    <a:pt x="2339594" y="1139952"/>
                  </a:lnTo>
                  <a:lnTo>
                    <a:pt x="2383980" y="1130998"/>
                  </a:lnTo>
                  <a:lnTo>
                    <a:pt x="2420239" y="1106551"/>
                  </a:lnTo>
                  <a:lnTo>
                    <a:pt x="2444673" y="1070305"/>
                  </a:lnTo>
                  <a:lnTo>
                    <a:pt x="2453640" y="1025906"/>
                  </a:lnTo>
                  <a:lnTo>
                    <a:pt x="2453640" y="114046"/>
                  </a:lnTo>
                  <a:close/>
                </a:path>
              </a:pathLst>
            </a:custGeom>
            <a:solidFill>
              <a:srgbClr val="797A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6155" y="2479547"/>
              <a:ext cx="243840" cy="856615"/>
            </a:xfrm>
            <a:custGeom>
              <a:avLst/>
              <a:gdLst/>
              <a:ahLst/>
              <a:cxnLst/>
              <a:rect l="l" t="t" r="r" b="b"/>
              <a:pathLst>
                <a:path w="243840" h="856614">
                  <a:moveTo>
                    <a:pt x="0" y="0"/>
                  </a:moveTo>
                  <a:lnTo>
                    <a:pt x="0" y="856488"/>
                  </a:lnTo>
                  <a:lnTo>
                    <a:pt x="243839" y="856488"/>
                  </a:lnTo>
                </a:path>
              </a:pathLst>
            </a:custGeom>
            <a:ln w="9144">
              <a:solidFill>
                <a:srgbClr val="7678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8472" y="2764535"/>
              <a:ext cx="1963420" cy="1137285"/>
            </a:xfrm>
            <a:custGeom>
              <a:avLst/>
              <a:gdLst/>
              <a:ahLst/>
              <a:cxnLst/>
              <a:rect l="l" t="t" r="r" b="b"/>
              <a:pathLst>
                <a:path w="1963420" h="1137285">
                  <a:moveTo>
                    <a:pt x="1962912" y="113665"/>
                  </a:moveTo>
                  <a:lnTo>
                    <a:pt x="1953971" y="69443"/>
                  </a:lnTo>
                  <a:lnTo>
                    <a:pt x="1929599" y="33312"/>
                  </a:lnTo>
                  <a:lnTo>
                    <a:pt x="1893468" y="8940"/>
                  </a:lnTo>
                  <a:lnTo>
                    <a:pt x="1849247" y="0"/>
                  </a:lnTo>
                  <a:lnTo>
                    <a:pt x="113690" y="0"/>
                  </a:lnTo>
                  <a:lnTo>
                    <a:pt x="69430" y="8940"/>
                  </a:lnTo>
                  <a:lnTo>
                    <a:pt x="33299" y="33312"/>
                  </a:lnTo>
                  <a:lnTo>
                    <a:pt x="8928" y="69443"/>
                  </a:lnTo>
                  <a:lnTo>
                    <a:pt x="0" y="113665"/>
                  </a:lnTo>
                  <a:lnTo>
                    <a:pt x="0" y="1023239"/>
                  </a:lnTo>
                  <a:lnTo>
                    <a:pt x="8928" y="1067473"/>
                  </a:lnTo>
                  <a:lnTo>
                    <a:pt x="33299" y="1103604"/>
                  </a:lnTo>
                  <a:lnTo>
                    <a:pt x="69430" y="1127975"/>
                  </a:lnTo>
                  <a:lnTo>
                    <a:pt x="113690" y="1136904"/>
                  </a:lnTo>
                  <a:lnTo>
                    <a:pt x="1849247" y="1136904"/>
                  </a:lnTo>
                  <a:lnTo>
                    <a:pt x="1893468" y="1127975"/>
                  </a:lnTo>
                  <a:lnTo>
                    <a:pt x="1929599" y="1103604"/>
                  </a:lnTo>
                  <a:lnTo>
                    <a:pt x="1953971" y="1067473"/>
                  </a:lnTo>
                  <a:lnTo>
                    <a:pt x="1962912" y="1023239"/>
                  </a:lnTo>
                  <a:lnTo>
                    <a:pt x="1962912" y="113665"/>
                  </a:lnTo>
                  <a:close/>
                </a:path>
              </a:pathLst>
            </a:custGeom>
            <a:solidFill>
              <a:srgbClr val="797A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09040" y="3048711"/>
            <a:ext cx="1802764" cy="517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35"/>
              </a:lnSpc>
              <a:spcBef>
                <a:spcPts val="105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r>
              <a:rPr sz="1700" spc="-50" dirty="0">
                <a:latin typeface="Calibri"/>
                <a:cs typeface="Calibri"/>
              </a:rPr>
              <a:t> </a:t>
            </a:r>
            <a:r>
              <a:rPr sz="1700" spc="-10" dirty="0">
                <a:latin typeface="Calibri"/>
                <a:cs typeface="Calibri"/>
              </a:rPr>
              <a:t>поступают</a:t>
            </a:r>
            <a:r>
              <a:rPr sz="1700" spc="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в</a:t>
            </a:r>
            <a:endParaRPr sz="1700">
              <a:latin typeface="Calibri"/>
              <a:cs typeface="Calibri"/>
            </a:endParaRPr>
          </a:p>
          <a:p>
            <a:pPr marL="1270" algn="ctr">
              <a:lnSpc>
                <a:spcPts val="1935"/>
              </a:lnSpc>
            </a:pPr>
            <a:r>
              <a:rPr sz="1700" dirty="0">
                <a:latin typeface="Calibri"/>
                <a:cs typeface="Calibri"/>
              </a:rPr>
              <a:t>1</a:t>
            </a:r>
            <a:r>
              <a:rPr sz="1700" spc="-4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класс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81583" y="2474976"/>
            <a:ext cx="2209800" cy="2853055"/>
            <a:chOff x="481583" y="2474976"/>
            <a:chExt cx="2209800" cy="2853055"/>
          </a:xfrm>
        </p:grpSpPr>
        <p:sp>
          <p:nvSpPr>
            <p:cNvPr id="8" name="object 8"/>
            <p:cNvSpPr/>
            <p:nvPr/>
          </p:nvSpPr>
          <p:spPr>
            <a:xfrm>
              <a:off x="486155" y="2479548"/>
              <a:ext cx="243840" cy="2280285"/>
            </a:xfrm>
            <a:custGeom>
              <a:avLst/>
              <a:gdLst/>
              <a:ahLst/>
              <a:cxnLst/>
              <a:rect l="l" t="t" r="r" b="b"/>
              <a:pathLst>
                <a:path w="243840" h="2280285">
                  <a:moveTo>
                    <a:pt x="0" y="0"/>
                  </a:moveTo>
                  <a:lnTo>
                    <a:pt x="0" y="2279904"/>
                  </a:lnTo>
                  <a:lnTo>
                    <a:pt x="243839" y="2279904"/>
                  </a:lnTo>
                </a:path>
              </a:pathLst>
            </a:custGeom>
            <a:ln w="9144">
              <a:solidFill>
                <a:srgbClr val="7678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8472" y="4187951"/>
              <a:ext cx="1963420" cy="1140460"/>
            </a:xfrm>
            <a:custGeom>
              <a:avLst/>
              <a:gdLst/>
              <a:ahLst/>
              <a:cxnLst/>
              <a:rect l="l" t="t" r="r" b="b"/>
              <a:pathLst>
                <a:path w="1963420" h="1140460">
                  <a:moveTo>
                    <a:pt x="1962912" y="114046"/>
                  </a:moveTo>
                  <a:lnTo>
                    <a:pt x="1953945" y="69659"/>
                  </a:lnTo>
                  <a:lnTo>
                    <a:pt x="1929511" y="33401"/>
                  </a:lnTo>
                  <a:lnTo>
                    <a:pt x="1893252" y="8966"/>
                  </a:lnTo>
                  <a:lnTo>
                    <a:pt x="1848866" y="0"/>
                  </a:lnTo>
                  <a:lnTo>
                    <a:pt x="113995" y="0"/>
                  </a:lnTo>
                  <a:lnTo>
                    <a:pt x="69621" y="8966"/>
                  </a:lnTo>
                  <a:lnTo>
                    <a:pt x="33388" y="33401"/>
                  </a:lnTo>
                  <a:lnTo>
                    <a:pt x="8953" y="69659"/>
                  </a:lnTo>
                  <a:lnTo>
                    <a:pt x="0" y="114046"/>
                  </a:lnTo>
                  <a:lnTo>
                    <a:pt x="0" y="1025906"/>
                  </a:lnTo>
                  <a:lnTo>
                    <a:pt x="8953" y="1070305"/>
                  </a:lnTo>
                  <a:lnTo>
                    <a:pt x="33388" y="1106551"/>
                  </a:lnTo>
                  <a:lnTo>
                    <a:pt x="69621" y="1130998"/>
                  </a:lnTo>
                  <a:lnTo>
                    <a:pt x="113995" y="1139952"/>
                  </a:lnTo>
                  <a:lnTo>
                    <a:pt x="1848866" y="1139952"/>
                  </a:lnTo>
                  <a:lnTo>
                    <a:pt x="1893252" y="1130998"/>
                  </a:lnTo>
                  <a:lnTo>
                    <a:pt x="1929511" y="1106551"/>
                  </a:lnTo>
                  <a:lnTo>
                    <a:pt x="1953945" y="1070305"/>
                  </a:lnTo>
                  <a:lnTo>
                    <a:pt x="1962912" y="1025906"/>
                  </a:lnTo>
                  <a:lnTo>
                    <a:pt x="1962912" y="114046"/>
                  </a:lnTo>
                  <a:close/>
                </a:path>
              </a:pathLst>
            </a:custGeom>
            <a:solidFill>
              <a:srgbClr val="797A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66952" y="4240784"/>
            <a:ext cx="1684655" cy="983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930"/>
              </a:lnSpc>
              <a:spcBef>
                <a:spcPts val="100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835"/>
              </a:lnSpc>
            </a:pPr>
            <a:r>
              <a:rPr sz="1700" spc="-10" dirty="0">
                <a:latin typeface="Calibri"/>
                <a:cs typeface="Calibri"/>
              </a:rPr>
              <a:t>заканчивают</a:t>
            </a:r>
            <a:r>
              <a:rPr sz="1700" spc="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1</a:t>
            </a:r>
            <a:r>
              <a:rPr sz="1700" spc="-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и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2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835"/>
              </a:lnSpc>
            </a:pPr>
            <a:r>
              <a:rPr sz="1700" dirty="0">
                <a:latin typeface="Calibri"/>
                <a:cs typeface="Calibri"/>
              </a:rPr>
              <a:t>класс</a:t>
            </a:r>
            <a:r>
              <a:rPr sz="1700" spc="-3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за</a:t>
            </a:r>
            <a:r>
              <a:rPr sz="1700" spc="-2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1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год</a:t>
            </a:r>
            <a:endParaRPr sz="1700">
              <a:latin typeface="Calibri"/>
              <a:cs typeface="Calibri"/>
            </a:endParaRPr>
          </a:p>
          <a:p>
            <a:pPr marL="3810" algn="ctr">
              <a:lnSpc>
                <a:spcPts val="1935"/>
              </a:lnSpc>
            </a:pPr>
            <a:r>
              <a:rPr sz="1700" spc="-5" dirty="0">
                <a:latin typeface="Calibri"/>
                <a:cs typeface="Calibri"/>
              </a:rPr>
              <a:t>обучения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458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61745" marR="5080" indent="-45720">
              <a:lnSpc>
                <a:spcPct val="100000"/>
              </a:lnSpc>
              <a:spcBef>
                <a:spcPts val="95"/>
              </a:spcBef>
            </a:pPr>
            <a:r>
              <a:rPr sz="4000" b="1" spc="-3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ФОРМАТЫ </a:t>
            </a:r>
            <a:r>
              <a:rPr sz="4000" b="1" spc="-3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</a:t>
            </a:r>
            <a:endParaRPr sz="4000" b="1" spc="-3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520952" y="5407152"/>
            <a:ext cx="384175" cy="631190"/>
            <a:chOff x="1520952" y="5407152"/>
            <a:chExt cx="384175" cy="631190"/>
          </a:xfrm>
        </p:grpSpPr>
        <p:sp>
          <p:nvSpPr>
            <p:cNvPr id="13" name="object 13"/>
            <p:cNvSpPr/>
            <p:nvPr/>
          </p:nvSpPr>
          <p:spPr>
            <a:xfrm>
              <a:off x="1533144" y="5419344"/>
              <a:ext cx="360045" cy="607060"/>
            </a:xfrm>
            <a:custGeom>
              <a:avLst/>
              <a:gdLst/>
              <a:ahLst/>
              <a:cxnLst/>
              <a:rect l="l" t="t" r="r" b="b"/>
              <a:pathLst>
                <a:path w="360044" h="607060">
                  <a:moveTo>
                    <a:pt x="269748" y="0"/>
                  </a:moveTo>
                  <a:lnTo>
                    <a:pt x="89915" y="0"/>
                  </a:lnTo>
                  <a:lnTo>
                    <a:pt x="89915" y="426719"/>
                  </a:lnTo>
                  <a:lnTo>
                    <a:pt x="0" y="426719"/>
                  </a:lnTo>
                  <a:lnTo>
                    <a:pt x="179831" y="606551"/>
                  </a:lnTo>
                  <a:lnTo>
                    <a:pt x="359663" y="426719"/>
                  </a:lnTo>
                  <a:lnTo>
                    <a:pt x="269748" y="426719"/>
                  </a:lnTo>
                  <a:lnTo>
                    <a:pt x="2697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3144" y="5419344"/>
              <a:ext cx="360045" cy="607060"/>
            </a:xfrm>
            <a:custGeom>
              <a:avLst/>
              <a:gdLst/>
              <a:ahLst/>
              <a:cxnLst/>
              <a:rect l="l" t="t" r="r" b="b"/>
              <a:pathLst>
                <a:path w="360044" h="607060">
                  <a:moveTo>
                    <a:pt x="0" y="426719"/>
                  </a:moveTo>
                  <a:lnTo>
                    <a:pt x="89915" y="426719"/>
                  </a:lnTo>
                  <a:lnTo>
                    <a:pt x="89915" y="0"/>
                  </a:lnTo>
                  <a:lnTo>
                    <a:pt x="269748" y="0"/>
                  </a:lnTo>
                  <a:lnTo>
                    <a:pt x="269748" y="426719"/>
                  </a:lnTo>
                  <a:lnTo>
                    <a:pt x="359663" y="426719"/>
                  </a:lnTo>
                  <a:lnTo>
                    <a:pt x="179831" y="606551"/>
                  </a:lnTo>
                  <a:lnTo>
                    <a:pt x="0" y="426719"/>
                  </a:lnTo>
                  <a:close/>
                </a:path>
              </a:pathLst>
            </a:custGeom>
            <a:ln w="2438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4468367" y="4056888"/>
            <a:ext cx="387350" cy="1941830"/>
            <a:chOff x="4468367" y="4056888"/>
            <a:chExt cx="387350" cy="1941830"/>
          </a:xfrm>
        </p:grpSpPr>
        <p:sp>
          <p:nvSpPr>
            <p:cNvPr id="16" name="object 16"/>
            <p:cNvSpPr/>
            <p:nvPr/>
          </p:nvSpPr>
          <p:spPr>
            <a:xfrm>
              <a:off x="4480559" y="4069080"/>
              <a:ext cx="363220" cy="1917700"/>
            </a:xfrm>
            <a:custGeom>
              <a:avLst/>
              <a:gdLst/>
              <a:ahLst/>
              <a:cxnLst/>
              <a:rect l="l" t="t" r="r" b="b"/>
              <a:pathLst>
                <a:path w="363220" h="1917700">
                  <a:moveTo>
                    <a:pt x="272034" y="0"/>
                  </a:moveTo>
                  <a:lnTo>
                    <a:pt x="90677" y="0"/>
                  </a:lnTo>
                  <a:lnTo>
                    <a:pt x="90677" y="1735836"/>
                  </a:lnTo>
                  <a:lnTo>
                    <a:pt x="0" y="1735836"/>
                  </a:lnTo>
                  <a:lnTo>
                    <a:pt x="181355" y="1917192"/>
                  </a:lnTo>
                  <a:lnTo>
                    <a:pt x="362712" y="1735836"/>
                  </a:lnTo>
                  <a:lnTo>
                    <a:pt x="272034" y="1735836"/>
                  </a:lnTo>
                  <a:lnTo>
                    <a:pt x="2720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80559" y="4069080"/>
              <a:ext cx="363220" cy="1917700"/>
            </a:xfrm>
            <a:custGeom>
              <a:avLst/>
              <a:gdLst/>
              <a:ahLst/>
              <a:cxnLst/>
              <a:rect l="l" t="t" r="r" b="b"/>
              <a:pathLst>
                <a:path w="363220" h="1917700">
                  <a:moveTo>
                    <a:pt x="0" y="1735836"/>
                  </a:moveTo>
                  <a:lnTo>
                    <a:pt x="90677" y="1735836"/>
                  </a:lnTo>
                  <a:lnTo>
                    <a:pt x="90677" y="0"/>
                  </a:lnTo>
                  <a:lnTo>
                    <a:pt x="272034" y="0"/>
                  </a:lnTo>
                  <a:lnTo>
                    <a:pt x="272034" y="1735836"/>
                  </a:lnTo>
                  <a:lnTo>
                    <a:pt x="362712" y="1735836"/>
                  </a:lnTo>
                  <a:lnTo>
                    <a:pt x="181355" y="1917192"/>
                  </a:lnTo>
                  <a:lnTo>
                    <a:pt x="0" y="1735836"/>
                  </a:lnTo>
                  <a:close/>
                </a:path>
              </a:pathLst>
            </a:custGeom>
            <a:ln w="24384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41247" y="6169152"/>
            <a:ext cx="4904740" cy="368935"/>
          </a:xfrm>
          <a:prstGeom prst="rect">
            <a:avLst/>
          </a:prstGeom>
          <a:solidFill>
            <a:srgbClr val="FFFFFF"/>
          </a:solidFill>
          <a:ln w="24383">
            <a:solidFill>
              <a:srgbClr val="F86A1B"/>
            </a:solidFill>
          </a:ln>
        </p:spPr>
        <p:txBody>
          <a:bodyPr vert="horz" wrap="square" lIns="0" tIns="3301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9"/>
              </a:spcBef>
            </a:pP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ТРУДНОСТИ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и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РИСКИ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504431" y="1328927"/>
            <a:ext cx="2453640" cy="2563495"/>
            <a:chOff x="6504431" y="1328927"/>
            <a:chExt cx="2453640" cy="2563495"/>
          </a:xfrm>
        </p:grpSpPr>
        <p:sp>
          <p:nvSpPr>
            <p:cNvPr id="20" name="object 20"/>
            <p:cNvSpPr/>
            <p:nvPr/>
          </p:nvSpPr>
          <p:spPr>
            <a:xfrm>
              <a:off x="6504419" y="1328927"/>
              <a:ext cx="2454275" cy="1140460"/>
            </a:xfrm>
            <a:custGeom>
              <a:avLst/>
              <a:gdLst/>
              <a:ahLst/>
              <a:cxnLst/>
              <a:rect l="l" t="t" r="r" b="b"/>
              <a:pathLst>
                <a:path w="2454275" h="1140460">
                  <a:moveTo>
                    <a:pt x="2453652" y="114046"/>
                  </a:moveTo>
                  <a:lnTo>
                    <a:pt x="2444686" y="69659"/>
                  </a:lnTo>
                  <a:lnTo>
                    <a:pt x="2420251" y="33401"/>
                  </a:lnTo>
                  <a:lnTo>
                    <a:pt x="2383993" y="8966"/>
                  </a:lnTo>
                  <a:lnTo>
                    <a:pt x="2339606" y="0"/>
                  </a:lnTo>
                  <a:lnTo>
                    <a:pt x="114058" y="0"/>
                  </a:lnTo>
                  <a:lnTo>
                    <a:pt x="69659" y="8966"/>
                  </a:lnTo>
                  <a:lnTo>
                    <a:pt x="33401" y="33401"/>
                  </a:lnTo>
                  <a:lnTo>
                    <a:pt x="8966" y="69659"/>
                  </a:lnTo>
                  <a:lnTo>
                    <a:pt x="0" y="114046"/>
                  </a:lnTo>
                  <a:lnTo>
                    <a:pt x="0" y="1025906"/>
                  </a:lnTo>
                  <a:lnTo>
                    <a:pt x="8966" y="1070305"/>
                  </a:lnTo>
                  <a:lnTo>
                    <a:pt x="33401" y="1106551"/>
                  </a:lnTo>
                  <a:lnTo>
                    <a:pt x="69659" y="1130998"/>
                  </a:lnTo>
                  <a:lnTo>
                    <a:pt x="114058" y="1139952"/>
                  </a:lnTo>
                  <a:lnTo>
                    <a:pt x="2339606" y="1139952"/>
                  </a:lnTo>
                  <a:lnTo>
                    <a:pt x="2383993" y="1130998"/>
                  </a:lnTo>
                  <a:lnTo>
                    <a:pt x="2420251" y="1106551"/>
                  </a:lnTo>
                  <a:lnTo>
                    <a:pt x="2444686" y="1070305"/>
                  </a:lnTo>
                  <a:lnTo>
                    <a:pt x="2453652" y="1025906"/>
                  </a:lnTo>
                  <a:lnTo>
                    <a:pt x="2453652" y="114046"/>
                  </a:lnTo>
                  <a:close/>
                </a:path>
              </a:pathLst>
            </a:custGeom>
            <a:solidFill>
              <a:srgbClr val="F86A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749795" y="2470403"/>
              <a:ext cx="247015" cy="853440"/>
            </a:xfrm>
            <a:custGeom>
              <a:avLst/>
              <a:gdLst/>
              <a:ahLst/>
              <a:cxnLst/>
              <a:rect l="l" t="t" r="r" b="b"/>
              <a:pathLst>
                <a:path w="247015" h="853439">
                  <a:moveTo>
                    <a:pt x="0" y="0"/>
                  </a:moveTo>
                  <a:lnTo>
                    <a:pt x="0" y="853440"/>
                  </a:lnTo>
                  <a:lnTo>
                    <a:pt x="246887" y="853440"/>
                  </a:lnTo>
                </a:path>
              </a:pathLst>
            </a:custGeom>
            <a:ln w="9143">
              <a:solidFill>
                <a:srgbClr val="F866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95159" y="2752343"/>
              <a:ext cx="1963420" cy="1140460"/>
            </a:xfrm>
            <a:custGeom>
              <a:avLst/>
              <a:gdLst/>
              <a:ahLst/>
              <a:cxnLst/>
              <a:rect l="l" t="t" r="r" b="b"/>
              <a:pathLst>
                <a:path w="1963420" h="1140460">
                  <a:moveTo>
                    <a:pt x="1962912" y="114046"/>
                  </a:moveTo>
                  <a:lnTo>
                    <a:pt x="1953945" y="69659"/>
                  </a:lnTo>
                  <a:lnTo>
                    <a:pt x="1929511" y="33401"/>
                  </a:lnTo>
                  <a:lnTo>
                    <a:pt x="1893252" y="8966"/>
                  </a:lnTo>
                  <a:lnTo>
                    <a:pt x="1848866" y="0"/>
                  </a:lnTo>
                  <a:lnTo>
                    <a:pt x="114046" y="0"/>
                  </a:lnTo>
                  <a:lnTo>
                    <a:pt x="69646" y="8966"/>
                  </a:lnTo>
                  <a:lnTo>
                    <a:pt x="33401" y="33401"/>
                  </a:lnTo>
                  <a:lnTo>
                    <a:pt x="8953" y="69659"/>
                  </a:lnTo>
                  <a:lnTo>
                    <a:pt x="0" y="114046"/>
                  </a:lnTo>
                  <a:lnTo>
                    <a:pt x="0" y="1025906"/>
                  </a:lnTo>
                  <a:lnTo>
                    <a:pt x="8953" y="1070305"/>
                  </a:lnTo>
                  <a:lnTo>
                    <a:pt x="33401" y="1106551"/>
                  </a:lnTo>
                  <a:lnTo>
                    <a:pt x="69646" y="1130998"/>
                  </a:lnTo>
                  <a:lnTo>
                    <a:pt x="114046" y="1139952"/>
                  </a:lnTo>
                  <a:lnTo>
                    <a:pt x="1848866" y="1139952"/>
                  </a:lnTo>
                  <a:lnTo>
                    <a:pt x="1893252" y="1130998"/>
                  </a:lnTo>
                  <a:lnTo>
                    <a:pt x="1929511" y="1106551"/>
                  </a:lnTo>
                  <a:lnTo>
                    <a:pt x="1953945" y="1070305"/>
                  </a:lnTo>
                  <a:lnTo>
                    <a:pt x="1962912" y="1025906"/>
                  </a:lnTo>
                  <a:lnTo>
                    <a:pt x="1962912" y="114046"/>
                  </a:lnTo>
                  <a:close/>
                </a:path>
              </a:pathLst>
            </a:custGeom>
            <a:solidFill>
              <a:srgbClr val="F86A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7221093" y="2688717"/>
            <a:ext cx="1512570" cy="1218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30"/>
              </a:lnSpc>
              <a:spcBef>
                <a:spcPts val="105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839"/>
              </a:lnSpc>
            </a:pPr>
            <a:r>
              <a:rPr sz="1700" spc="-10" dirty="0">
                <a:latin typeface="Calibri"/>
                <a:cs typeface="Calibri"/>
              </a:rPr>
              <a:t>объединяются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в</a:t>
            </a:r>
            <a:endParaRPr sz="1700">
              <a:latin typeface="Calibri"/>
              <a:cs typeface="Calibri"/>
            </a:endParaRPr>
          </a:p>
          <a:p>
            <a:pPr marL="3810" algn="ctr">
              <a:lnSpc>
                <a:spcPts val="1839"/>
              </a:lnSpc>
            </a:pPr>
            <a:r>
              <a:rPr sz="1700" spc="-5" dirty="0">
                <a:latin typeface="Calibri"/>
                <a:cs typeface="Calibri"/>
              </a:rPr>
              <a:t>группу</a:t>
            </a:r>
            <a:endParaRPr sz="1700">
              <a:latin typeface="Calibri"/>
              <a:cs typeface="Calibri"/>
            </a:endParaRPr>
          </a:p>
          <a:p>
            <a:pPr marL="5080" algn="ctr">
              <a:lnSpc>
                <a:spcPts val="1835"/>
              </a:lnSpc>
            </a:pPr>
            <a:r>
              <a:rPr sz="1700" spc="-10" dirty="0">
                <a:latin typeface="Calibri"/>
                <a:cs typeface="Calibri"/>
              </a:rPr>
              <a:t>интенсивного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945"/>
              </a:lnSpc>
            </a:pPr>
            <a:r>
              <a:rPr sz="1700" spc="-5" dirty="0">
                <a:latin typeface="Calibri"/>
                <a:cs typeface="Calibri"/>
              </a:rPr>
              <a:t>развития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745033" y="2465641"/>
            <a:ext cx="2213610" cy="2850515"/>
            <a:chOff x="6745033" y="2465641"/>
            <a:chExt cx="2213610" cy="2850515"/>
          </a:xfrm>
        </p:grpSpPr>
        <p:sp>
          <p:nvSpPr>
            <p:cNvPr id="25" name="object 25"/>
            <p:cNvSpPr/>
            <p:nvPr/>
          </p:nvSpPr>
          <p:spPr>
            <a:xfrm>
              <a:off x="6749795" y="2470404"/>
              <a:ext cx="247015" cy="2277110"/>
            </a:xfrm>
            <a:custGeom>
              <a:avLst/>
              <a:gdLst/>
              <a:ahLst/>
              <a:cxnLst/>
              <a:rect l="l" t="t" r="r" b="b"/>
              <a:pathLst>
                <a:path w="247015" h="2277110">
                  <a:moveTo>
                    <a:pt x="0" y="0"/>
                  </a:moveTo>
                  <a:lnTo>
                    <a:pt x="0" y="2276856"/>
                  </a:lnTo>
                  <a:lnTo>
                    <a:pt x="246887" y="2276856"/>
                  </a:lnTo>
                </a:path>
              </a:pathLst>
            </a:custGeom>
            <a:ln w="9144">
              <a:solidFill>
                <a:srgbClr val="F866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95160" y="4175759"/>
              <a:ext cx="1963420" cy="1140460"/>
            </a:xfrm>
            <a:custGeom>
              <a:avLst/>
              <a:gdLst/>
              <a:ahLst/>
              <a:cxnLst/>
              <a:rect l="l" t="t" r="r" b="b"/>
              <a:pathLst>
                <a:path w="1963420" h="1140460">
                  <a:moveTo>
                    <a:pt x="1962912" y="114046"/>
                  </a:moveTo>
                  <a:lnTo>
                    <a:pt x="1953945" y="69659"/>
                  </a:lnTo>
                  <a:lnTo>
                    <a:pt x="1929511" y="33401"/>
                  </a:lnTo>
                  <a:lnTo>
                    <a:pt x="1893252" y="8966"/>
                  </a:lnTo>
                  <a:lnTo>
                    <a:pt x="1848866" y="0"/>
                  </a:lnTo>
                  <a:lnTo>
                    <a:pt x="114046" y="0"/>
                  </a:lnTo>
                  <a:lnTo>
                    <a:pt x="69646" y="8966"/>
                  </a:lnTo>
                  <a:lnTo>
                    <a:pt x="33401" y="33401"/>
                  </a:lnTo>
                  <a:lnTo>
                    <a:pt x="8953" y="69659"/>
                  </a:lnTo>
                  <a:lnTo>
                    <a:pt x="0" y="114046"/>
                  </a:lnTo>
                  <a:lnTo>
                    <a:pt x="0" y="1025918"/>
                  </a:lnTo>
                  <a:lnTo>
                    <a:pt x="8953" y="1070305"/>
                  </a:lnTo>
                  <a:lnTo>
                    <a:pt x="33401" y="1106551"/>
                  </a:lnTo>
                  <a:lnTo>
                    <a:pt x="69646" y="1130998"/>
                  </a:lnTo>
                  <a:lnTo>
                    <a:pt x="114046" y="1139952"/>
                  </a:lnTo>
                  <a:lnTo>
                    <a:pt x="1848866" y="1139952"/>
                  </a:lnTo>
                  <a:lnTo>
                    <a:pt x="1893252" y="1130998"/>
                  </a:lnTo>
                  <a:lnTo>
                    <a:pt x="1929511" y="1106551"/>
                  </a:lnTo>
                  <a:lnTo>
                    <a:pt x="1953945" y="1070305"/>
                  </a:lnTo>
                  <a:lnTo>
                    <a:pt x="1962912" y="1025918"/>
                  </a:lnTo>
                  <a:lnTo>
                    <a:pt x="1962912" y="114046"/>
                  </a:lnTo>
                  <a:close/>
                </a:path>
              </a:pathLst>
            </a:custGeom>
            <a:solidFill>
              <a:srgbClr val="F86A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7077836" y="4463541"/>
            <a:ext cx="1802764" cy="516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930"/>
              </a:lnSpc>
              <a:spcBef>
                <a:spcPts val="100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r>
              <a:rPr sz="1700" spc="-60" dirty="0">
                <a:latin typeface="Calibri"/>
                <a:cs typeface="Calibri"/>
              </a:rPr>
              <a:t> </a:t>
            </a:r>
            <a:r>
              <a:rPr sz="1700" spc="-5" dirty="0">
                <a:latin typeface="Calibri"/>
                <a:cs typeface="Calibri"/>
              </a:rPr>
              <a:t>поступают</a:t>
            </a:r>
            <a:r>
              <a:rPr sz="1700" spc="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в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930"/>
              </a:lnSpc>
            </a:pPr>
            <a:r>
              <a:rPr sz="1700" dirty="0">
                <a:latin typeface="Calibri"/>
                <a:cs typeface="Calibri"/>
              </a:rPr>
              <a:t>1</a:t>
            </a:r>
            <a:r>
              <a:rPr sz="1700" spc="-4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класс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745223" y="2465832"/>
            <a:ext cx="2212975" cy="4276725"/>
            <a:chOff x="6745223" y="2465832"/>
            <a:chExt cx="2212975" cy="4276725"/>
          </a:xfrm>
        </p:grpSpPr>
        <p:sp>
          <p:nvSpPr>
            <p:cNvPr id="29" name="object 29"/>
            <p:cNvSpPr/>
            <p:nvPr/>
          </p:nvSpPr>
          <p:spPr>
            <a:xfrm>
              <a:off x="6749795" y="2470404"/>
              <a:ext cx="247015" cy="3703320"/>
            </a:xfrm>
            <a:custGeom>
              <a:avLst/>
              <a:gdLst/>
              <a:ahLst/>
              <a:cxnLst/>
              <a:rect l="l" t="t" r="r" b="b"/>
              <a:pathLst>
                <a:path w="247015" h="3703320">
                  <a:moveTo>
                    <a:pt x="0" y="0"/>
                  </a:moveTo>
                  <a:lnTo>
                    <a:pt x="0" y="3703320"/>
                  </a:lnTo>
                  <a:lnTo>
                    <a:pt x="246887" y="3703320"/>
                  </a:lnTo>
                </a:path>
              </a:pathLst>
            </a:custGeom>
            <a:ln w="9144">
              <a:solidFill>
                <a:srgbClr val="F866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95160" y="5602223"/>
              <a:ext cx="1963420" cy="1140460"/>
            </a:xfrm>
            <a:custGeom>
              <a:avLst/>
              <a:gdLst/>
              <a:ahLst/>
              <a:cxnLst/>
              <a:rect l="l" t="t" r="r" b="b"/>
              <a:pathLst>
                <a:path w="1963420" h="1140459">
                  <a:moveTo>
                    <a:pt x="1962912" y="113995"/>
                  </a:moveTo>
                  <a:lnTo>
                    <a:pt x="1953945" y="69634"/>
                  </a:lnTo>
                  <a:lnTo>
                    <a:pt x="1929511" y="33401"/>
                  </a:lnTo>
                  <a:lnTo>
                    <a:pt x="1893252" y="8966"/>
                  </a:lnTo>
                  <a:lnTo>
                    <a:pt x="1848866" y="0"/>
                  </a:lnTo>
                  <a:lnTo>
                    <a:pt x="114046" y="0"/>
                  </a:lnTo>
                  <a:lnTo>
                    <a:pt x="69646" y="8966"/>
                  </a:lnTo>
                  <a:lnTo>
                    <a:pt x="33401" y="33401"/>
                  </a:lnTo>
                  <a:lnTo>
                    <a:pt x="8953" y="69634"/>
                  </a:lnTo>
                  <a:lnTo>
                    <a:pt x="0" y="113995"/>
                  </a:lnTo>
                  <a:lnTo>
                    <a:pt x="0" y="1025956"/>
                  </a:lnTo>
                  <a:lnTo>
                    <a:pt x="8953" y="1070330"/>
                  </a:lnTo>
                  <a:lnTo>
                    <a:pt x="33401" y="1106563"/>
                  </a:lnTo>
                  <a:lnTo>
                    <a:pt x="69646" y="1130998"/>
                  </a:lnTo>
                  <a:lnTo>
                    <a:pt x="114046" y="1139952"/>
                  </a:lnTo>
                  <a:lnTo>
                    <a:pt x="1848866" y="1139952"/>
                  </a:lnTo>
                  <a:lnTo>
                    <a:pt x="1893252" y="1130998"/>
                  </a:lnTo>
                  <a:lnTo>
                    <a:pt x="1929511" y="1106563"/>
                  </a:lnTo>
                  <a:lnTo>
                    <a:pt x="1953945" y="1070330"/>
                  </a:lnTo>
                  <a:lnTo>
                    <a:pt x="1962912" y="1025956"/>
                  </a:lnTo>
                  <a:lnTo>
                    <a:pt x="1962912" y="113995"/>
                  </a:lnTo>
                  <a:close/>
                </a:path>
              </a:pathLst>
            </a:custGeom>
            <a:solidFill>
              <a:srgbClr val="F86A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135748" y="5654751"/>
            <a:ext cx="1684020" cy="984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35"/>
              </a:lnSpc>
              <a:spcBef>
                <a:spcPts val="105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endParaRPr sz="1700">
              <a:latin typeface="Calibri"/>
              <a:cs typeface="Calibri"/>
            </a:endParaRPr>
          </a:p>
          <a:p>
            <a:pPr marL="12700" marR="5080" algn="ctr">
              <a:lnSpc>
                <a:spcPts val="1850"/>
              </a:lnSpc>
              <a:spcBef>
                <a:spcPts val="115"/>
              </a:spcBef>
            </a:pPr>
            <a:r>
              <a:rPr sz="1700" spc="-10" dirty="0">
                <a:latin typeface="Calibri"/>
                <a:cs typeface="Calibri"/>
              </a:rPr>
              <a:t>заканчивают </a:t>
            </a:r>
            <a:r>
              <a:rPr sz="1700" dirty="0">
                <a:latin typeface="Calibri"/>
                <a:cs typeface="Calibri"/>
              </a:rPr>
              <a:t>1 и 2 </a:t>
            </a:r>
            <a:r>
              <a:rPr sz="1700" spc="-37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класс</a:t>
            </a:r>
            <a:r>
              <a:rPr sz="1700" spc="-15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за</a:t>
            </a:r>
            <a:r>
              <a:rPr sz="1700" spc="-1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1</a:t>
            </a:r>
            <a:r>
              <a:rPr sz="1700" spc="-10" dirty="0">
                <a:latin typeface="Calibri"/>
                <a:cs typeface="Calibri"/>
              </a:rPr>
              <a:t> </a:t>
            </a:r>
            <a:r>
              <a:rPr sz="1700" spc="-25" dirty="0">
                <a:latin typeface="Calibri"/>
                <a:cs typeface="Calibri"/>
              </a:rPr>
              <a:t>год</a:t>
            </a:r>
            <a:endParaRPr sz="1700">
              <a:latin typeface="Calibri"/>
              <a:cs typeface="Calibri"/>
            </a:endParaRPr>
          </a:p>
          <a:p>
            <a:pPr marL="1270" algn="ctr">
              <a:lnSpc>
                <a:spcPts val="1789"/>
              </a:lnSpc>
            </a:pPr>
            <a:r>
              <a:rPr sz="1700" spc="-5" dirty="0">
                <a:latin typeface="Calibri"/>
                <a:cs typeface="Calibri"/>
              </a:rPr>
              <a:t>обучения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310128" y="1322831"/>
            <a:ext cx="2453640" cy="1140460"/>
          </a:xfrm>
          <a:custGeom>
            <a:avLst/>
            <a:gdLst/>
            <a:ahLst/>
            <a:cxnLst/>
            <a:rect l="l" t="t" r="r" b="b"/>
            <a:pathLst>
              <a:path w="2453640" h="1140460">
                <a:moveTo>
                  <a:pt x="2453640" y="114046"/>
                </a:moveTo>
                <a:lnTo>
                  <a:pt x="2444673" y="69659"/>
                </a:lnTo>
                <a:lnTo>
                  <a:pt x="2420239" y="33401"/>
                </a:lnTo>
                <a:lnTo>
                  <a:pt x="2383980" y="8966"/>
                </a:lnTo>
                <a:lnTo>
                  <a:pt x="2339594" y="0"/>
                </a:lnTo>
                <a:lnTo>
                  <a:pt x="114046" y="0"/>
                </a:lnTo>
                <a:lnTo>
                  <a:pt x="69646" y="8966"/>
                </a:lnTo>
                <a:lnTo>
                  <a:pt x="33401" y="33401"/>
                </a:lnTo>
                <a:lnTo>
                  <a:pt x="8953" y="69659"/>
                </a:lnTo>
                <a:lnTo>
                  <a:pt x="0" y="114046"/>
                </a:lnTo>
                <a:lnTo>
                  <a:pt x="0" y="1025906"/>
                </a:lnTo>
                <a:lnTo>
                  <a:pt x="8953" y="1070305"/>
                </a:lnTo>
                <a:lnTo>
                  <a:pt x="33401" y="1106551"/>
                </a:lnTo>
                <a:lnTo>
                  <a:pt x="69646" y="1130998"/>
                </a:lnTo>
                <a:lnTo>
                  <a:pt x="114046" y="1139952"/>
                </a:lnTo>
                <a:lnTo>
                  <a:pt x="2339594" y="1139952"/>
                </a:lnTo>
                <a:lnTo>
                  <a:pt x="2383980" y="1130998"/>
                </a:lnTo>
                <a:lnTo>
                  <a:pt x="2420239" y="1106551"/>
                </a:lnTo>
                <a:lnTo>
                  <a:pt x="2444673" y="1070305"/>
                </a:lnTo>
                <a:lnTo>
                  <a:pt x="2453640" y="1025906"/>
                </a:lnTo>
                <a:lnTo>
                  <a:pt x="2453640" y="114046"/>
                </a:lnTo>
                <a:close/>
              </a:path>
            </a:pathLst>
          </a:custGeom>
          <a:solidFill>
            <a:srgbClr val="08A0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99389" y="1511249"/>
            <a:ext cx="839724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86100" algn="l"/>
                <a:tab pos="6281420" algn="l"/>
              </a:tabLst>
            </a:pPr>
            <a:r>
              <a:rPr sz="42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4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200" spc="-10" dirty="0">
                <a:solidFill>
                  <a:srgbClr val="FFFFFF"/>
                </a:solidFill>
                <a:latin typeface="Calibri"/>
                <a:cs typeface="Calibri"/>
              </a:rPr>
              <a:t>формат	</a:t>
            </a:r>
            <a:r>
              <a:rPr sz="6300" baseline="1322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6300" spc="-7" baseline="132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300" spc="-15" baseline="1322" dirty="0">
                <a:solidFill>
                  <a:srgbClr val="FFFFFF"/>
                </a:solidFill>
                <a:latin typeface="Calibri"/>
                <a:cs typeface="Calibri"/>
              </a:rPr>
              <a:t>формат	</a:t>
            </a:r>
            <a:r>
              <a:rPr sz="6300" baseline="1322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6300" spc="-135" baseline="132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300" spc="-15" baseline="1322" dirty="0">
                <a:solidFill>
                  <a:srgbClr val="FFFFFF"/>
                </a:solidFill>
                <a:latin typeface="Calibri"/>
                <a:cs typeface="Calibri"/>
              </a:rPr>
              <a:t>формат</a:t>
            </a:r>
            <a:endParaRPr sz="6300" baseline="1322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553967" y="2459735"/>
            <a:ext cx="2209800" cy="1430020"/>
            <a:chOff x="3553967" y="2459735"/>
            <a:chExt cx="2209800" cy="1430020"/>
          </a:xfrm>
        </p:grpSpPr>
        <p:sp>
          <p:nvSpPr>
            <p:cNvPr id="35" name="object 35"/>
            <p:cNvSpPr/>
            <p:nvPr/>
          </p:nvSpPr>
          <p:spPr>
            <a:xfrm>
              <a:off x="3558539" y="2464307"/>
              <a:ext cx="243840" cy="856615"/>
            </a:xfrm>
            <a:custGeom>
              <a:avLst/>
              <a:gdLst/>
              <a:ahLst/>
              <a:cxnLst/>
              <a:rect l="l" t="t" r="r" b="b"/>
              <a:pathLst>
                <a:path w="243839" h="856614">
                  <a:moveTo>
                    <a:pt x="0" y="0"/>
                  </a:moveTo>
                  <a:lnTo>
                    <a:pt x="0" y="856488"/>
                  </a:lnTo>
                  <a:lnTo>
                    <a:pt x="243839" y="856488"/>
                  </a:lnTo>
                </a:path>
              </a:pathLst>
            </a:custGeom>
            <a:ln w="9144">
              <a:solidFill>
                <a:srgbClr val="039F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800856" y="2749295"/>
              <a:ext cx="1963420" cy="1140460"/>
            </a:xfrm>
            <a:custGeom>
              <a:avLst/>
              <a:gdLst/>
              <a:ahLst/>
              <a:cxnLst/>
              <a:rect l="l" t="t" r="r" b="b"/>
              <a:pathLst>
                <a:path w="1963420" h="1140460">
                  <a:moveTo>
                    <a:pt x="1962912" y="114046"/>
                  </a:moveTo>
                  <a:lnTo>
                    <a:pt x="1953945" y="69659"/>
                  </a:lnTo>
                  <a:lnTo>
                    <a:pt x="1929511" y="33401"/>
                  </a:lnTo>
                  <a:lnTo>
                    <a:pt x="1893252" y="8966"/>
                  </a:lnTo>
                  <a:lnTo>
                    <a:pt x="1848866" y="0"/>
                  </a:lnTo>
                  <a:lnTo>
                    <a:pt x="114046" y="0"/>
                  </a:lnTo>
                  <a:lnTo>
                    <a:pt x="69646" y="8966"/>
                  </a:lnTo>
                  <a:lnTo>
                    <a:pt x="33388" y="33401"/>
                  </a:lnTo>
                  <a:lnTo>
                    <a:pt x="8953" y="69659"/>
                  </a:lnTo>
                  <a:lnTo>
                    <a:pt x="0" y="114046"/>
                  </a:lnTo>
                  <a:lnTo>
                    <a:pt x="0" y="1025906"/>
                  </a:lnTo>
                  <a:lnTo>
                    <a:pt x="8953" y="1070305"/>
                  </a:lnTo>
                  <a:lnTo>
                    <a:pt x="33388" y="1106551"/>
                  </a:lnTo>
                  <a:lnTo>
                    <a:pt x="69646" y="1130998"/>
                  </a:lnTo>
                  <a:lnTo>
                    <a:pt x="114046" y="1139952"/>
                  </a:lnTo>
                  <a:lnTo>
                    <a:pt x="1848866" y="1139952"/>
                  </a:lnTo>
                  <a:lnTo>
                    <a:pt x="1893252" y="1130998"/>
                  </a:lnTo>
                  <a:lnTo>
                    <a:pt x="1929511" y="1106551"/>
                  </a:lnTo>
                  <a:lnTo>
                    <a:pt x="1953945" y="1070305"/>
                  </a:lnTo>
                  <a:lnTo>
                    <a:pt x="1962912" y="1025906"/>
                  </a:lnTo>
                  <a:lnTo>
                    <a:pt x="1962912" y="114046"/>
                  </a:lnTo>
                  <a:close/>
                </a:path>
              </a:pathLst>
            </a:custGeom>
            <a:solidFill>
              <a:srgbClr val="08A0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961891" y="2917698"/>
            <a:ext cx="1646555" cy="75184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ctr">
              <a:lnSpc>
                <a:spcPts val="1820"/>
              </a:lnSpc>
              <a:spcBef>
                <a:spcPts val="345"/>
              </a:spcBef>
            </a:pPr>
            <a:r>
              <a:rPr sz="1700" spc="-5" dirty="0">
                <a:latin typeface="Calibri"/>
                <a:cs typeface="Calibri"/>
              </a:rPr>
              <a:t>Ребята</a:t>
            </a:r>
            <a:r>
              <a:rPr sz="1700" spc="-85" dirty="0">
                <a:latin typeface="Calibri"/>
                <a:cs typeface="Calibri"/>
              </a:rPr>
              <a:t> </a:t>
            </a:r>
            <a:r>
              <a:rPr sz="1700" spc="-5" dirty="0">
                <a:latin typeface="Calibri"/>
                <a:cs typeface="Calibri"/>
              </a:rPr>
              <a:t>поступают </a:t>
            </a:r>
            <a:r>
              <a:rPr sz="1700" spc="-370" dirty="0">
                <a:latin typeface="Calibri"/>
                <a:cs typeface="Calibri"/>
              </a:rPr>
              <a:t> </a:t>
            </a:r>
            <a:r>
              <a:rPr sz="1700" spc="-5" dirty="0">
                <a:latin typeface="Calibri"/>
                <a:cs typeface="Calibri"/>
              </a:rPr>
              <a:t>сразу</a:t>
            </a:r>
            <a:r>
              <a:rPr sz="1700" spc="-20" dirty="0">
                <a:latin typeface="Calibri"/>
                <a:cs typeface="Calibri"/>
              </a:rPr>
              <a:t> </a:t>
            </a:r>
            <a:r>
              <a:rPr sz="1700" dirty="0">
                <a:latin typeface="Calibri"/>
                <a:cs typeface="Calibri"/>
              </a:rPr>
              <a:t>во </a:t>
            </a:r>
            <a:r>
              <a:rPr sz="1700" spc="-15" dirty="0">
                <a:latin typeface="Calibri"/>
                <a:cs typeface="Calibri"/>
              </a:rPr>
              <a:t>второй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830"/>
              </a:lnSpc>
            </a:pPr>
            <a:r>
              <a:rPr sz="1700" dirty="0">
                <a:latin typeface="Calibri"/>
                <a:cs typeface="Calibri"/>
              </a:rPr>
              <a:t>класс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8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685800" cy="84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457200"/>
            <a:ext cx="86868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19835" algn="l">
              <a:lnSpc>
                <a:spcPct val="100000"/>
              </a:lnSpc>
              <a:spcBef>
                <a:spcPts val="95"/>
              </a:spcBef>
            </a:pPr>
            <a:r>
              <a:rPr sz="3600" b="1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Модели</a:t>
            </a:r>
            <a:r>
              <a:rPr sz="3600" b="1" spc="3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распределения </a:t>
            </a:r>
            <a:r>
              <a:rPr sz="36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содержания</a:t>
            </a:r>
            <a:r>
              <a:rPr sz="3600" b="1" spc="4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учебных</a:t>
            </a:r>
            <a:r>
              <a:rPr sz="3600" b="1" spc="10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15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предметов</a:t>
            </a:r>
            <a:r>
              <a:rPr sz="3600" b="1" spc="6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5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по</a:t>
            </a:r>
            <a:r>
              <a:rPr lang="ru-RU" sz="3600" b="1" spc="-5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15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годам</a:t>
            </a:r>
            <a:r>
              <a:rPr sz="3600" b="1" spc="5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sz="3600" b="1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обучения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7182" y="1881123"/>
          <a:ext cx="8361040" cy="41764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8075"/>
                <a:gridCol w="1243964"/>
                <a:gridCol w="1243964"/>
                <a:gridCol w="1316989"/>
                <a:gridCol w="1283969"/>
                <a:gridCol w="1151254"/>
                <a:gridCol w="1012825"/>
              </a:tblGrid>
              <a:tr h="981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6A1B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год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6A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год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6A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год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6A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7769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модель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полуго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дие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822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</a:tr>
              <a:tr h="9828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5" dirty="0">
                          <a:latin typeface="Calibri"/>
                          <a:cs typeface="Calibri"/>
                        </a:rPr>
                        <a:t>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Содержа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EBE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Содержание</a:t>
                      </a:r>
                      <a:r>
                        <a:rPr sz="1600" spc="3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E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03580" marR="525780" indent="-167640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оде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ание  4</a:t>
                      </a:r>
                      <a:r>
                        <a:rPr sz="1600" spc="3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DE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344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модель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5" dirty="0">
                          <a:latin typeface="Calibri"/>
                          <a:cs typeface="Calibri"/>
                        </a:rPr>
                        <a:t>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5" dirty="0">
                          <a:latin typeface="Calibri"/>
                          <a:cs typeface="Calibri"/>
                        </a:rPr>
                        <a:t>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(часть)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498475" marR="262255" indent="-22606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оде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а  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21310" marR="292100" indent="-18415" algn="just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 </a:t>
                      </a:r>
                      <a:r>
                        <a:rPr sz="1600" spc="-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(часть)+ </a:t>
                      </a:r>
                      <a:r>
                        <a:rPr sz="1600" spc="-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класс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5" dirty="0">
                          <a:latin typeface="Calibri"/>
                          <a:cs typeface="Calibri"/>
                        </a:rPr>
                        <a:t>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Содержание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600" spc="3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класса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D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620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6012160" y="1316766"/>
            <a:ext cx="2979440" cy="5280587"/>
          </a:xfrm>
          <a:prstGeom prst="roundRect">
            <a:avLst>
              <a:gd name="adj" fmla="val 384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Консультации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педагогами ДО и школы, встречи родителей с будущими учителями.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Дни открытых дверей.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Заседания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родительских клубов.</a:t>
            </a:r>
          </a:p>
          <a:p>
            <a:pPr>
              <a:buFont typeface="Wingdings" pitchFamily="2" charset="2"/>
              <a:buChar char="v"/>
            </a:pP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71800" y="1316766"/>
            <a:ext cx="3019400" cy="5280587"/>
          </a:xfrm>
          <a:prstGeom prst="roundRect">
            <a:avLst>
              <a:gd name="adj" fmla="val 384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Семинары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мастер-классы, круглые столы.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специалистов психолого-педагогической службы.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Дни открытых дверей в ДО и в школе</a:t>
            </a: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портфеля диагностик по определению готовности детей к ускоренному обучению.</a:t>
            </a:r>
            <a:endParaRPr lang="en-US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Корректировка УМК.</a:t>
            </a: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2399" y="1316766"/>
            <a:ext cx="2438401" cy="5280587"/>
          </a:xfrm>
          <a:prstGeom prst="roundRect">
            <a:avLst>
              <a:gd name="adj" fmla="val 384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Экскурсии в школу.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Интерактивные </a:t>
            </a: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дошкольников.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дошкольниками  </a:t>
            </a:r>
            <a:r>
              <a:rPr lang="en-US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развивающего </a:t>
            </a:r>
            <a:r>
              <a:rPr lang="ru-RU" sz="18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курса занятий</a:t>
            </a:r>
            <a:r>
              <a:rPr lang="en-US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sz="1867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диагностики по определению готовности детей к ускоренному обучению.</a:t>
            </a:r>
          </a:p>
          <a:p>
            <a:pPr>
              <a:buFont typeface="Wingdings" pitchFamily="2" charset="2"/>
              <a:buChar char="v"/>
            </a:pPr>
            <a:endParaRPr lang="ru-RU" sz="1867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81000"/>
            <a:ext cx="850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Создание условий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1169" y="1412777"/>
            <a:ext cx="2496616" cy="672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67" b="1" dirty="0">
                <a:latin typeface="Times New Roman" pitchFamily="18" charset="0"/>
                <a:cs typeface="Times New Roman" pitchFamily="18" charset="0"/>
              </a:rPr>
              <a:t>Работа с детьми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43808" y="1412777"/>
            <a:ext cx="2952328" cy="672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67" b="1" dirty="0">
                <a:latin typeface="Times New Roman" pitchFamily="18" charset="0"/>
                <a:cs typeface="Times New Roman" pitchFamily="18" charset="0"/>
              </a:rPr>
              <a:t>Работа с педагогами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05658" y="1412777"/>
            <a:ext cx="2930838" cy="672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67" b="1" dirty="0"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8826" y="65013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3</a:t>
            </a:r>
          </a:p>
        </p:txBody>
      </p:sp>
      <p:pic>
        <p:nvPicPr>
          <p:cNvPr id="11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29679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3820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03885" marR="5080" indent="-591820">
              <a:lnSpc>
                <a:spcPct val="100000"/>
              </a:lnSpc>
              <a:spcBef>
                <a:spcPts val="95"/>
              </a:spcBef>
            </a:pPr>
            <a:r>
              <a:rPr sz="3600" b="1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</a:t>
            </a:r>
            <a:r>
              <a:rPr sz="3600" b="1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</a:t>
            </a:r>
            <a:r>
              <a:rPr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УСКОРЕННОГО </a:t>
            </a:r>
            <a:r>
              <a:rPr sz="3600" b="1" spc="-7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ОБУЧЕНИЯ</a:t>
            </a:r>
            <a:r>
              <a:rPr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sz="3600" b="1" spc="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2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НАЧАЛЬНОЙ</a:t>
            </a:r>
            <a:r>
              <a:rPr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600" b="1" spc="-4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ШКОЛЕ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19721" y="5187505"/>
            <a:ext cx="7696834" cy="1405890"/>
            <a:chOff x="819721" y="5187505"/>
            <a:chExt cx="7696834" cy="1405890"/>
          </a:xfrm>
        </p:grpSpPr>
        <p:sp>
          <p:nvSpPr>
            <p:cNvPr id="4" name="object 4"/>
            <p:cNvSpPr/>
            <p:nvPr/>
          </p:nvSpPr>
          <p:spPr>
            <a:xfrm>
              <a:off x="832103" y="5199887"/>
              <a:ext cx="7672070" cy="1381125"/>
            </a:xfrm>
            <a:custGeom>
              <a:avLst/>
              <a:gdLst/>
              <a:ahLst/>
              <a:cxnLst/>
              <a:rect l="l" t="t" r="r" b="b"/>
              <a:pathLst>
                <a:path w="7672070" h="1381125">
                  <a:moveTo>
                    <a:pt x="7533767" y="0"/>
                  </a:moveTo>
                  <a:lnTo>
                    <a:pt x="138074" y="0"/>
                  </a:lnTo>
                  <a:lnTo>
                    <a:pt x="94434" y="7041"/>
                  </a:lnTo>
                  <a:lnTo>
                    <a:pt x="56531" y="26647"/>
                  </a:lnTo>
                  <a:lnTo>
                    <a:pt x="26641" y="56537"/>
                  </a:lnTo>
                  <a:lnTo>
                    <a:pt x="7039" y="94431"/>
                  </a:lnTo>
                  <a:lnTo>
                    <a:pt x="0" y="138049"/>
                  </a:lnTo>
                  <a:lnTo>
                    <a:pt x="0" y="1242669"/>
                  </a:lnTo>
                  <a:lnTo>
                    <a:pt x="7039" y="1286309"/>
                  </a:lnTo>
                  <a:lnTo>
                    <a:pt x="26641" y="1324212"/>
                  </a:lnTo>
                  <a:lnTo>
                    <a:pt x="56531" y="1354102"/>
                  </a:lnTo>
                  <a:lnTo>
                    <a:pt x="94434" y="1373704"/>
                  </a:lnTo>
                  <a:lnTo>
                    <a:pt x="138074" y="1380744"/>
                  </a:lnTo>
                  <a:lnTo>
                    <a:pt x="7533767" y="1380744"/>
                  </a:lnTo>
                  <a:lnTo>
                    <a:pt x="7577384" y="1373704"/>
                  </a:lnTo>
                  <a:lnTo>
                    <a:pt x="7615278" y="1354102"/>
                  </a:lnTo>
                  <a:lnTo>
                    <a:pt x="7645168" y="1324212"/>
                  </a:lnTo>
                  <a:lnTo>
                    <a:pt x="7664774" y="1286309"/>
                  </a:lnTo>
                  <a:lnTo>
                    <a:pt x="7671816" y="1242669"/>
                  </a:lnTo>
                  <a:lnTo>
                    <a:pt x="7671816" y="138049"/>
                  </a:lnTo>
                  <a:lnTo>
                    <a:pt x="7664774" y="94431"/>
                  </a:lnTo>
                  <a:lnTo>
                    <a:pt x="7645168" y="56537"/>
                  </a:lnTo>
                  <a:lnTo>
                    <a:pt x="7615278" y="26647"/>
                  </a:lnTo>
                  <a:lnTo>
                    <a:pt x="7577384" y="7041"/>
                  </a:lnTo>
                  <a:lnTo>
                    <a:pt x="7533767" y="0"/>
                  </a:lnTo>
                  <a:close/>
                </a:path>
              </a:pathLst>
            </a:custGeom>
            <a:solidFill>
              <a:srgbClr val="5ACE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2103" y="5199887"/>
              <a:ext cx="7672070" cy="1381125"/>
            </a:xfrm>
            <a:custGeom>
              <a:avLst/>
              <a:gdLst/>
              <a:ahLst/>
              <a:cxnLst/>
              <a:rect l="l" t="t" r="r" b="b"/>
              <a:pathLst>
                <a:path w="7672070" h="1381125">
                  <a:moveTo>
                    <a:pt x="0" y="138049"/>
                  </a:moveTo>
                  <a:lnTo>
                    <a:pt x="7039" y="94431"/>
                  </a:lnTo>
                  <a:lnTo>
                    <a:pt x="26641" y="56537"/>
                  </a:lnTo>
                  <a:lnTo>
                    <a:pt x="56531" y="26647"/>
                  </a:lnTo>
                  <a:lnTo>
                    <a:pt x="94434" y="7041"/>
                  </a:lnTo>
                  <a:lnTo>
                    <a:pt x="138074" y="0"/>
                  </a:lnTo>
                  <a:lnTo>
                    <a:pt x="7533767" y="0"/>
                  </a:lnTo>
                  <a:lnTo>
                    <a:pt x="7577384" y="7041"/>
                  </a:lnTo>
                  <a:lnTo>
                    <a:pt x="7615278" y="26647"/>
                  </a:lnTo>
                  <a:lnTo>
                    <a:pt x="7645168" y="56537"/>
                  </a:lnTo>
                  <a:lnTo>
                    <a:pt x="7664774" y="94431"/>
                  </a:lnTo>
                  <a:lnTo>
                    <a:pt x="7671816" y="138049"/>
                  </a:lnTo>
                  <a:lnTo>
                    <a:pt x="7671816" y="1242669"/>
                  </a:lnTo>
                  <a:lnTo>
                    <a:pt x="7664774" y="1286309"/>
                  </a:lnTo>
                  <a:lnTo>
                    <a:pt x="7645168" y="1324212"/>
                  </a:lnTo>
                  <a:lnTo>
                    <a:pt x="7615278" y="1354102"/>
                  </a:lnTo>
                  <a:lnTo>
                    <a:pt x="7577384" y="1373704"/>
                  </a:lnTo>
                  <a:lnTo>
                    <a:pt x="7533767" y="1380744"/>
                  </a:lnTo>
                  <a:lnTo>
                    <a:pt x="138074" y="1380744"/>
                  </a:lnTo>
                  <a:lnTo>
                    <a:pt x="94434" y="1373704"/>
                  </a:lnTo>
                  <a:lnTo>
                    <a:pt x="56531" y="1354102"/>
                  </a:lnTo>
                  <a:lnTo>
                    <a:pt x="26641" y="1324212"/>
                  </a:lnTo>
                  <a:lnTo>
                    <a:pt x="7039" y="1286309"/>
                  </a:lnTo>
                  <a:lnTo>
                    <a:pt x="0" y="1242669"/>
                  </a:lnTo>
                  <a:lnTo>
                    <a:pt x="0" y="138049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561335" y="5367629"/>
            <a:ext cx="4838700" cy="1010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</a:pPr>
            <a:r>
              <a:rPr sz="1800" b="1" spc="-15" dirty="0">
                <a:latin typeface="Arial"/>
                <a:cs typeface="Arial"/>
              </a:rPr>
              <a:t>ЗНАКОМСТВО</a:t>
            </a:r>
            <a:r>
              <a:rPr sz="1800" b="1" dirty="0">
                <a:latin typeface="Arial"/>
                <a:cs typeface="Arial"/>
              </a:rPr>
              <a:t> С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НОРМАТИВНОЙ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БАЗОЙ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60"/>
              </a:lnSpc>
            </a:pPr>
            <a:r>
              <a:rPr sz="1800" b="1" spc="-5" dirty="0">
                <a:latin typeface="Arial"/>
                <a:cs typeface="Arial"/>
              </a:rPr>
              <a:t>ЛОКАЛЬНЫМИ</a:t>
            </a:r>
            <a:r>
              <a:rPr sz="1800" b="1" spc="-20" dirty="0">
                <a:latin typeface="Arial"/>
                <a:cs typeface="Arial"/>
              </a:rPr>
              <a:t> АКТАМИ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УЧРЕЖДЕНИЯ</a:t>
            </a:r>
            <a:endParaRPr sz="1800">
              <a:latin typeface="Arial"/>
              <a:cs typeface="Arial"/>
            </a:endParaRPr>
          </a:p>
          <a:p>
            <a:pPr marL="12700" marR="193675">
              <a:lnSpc>
                <a:spcPts val="1870"/>
              </a:lnSpc>
              <a:spcBef>
                <a:spcPts val="160"/>
              </a:spcBef>
            </a:pPr>
            <a:r>
              <a:rPr sz="1800" b="1" spc="-10" dirty="0">
                <a:latin typeface="Arial"/>
                <a:cs typeface="Arial"/>
              </a:rPr>
              <a:t>(образовательной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программой,</a:t>
            </a:r>
            <a:r>
              <a:rPr sz="1800" b="1" dirty="0">
                <a:latin typeface="Arial"/>
                <a:cs typeface="Arial"/>
              </a:rPr>
              <a:t> сроками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ускоренного</a:t>
            </a:r>
            <a:r>
              <a:rPr sz="1800" b="1" spc="7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обучения)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57072" y="5324855"/>
            <a:ext cx="1560830" cy="1130935"/>
            <a:chOff x="957072" y="5324855"/>
            <a:chExt cx="1560830" cy="113093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9264" y="5337047"/>
              <a:ext cx="1536191" cy="110642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69264" y="5337047"/>
              <a:ext cx="1536700" cy="1106805"/>
            </a:xfrm>
            <a:custGeom>
              <a:avLst/>
              <a:gdLst/>
              <a:ahLst/>
              <a:cxnLst/>
              <a:rect l="l" t="t" r="r" b="b"/>
              <a:pathLst>
                <a:path w="1536700" h="1106804">
                  <a:moveTo>
                    <a:pt x="0" y="110616"/>
                  </a:moveTo>
                  <a:lnTo>
                    <a:pt x="8695" y="67562"/>
                  </a:lnTo>
                  <a:lnTo>
                    <a:pt x="32408" y="32400"/>
                  </a:lnTo>
                  <a:lnTo>
                    <a:pt x="67578" y="8693"/>
                  </a:lnTo>
                  <a:lnTo>
                    <a:pt x="110642" y="0"/>
                  </a:lnTo>
                  <a:lnTo>
                    <a:pt x="1425575" y="0"/>
                  </a:lnTo>
                  <a:lnTo>
                    <a:pt x="1468629" y="8693"/>
                  </a:lnTo>
                  <a:lnTo>
                    <a:pt x="1503791" y="32400"/>
                  </a:lnTo>
                  <a:lnTo>
                    <a:pt x="1527498" y="67562"/>
                  </a:lnTo>
                  <a:lnTo>
                    <a:pt x="1536192" y="110616"/>
                  </a:lnTo>
                  <a:lnTo>
                    <a:pt x="1536192" y="995781"/>
                  </a:lnTo>
                  <a:lnTo>
                    <a:pt x="1527498" y="1038851"/>
                  </a:lnTo>
                  <a:lnTo>
                    <a:pt x="1503791" y="1074019"/>
                  </a:lnTo>
                  <a:lnTo>
                    <a:pt x="1468629" y="1097730"/>
                  </a:lnTo>
                  <a:lnTo>
                    <a:pt x="1425575" y="1106423"/>
                  </a:lnTo>
                  <a:lnTo>
                    <a:pt x="110642" y="1106423"/>
                  </a:lnTo>
                  <a:lnTo>
                    <a:pt x="67578" y="1097728"/>
                  </a:lnTo>
                  <a:lnTo>
                    <a:pt x="32408" y="1074015"/>
                  </a:lnTo>
                  <a:lnTo>
                    <a:pt x="8695" y="1038845"/>
                  </a:lnTo>
                  <a:lnTo>
                    <a:pt x="0" y="995781"/>
                  </a:lnTo>
                  <a:lnTo>
                    <a:pt x="0" y="110616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04672" y="3389376"/>
            <a:ext cx="7668895" cy="1405255"/>
          </a:xfrm>
          <a:custGeom>
            <a:avLst/>
            <a:gdLst/>
            <a:ahLst/>
            <a:cxnLst/>
            <a:rect l="l" t="t" r="r" b="b"/>
            <a:pathLst>
              <a:path w="7668895" h="1405254">
                <a:moveTo>
                  <a:pt x="7528306" y="0"/>
                </a:moveTo>
                <a:lnTo>
                  <a:pt x="140512" y="0"/>
                </a:lnTo>
                <a:lnTo>
                  <a:pt x="96097" y="7158"/>
                </a:lnTo>
                <a:lnTo>
                  <a:pt x="57524" y="27094"/>
                </a:lnTo>
                <a:lnTo>
                  <a:pt x="27108" y="57497"/>
                </a:lnTo>
                <a:lnTo>
                  <a:pt x="7162" y="96056"/>
                </a:lnTo>
                <a:lnTo>
                  <a:pt x="0" y="140462"/>
                </a:lnTo>
                <a:lnTo>
                  <a:pt x="0" y="1264666"/>
                </a:lnTo>
                <a:lnTo>
                  <a:pt x="7162" y="1309071"/>
                </a:lnTo>
                <a:lnTo>
                  <a:pt x="27108" y="1347630"/>
                </a:lnTo>
                <a:lnTo>
                  <a:pt x="57524" y="1378033"/>
                </a:lnTo>
                <a:lnTo>
                  <a:pt x="96097" y="1397969"/>
                </a:lnTo>
                <a:lnTo>
                  <a:pt x="140512" y="1405128"/>
                </a:lnTo>
                <a:lnTo>
                  <a:pt x="7528306" y="1405128"/>
                </a:lnTo>
                <a:lnTo>
                  <a:pt x="7572711" y="1397969"/>
                </a:lnTo>
                <a:lnTo>
                  <a:pt x="7611270" y="1378033"/>
                </a:lnTo>
                <a:lnTo>
                  <a:pt x="7641673" y="1347630"/>
                </a:lnTo>
                <a:lnTo>
                  <a:pt x="7661609" y="1309071"/>
                </a:lnTo>
                <a:lnTo>
                  <a:pt x="7668768" y="1264666"/>
                </a:lnTo>
                <a:lnTo>
                  <a:pt x="7668768" y="140462"/>
                </a:lnTo>
                <a:lnTo>
                  <a:pt x="7661609" y="96056"/>
                </a:lnTo>
                <a:lnTo>
                  <a:pt x="7641673" y="57497"/>
                </a:lnTo>
                <a:lnTo>
                  <a:pt x="7611270" y="27094"/>
                </a:lnTo>
                <a:lnTo>
                  <a:pt x="7572711" y="7158"/>
                </a:lnTo>
                <a:lnTo>
                  <a:pt x="7528306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534539" y="3568954"/>
            <a:ext cx="5806440" cy="1010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ЗАЯВЛЕНИЕ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РОДИТЕЛЕЙ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(законных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60"/>
              </a:lnSpc>
            </a:pPr>
            <a:r>
              <a:rPr sz="1800" b="1" spc="-10" dirty="0">
                <a:latin typeface="Arial"/>
                <a:cs typeface="Arial"/>
              </a:rPr>
              <a:t>представителей):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о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реализации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ускоренного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875"/>
              </a:lnSpc>
            </a:pPr>
            <a:r>
              <a:rPr sz="1800" b="1" spc="-15" dirty="0">
                <a:latin typeface="Arial"/>
                <a:cs typeface="Arial"/>
              </a:rPr>
              <a:t>обучения,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НА </a:t>
            </a:r>
            <a:r>
              <a:rPr sz="1800" b="1" spc="-10" dirty="0">
                <a:latin typeface="Arial"/>
                <a:cs typeface="Arial"/>
              </a:rPr>
              <a:t>ОБУЧЕНИЕ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ПО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ИНДИВИДУАЛЬНОМУ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14"/>
              </a:lnSpc>
            </a:pPr>
            <a:r>
              <a:rPr sz="1800" b="1" dirty="0">
                <a:latin typeface="Arial"/>
                <a:cs typeface="Arial"/>
              </a:rPr>
              <a:t>УЧЕБНОМУ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ПЛАНУ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в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начальной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школе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32688" y="3520440"/>
            <a:ext cx="1557655" cy="1146175"/>
            <a:chOff x="932688" y="3520440"/>
            <a:chExt cx="1557655" cy="114617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4880" y="3532632"/>
              <a:ext cx="1533144" cy="112166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44880" y="3532632"/>
              <a:ext cx="1533525" cy="1122045"/>
            </a:xfrm>
            <a:custGeom>
              <a:avLst/>
              <a:gdLst/>
              <a:ahLst/>
              <a:cxnLst/>
              <a:rect l="l" t="t" r="r" b="b"/>
              <a:pathLst>
                <a:path w="1533525" h="1122045">
                  <a:moveTo>
                    <a:pt x="0" y="112140"/>
                  </a:moveTo>
                  <a:lnTo>
                    <a:pt x="8814" y="68472"/>
                  </a:lnTo>
                  <a:lnTo>
                    <a:pt x="32851" y="32829"/>
                  </a:lnTo>
                  <a:lnTo>
                    <a:pt x="68504" y="8806"/>
                  </a:lnTo>
                  <a:lnTo>
                    <a:pt x="112166" y="0"/>
                  </a:lnTo>
                  <a:lnTo>
                    <a:pt x="1421002" y="0"/>
                  </a:lnTo>
                  <a:lnTo>
                    <a:pt x="1464671" y="8806"/>
                  </a:lnTo>
                  <a:lnTo>
                    <a:pt x="1500314" y="32829"/>
                  </a:lnTo>
                  <a:lnTo>
                    <a:pt x="1524337" y="68472"/>
                  </a:lnTo>
                  <a:lnTo>
                    <a:pt x="1533144" y="112140"/>
                  </a:lnTo>
                  <a:lnTo>
                    <a:pt x="1533144" y="1009522"/>
                  </a:lnTo>
                  <a:lnTo>
                    <a:pt x="1524337" y="1053191"/>
                  </a:lnTo>
                  <a:lnTo>
                    <a:pt x="1500314" y="1088834"/>
                  </a:lnTo>
                  <a:lnTo>
                    <a:pt x="1464671" y="1112857"/>
                  </a:lnTo>
                  <a:lnTo>
                    <a:pt x="1421002" y="1121663"/>
                  </a:lnTo>
                  <a:lnTo>
                    <a:pt x="112166" y="1121663"/>
                  </a:lnTo>
                  <a:lnTo>
                    <a:pt x="68504" y="1112857"/>
                  </a:lnTo>
                  <a:lnTo>
                    <a:pt x="32851" y="1088834"/>
                  </a:lnTo>
                  <a:lnTo>
                    <a:pt x="8814" y="1053191"/>
                  </a:lnTo>
                  <a:lnTo>
                    <a:pt x="0" y="1009522"/>
                  </a:lnTo>
                  <a:lnTo>
                    <a:pt x="0" y="112140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832103" y="1615439"/>
            <a:ext cx="7672070" cy="1374775"/>
          </a:xfrm>
          <a:custGeom>
            <a:avLst/>
            <a:gdLst/>
            <a:ahLst/>
            <a:cxnLst/>
            <a:rect l="l" t="t" r="r" b="b"/>
            <a:pathLst>
              <a:path w="7672070" h="1374775">
                <a:moveTo>
                  <a:pt x="7534402" y="0"/>
                </a:moveTo>
                <a:lnTo>
                  <a:pt x="137464" y="0"/>
                </a:lnTo>
                <a:lnTo>
                  <a:pt x="94014" y="7012"/>
                </a:lnTo>
                <a:lnTo>
                  <a:pt x="56279" y="26533"/>
                </a:lnTo>
                <a:lnTo>
                  <a:pt x="26522" y="56290"/>
                </a:lnTo>
                <a:lnTo>
                  <a:pt x="7007" y="94008"/>
                </a:lnTo>
                <a:lnTo>
                  <a:pt x="0" y="137413"/>
                </a:lnTo>
                <a:lnTo>
                  <a:pt x="0" y="1237234"/>
                </a:lnTo>
                <a:lnTo>
                  <a:pt x="7007" y="1280639"/>
                </a:lnTo>
                <a:lnTo>
                  <a:pt x="26522" y="1318357"/>
                </a:lnTo>
                <a:lnTo>
                  <a:pt x="56279" y="1348114"/>
                </a:lnTo>
                <a:lnTo>
                  <a:pt x="94014" y="1367635"/>
                </a:lnTo>
                <a:lnTo>
                  <a:pt x="137464" y="1374648"/>
                </a:lnTo>
                <a:lnTo>
                  <a:pt x="7534402" y="1374648"/>
                </a:lnTo>
                <a:lnTo>
                  <a:pt x="7577807" y="1367635"/>
                </a:lnTo>
                <a:lnTo>
                  <a:pt x="7615525" y="1348114"/>
                </a:lnTo>
                <a:lnTo>
                  <a:pt x="7645282" y="1318357"/>
                </a:lnTo>
                <a:lnTo>
                  <a:pt x="7664803" y="1280639"/>
                </a:lnTo>
                <a:lnTo>
                  <a:pt x="7671816" y="1237234"/>
                </a:lnTo>
                <a:lnTo>
                  <a:pt x="7671816" y="137413"/>
                </a:lnTo>
                <a:lnTo>
                  <a:pt x="7664803" y="94008"/>
                </a:lnTo>
                <a:lnTo>
                  <a:pt x="7645282" y="56290"/>
                </a:lnTo>
                <a:lnTo>
                  <a:pt x="7615525" y="26533"/>
                </a:lnTo>
                <a:lnTo>
                  <a:pt x="7577807" y="7012"/>
                </a:lnTo>
                <a:lnTo>
                  <a:pt x="7534402" y="0"/>
                </a:lnTo>
                <a:close/>
              </a:path>
            </a:pathLst>
          </a:custGeom>
          <a:solidFill>
            <a:srgbClr val="FAA6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60447" y="1777949"/>
            <a:ext cx="5805170" cy="1010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05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ЗАЯВЛЕНИЕ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РОДИТЕЛЕЙ (законных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ts val="1870"/>
              </a:lnSpc>
              <a:spcBef>
                <a:spcPts val="150"/>
              </a:spcBef>
            </a:pPr>
            <a:r>
              <a:rPr sz="1800" b="1" spc="-15" dirty="0">
                <a:latin typeface="Arial"/>
                <a:cs typeface="Arial"/>
              </a:rPr>
              <a:t>представителей)</a:t>
            </a:r>
            <a:r>
              <a:rPr sz="1800" b="1" spc="1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НА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ПРОВЕДЕНИЕ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ДИАГНОСТИКИ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для</a:t>
            </a:r>
            <a:r>
              <a:rPr sz="1800" b="1" spc="-20" dirty="0">
                <a:latin typeface="Arial"/>
                <a:cs typeface="Arial"/>
              </a:rPr>
              <a:t> установления</a:t>
            </a:r>
            <a:r>
              <a:rPr sz="1800" b="1" spc="9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готовности</a:t>
            </a:r>
            <a:r>
              <a:rPr sz="1800" b="1" spc="1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К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УСКОРЕННОМУ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ОБУЧЕНИЮ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957072" y="1740407"/>
            <a:ext cx="1557655" cy="1125220"/>
            <a:chOff x="957072" y="1740407"/>
            <a:chExt cx="1557655" cy="1125220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9264" y="1752599"/>
              <a:ext cx="1533144" cy="110032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69264" y="1752599"/>
              <a:ext cx="1533525" cy="1100455"/>
            </a:xfrm>
            <a:custGeom>
              <a:avLst/>
              <a:gdLst/>
              <a:ahLst/>
              <a:cxnLst/>
              <a:rect l="l" t="t" r="r" b="b"/>
              <a:pathLst>
                <a:path w="1533525" h="1100455">
                  <a:moveTo>
                    <a:pt x="0" y="109982"/>
                  </a:moveTo>
                  <a:lnTo>
                    <a:pt x="8646" y="67186"/>
                  </a:lnTo>
                  <a:lnTo>
                    <a:pt x="32227" y="32226"/>
                  </a:lnTo>
                  <a:lnTo>
                    <a:pt x="67203" y="8647"/>
                  </a:lnTo>
                  <a:lnTo>
                    <a:pt x="110032" y="0"/>
                  </a:lnTo>
                  <a:lnTo>
                    <a:pt x="1423162" y="0"/>
                  </a:lnTo>
                  <a:lnTo>
                    <a:pt x="1465957" y="8647"/>
                  </a:lnTo>
                  <a:lnTo>
                    <a:pt x="1500917" y="32226"/>
                  </a:lnTo>
                  <a:lnTo>
                    <a:pt x="1524496" y="67186"/>
                  </a:lnTo>
                  <a:lnTo>
                    <a:pt x="1533144" y="109982"/>
                  </a:lnTo>
                  <a:lnTo>
                    <a:pt x="1533144" y="990346"/>
                  </a:lnTo>
                  <a:lnTo>
                    <a:pt x="1524496" y="1033141"/>
                  </a:lnTo>
                  <a:lnTo>
                    <a:pt x="1500917" y="1068101"/>
                  </a:lnTo>
                  <a:lnTo>
                    <a:pt x="1465957" y="1091680"/>
                  </a:lnTo>
                  <a:lnTo>
                    <a:pt x="1423162" y="1100327"/>
                  </a:lnTo>
                  <a:lnTo>
                    <a:pt x="110032" y="1100327"/>
                  </a:lnTo>
                  <a:lnTo>
                    <a:pt x="67203" y="1091680"/>
                  </a:lnTo>
                  <a:lnTo>
                    <a:pt x="32227" y="1068101"/>
                  </a:lnTo>
                  <a:lnTo>
                    <a:pt x="8646" y="1033141"/>
                  </a:lnTo>
                  <a:lnTo>
                    <a:pt x="0" y="990346"/>
                  </a:lnTo>
                  <a:lnTo>
                    <a:pt x="0" y="109982"/>
                  </a:lnTo>
                  <a:close/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Готовность ребенка к ускоренному обучению в начальной школе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Готовность мелкой мускулатуры руки к письму. </a:t>
            </a:r>
          </a:p>
          <a:p>
            <a:r>
              <a:rPr lang="ru-RU" dirty="0" smtClean="0"/>
              <a:t>У ребенка должен быть достаточный объем словарного запаса.</a:t>
            </a:r>
          </a:p>
          <a:p>
            <a:r>
              <a:rPr lang="ru-RU" dirty="0" smtClean="0"/>
              <a:t>Наряду с развитием познавательной и эмоционально волевой сферы дошкольников, важна физиологическая готовность.</a:t>
            </a:r>
          </a:p>
          <a:p>
            <a:r>
              <a:rPr lang="ru-RU" dirty="0" smtClean="0"/>
              <a:t>Готовность речевого аппарата к нормативному произношению звуков.</a:t>
            </a:r>
            <a:endParaRPr lang="ru-RU" dirty="0"/>
          </a:p>
        </p:txBody>
      </p:sp>
      <p:pic>
        <p:nvPicPr>
          <p:cNvPr id="4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6201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реализации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ускоренного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 Обязательным условием для обучения по программе 1-3 является достижение ребенком 7-летнего возраста на 1 сентября.</a:t>
            </a:r>
          </a:p>
          <a:p>
            <a:pPr>
              <a:buNone/>
            </a:pPr>
            <a:r>
              <a:rPr lang="ru-RU" dirty="0" smtClean="0"/>
              <a:t>2. Ускоренное обучение сопровождается диагностикой образовательных результатов, </a:t>
            </a:r>
          </a:p>
          <a:p>
            <a:pPr>
              <a:buNone/>
            </a:pPr>
            <a:r>
              <a:rPr lang="ru-RU" dirty="0" smtClean="0"/>
              <a:t> Сроки диагностик –декабрь/ апрель </a:t>
            </a:r>
          </a:p>
          <a:p>
            <a:pPr>
              <a:buNone/>
            </a:pPr>
            <a:r>
              <a:rPr lang="ru-RU" dirty="0" smtClean="0"/>
              <a:t>3.Промежуточная аттестация результатов ускоренного обучения по образовательной программе начального общего образования проводится с учетом полного объема результатов, утвержденных в образовательной программе начального общего образования на основании ФГОС НОО.</a:t>
            </a:r>
          </a:p>
          <a:p>
            <a:pPr>
              <a:buNone/>
            </a:pPr>
            <a:r>
              <a:rPr lang="ru-RU" dirty="0" smtClean="0"/>
              <a:t> 4. В случае неудовлетворительных результатов независимой диагностики или не ликвидации академической задолженности в установленные Гимназии сроки, количество лет на освоение образовательной программы может быть увеличено до показателя, утвержденного в ФГОС НОО.</a:t>
            </a:r>
            <a:endParaRPr lang="ru-RU" dirty="0"/>
          </a:p>
        </p:txBody>
      </p:sp>
      <p:pic>
        <p:nvPicPr>
          <p:cNvPr id="4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891466" cy="109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2F83661-951F-4475-8757-2AF10A83F6D3}"/>
              </a:ext>
            </a:extLst>
          </p:cNvPr>
          <p:cNvSpPr txBox="1"/>
          <p:nvPr/>
        </p:nvSpPr>
        <p:spPr>
          <a:xfrm>
            <a:off x="1371600" y="685799"/>
            <a:ext cx="7508081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успешно справляется с освоением программы в ускоренном режиме, то в третьем и четвертом классах, когда формируются основные предметные и метапредметные компетенции, дети обучаются уже в общем режиме с целью достижения успешных результатов согласно ФГОС начального общего образования.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испытывает трудности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освоении программы в ускоренном режиме, то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первого года обучения без потерь всегда можно вернуться к стандартной модели 1-4.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pic>
        <p:nvPicPr>
          <p:cNvPr id="4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891466" cy="109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0695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52400"/>
            <a:ext cx="8926354" cy="5987288"/>
            <a:chOff x="290283" y="1093470"/>
            <a:chExt cx="11901805" cy="5579618"/>
          </a:xfrm>
        </p:grpSpPr>
        <p:sp>
          <p:nvSpPr>
            <p:cNvPr id="4" name="object 4"/>
            <p:cNvSpPr/>
            <p:nvPr/>
          </p:nvSpPr>
          <p:spPr>
            <a:xfrm>
              <a:off x="290283" y="4194683"/>
              <a:ext cx="11901805" cy="2478405"/>
            </a:xfrm>
            <a:custGeom>
              <a:avLst/>
              <a:gdLst/>
              <a:ahLst/>
              <a:cxnLst/>
              <a:rect l="l" t="t" r="r" b="b"/>
              <a:pathLst>
                <a:path w="11901805" h="2478404">
                  <a:moveTo>
                    <a:pt x="0" y="413004"/>
                  </a:moveTo>
                  <a:lnTo>
                    <a:pt x="2778" y="364839"/>
                  </a:lnTo>
                  <a:lnTo>
                    <a:pt x="10907" y="318307"/>
                  </a:lnTo>
                  <a:lnTo>
                    <a:pt x="24077" y="273716"/>
                  </a:lnTo>
                  <a:lnTo>
                    <a:pt x="41978" y="231376"/>
                  </a:lnTo>
                  <a:lnTo>
                    <a:pt x="64300" y="191599"/>
                  </a:lnTo>
                  <a:lnTo>
                    <a:pt x="90733" y="154692"/>
                  </a:lnTo>
                  <a:lnTo>
                    <a:pt x="120967" y="120967"/>
                  </a:lnTo>
                  <a:lnTo>
                    <a:pt x="154692" y="90733"/>
                  </a:lnTo>
                  <a:lnTo>
                    <a:pt x="191599" y="64300"/>
                  </a:lnTo>
                  <a:lnTo>
                    <a:pt x="231376" y="41978"/>
                  </a:lnTo>
                  <a:lnTo>
                    <a:pt x="273716" y="24077"/>
                  </a:lnTo>
                  <a:lnTo>
                    <a:pt x="318307" y="10907"/>
                  </a:lnTo>
                  <a:lnTo>
                    <a:pt x="364839" y="2778"/>
                  </a:lnTo>
                  <a:lnTo>
                    <a:pt x="413004" y="0"/>
                  </a:lnTo>
                  <a:lnTo>
                    <a:pt x="11505095" y="0"/>
                  </a:lnTo>
                  <a:lnTo>
                    <a:pt x="11553259" y="2778"/>
                  </a:lnTo>
                  <a:lnTo>
                    <a:pt x="11599791" y="10907"/>
                  </a:lnTo>
                  <a:lnTo>
                    <a:pt x="11644382" y="24077"/>
                  </a:lnTo>
                  <a:lnTo>
                    <a:pt x="11686722" y="41978"/>
                  </a:lnTo>
                  <a:lnTo>
                    <a:pt x="11726499" y="64300"/>
                  </a:lnTo>
                  <a:lnTo>
                    <a:pt x="11763406" y="90733"/>
                  </a:lnTo>
                  <a:lnTo>
                    <a:pt x="11797131" y="120967"/>
                  </a:lnTo>
                  <a:lnTo>
                    <a:pt x="11827365" y="154692"/>
                  </a:lnTo>
                  <a:lnTo>
                    <a:pt x="11853798" y="191599"/>
                  </a:lnTo>
                  <a:lnTo>
                    <a:pt x="11876120" y="231376"/>
                  </a:lnTo>
                  <a:lnTo>
                    <a:pt x="11894021" y="273716"/>
                  </a:lnTo>
                  <a:lnTo>
                    <a:pt x="11901716" y="299769"/>
                  </a:lnTo>
                </a:path>
                <a:path w="11901805" h="2478404">
                  <a:moveTo>
                    <a:pt x="11901716" y="2178165"/>
                  </a:moveTo>
                  <a:lnTo>
                    <a:pt x="11876120" y="2246558"/>
                  </a:lnTo>
                  <a:lnTo>
                    <a:pt x="11853798" y="2286335"/>
                  </a:lnTo>
                  <a:lnTo>
                    <a:pt x="11827365" y="2323242"/>
                  </a:lnTo>
                  <a:lnTo>
                    <a:pt x="11797131" y="2356967"/>
                  </a:lnTo>
                  <a:lnTo>
                    <a:pt x="11763406" y="2387201"/>
                  </a:lnTo>
                  <a:lnTo>
                    <a:pt x="11726499" y="2413634"/>
                  </a:lnTo>
                  <a:lnTo>
                    <a:pt x="11686722" y="2435956"/>
                  </a:lnTo>
                  <a:lnTo>
                    <a:pt x="11644382" y="2453857"/>
                  </a:lnTo>
                  <a:lnTo>
                    <a:pt x="11599791" y="2467027"/>
                  </a:lnTo>
                  <a:lnTo>
                    <a:pt x="11553259" y="2475156"/>
                  </a:lnTo>
                  <a:lnTo>
                    <a:pt x="11505095" y="2477935"/>
                  </a:lnTo>
                  <a:lnTo>
                    <a:pt x="413004" y="2477935"/>
                  </a:lnTo>
                  <a:lnTo>
                    <a:pt x="364839" y="2475156"/>
                  </a:lnTo>
                  <a:lnTo>
                    <a:pt x="318307" y="2467027"/>
                  </a:lnTo>
                  <a:lnTo>
                    <a:pt x="273716" y="2453857"/>
                  </a:lnTo>
                  <a:lnTo>
                    <a:pt x="231376" y="2435956"/>
                  </a:lnTo>
                  <a:lnTo>
                    <a:pt x="191599" y="2413634"/>
                  </a:lnTo>
                  <a:lnTo>
                    <a:pt x="154692" y="2387201"/>
                  </a:lnTo>
                  <a:lnTo>
                    <a:pt x="120967" y="2356967"/>
                  </a:lnTo>
                  <a:lnTo>
                    <a:pt x="90733" y="2323242"/>
                  </a:lnTo>
                  <a:lnTo>
                    <a:pt x="64300" y="2286335"/>
                  </a:lnTo>
                  <a:lnTo>
                    <a:pt x="41978" y="2246558"/>
                  </a:lnTo>
                  <a:lnTo>
                    <a:pt x="24077" y="2204218"/>
                  </a:lnTo>
                  <a:lnTo>
                    <a:pt x="10907" y="2159627"/>
                  </a:lnTo>
                  <a:lnTo>
                    <a:pt x="2778" y="2113095"/>
                  </a:lnTo>
                  <a:lnTo>
                    <a:pt x="0" y="2064931"/>
                  </a:lnTo>
                  <a:lnTo>
                    <a:pt x="0" y="413004"/>
                  </a:lnTo>
                </a:path>
              </a:pathLst>
            </a:custGeom>
            <a:ln w="635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58333" y="1093470"/>
              <a:ext cx="6225667" cy="300901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458333" y="1093470"/>
              <a:ext cx="6226175" cy="3009265"/>
            </a:xfrm>
            <a:custGeom>
              <a:avLst/>
              <a:gdLst/>
              <a:ahLst/>
              <a:cxnLst/>
              <a:rect l="l" t="t" r="r" b="b"/>
              <a:pathLst>
                <a:path w="6226175" h="3009265">
                  <a:moveTo>
                    <a:pt x="0" y="501522"/>
                  </a:moveTo>
                  <a:lnTo>
                    <a:pt x="2295" y="453222"/>
                  </a:lnTo>
                  <a:lnTo>
                    <a:pt x="9043" y="406220"/>
                  </a:lnTo>
                  <a:lnTo>
                    <a:pt x="20031" y="360728"/>
                  </a:lnTo>
                  <a:lnTo>
                    <a:pt x="35051" y="316956"/>
                  </a:lnTo>
                  <a:lnTo>
                    <a:pt x="53892" y="275112"/>
                  </a:lnTo>
                  <a:lnTo>
                    <a:pt x="76343" y="235409"/>
                  </a:lnTo>
                  <a:lnTo>
                    <a:pt x="102196" y="198055"/>
                  </a:lnTo>
                  <a:lnTo>
                    <a:pt x="131239" y="163262"/>
                  </a:lnTo>
                  <a:lnTo>
                    <a:pt x="163262" y="131239"/>
                  </a:lnTo>
                  <a:lnTo>
                    <a:pt x="198055" y="102196"/>
                  </a:lnTo>
                  <a:lnTo>
                    <a:pt x="235409" y="76343"/>
                  </a:lnTo>
                  <a:lnTo>
                    <a:pt x="275112" y="53892"/>
                  </a:lnTo>
                  <a:lnTo>
                    <a:pt x="316956" y="35051"/>
                  </a:lnTo>
                  <a:lnTo>
                    <a:pt x="360728" y="20031"/>
                  </a:lnTo>
                  <a:lnTo>
                    <a:pt x="406220" y="9043"/>
                  </a:lnTo>
                  <a:lnTo>
                    <a:pt x="453222" y="2295"/>
                  </a:lnTo>
                  <a:lnTo>
                    <a:pt x="501522" y="0"/>
                  </a:lnTo>
                  <a:lnTo>
                    <a:pt x="5724144" y="0"/>
                  </a:lnTo>
                  <a:lnTo>
                    <a:pt x="5772444" y="2295"/>
                  </a:lnTo>
                  <a:lnTo>
                    <a:pt x="5819446" y="9043"/>
                  </a:lnTo>
                  <a:lnTo>
                    <a:pt x="5864938" y="20031"/>
                  </a:lnTo>
                  <a:lnTo>
                    <a:pt x="5908710" y="35051"/>
                  </a:lnTo>
                  <a:lnTo>
                    <a:pt x="5950554" y="53892"/>
                  </a:lnTo>
                  <a:lnTo>
                    <a:pt x="5990257" y="76343"/>
                  </a:lnTo>
                  <a:lnTo>
                    <a:pt x="6027611" y="102196"/>
                  </a:lnTo>
                  <a:lnTo>
                    <a:pt x="6062404" y="131239"/>
                  </a:lnTo>
                  <a:lnTo>
                    <a:pt x="6094427" y="163262"/>
                  </a:lnTo>
                  <a:lnTo>
                    <a:pt x="6123470" y="198055"/>
                  </a:lnTo>
                  <a:lnTo>
                    <a:pt x="6149323" y="235409"/>
                  </a:lnTo>
                  <a:lnTo>
                    <a:pt x="6171774" y="275112"/>
                  </a:lnTo>
                  <a:lnTo>
                    <a:pt x="6190615" y="316956"/>
                  </a:lnTo>
                  <a:lnTo>
                    <a:pt x="6205635" y="360728"/>
                  </a:lnTo>
                  <a:lnTo>
                    <a:pt x="6216623" y="406220"/>
                  </a:lnTo>
                  <a:lnTo>
                    <a:pt x="6223371" y="453222"/>
                  </a:lnTo>
                  <a:lnTo>
                    <a:pt x="6225667" y="501522"/>
                  </a:lnTo>
                  <a:lnTo>
                    <a:pt x="6225667" y="2507488"/>
                  </a:lnTo>
                  <a:lnTo>
                    <a:pt x="6223371" y="2555788"/>
                  </a:lnTo>
                  <a:lnTo>
                    <a:pt x="6216623" y="2602790"/>
                  </a:lnTo>
                  <a:lnTo>
                    <a:pt x="6205635" y="2648282"/>
                  </a:lnTo>
                  <a:lnTo>
                    <a:pt x="6190615" y="2692054"/>
                  </a:lnTo>
                  <a:lnTo>
                    <a:pt x="6171774" y="2733898"/>
                  </a:lnTo>
                  <a:lnTo>
                    <a:pt x="6149323" y="2773601"/>
                  </a:lnTo>
                  <a:lnTo>
                    <a:pt x="6123470" y="2810955"/>
                  </a:lnTo>
                  <a:lnTo>
                    <a:pt x="6094427" y="2845748"/>
                  </a:lnTo>
                  <a:lnTo>
                    <a:pt x="6062404" y="2877771"/>
                  </a:lnTo>
                  <a:lnTo>
                    <a:pt x="6027611" y="2906814"/>
                  </a:lnTo>
                  <a:lnTo>
                    <a:pt x="5990257" y="2932667"/>
                  </a:lnTo>
                  <a:lnTo>
                    <a:pt x="5950554" y="2955118"/>
                  </a:lnTo>
                  <a:lnTo>
                    <a:pt x="5908710" y="2973959"/>
                  </a:lnTo>
                  <a:lnTo>
                    <a:pt x="5864938" y="2988979"/>
                  </a:lnTo>
                  <a:lnTo>
                    <a:pt x="5819446" y="2999967"/>
                  </a:lnTo>
                  <a:lnTo>
                    <a:pt x="5772444" y="3006715"/>
                  </a:lnTo>
                  <a:lnTo>
                    <a:pt x="5724144" y="3009010"/>
                  </a:lnTo>
                  <a:lnTo>
                    <a:pt x="501522" y="3009010"/>
                  </a:lnTo>
                  <a:lnTo>
                    <a:pt x="453222" y="3006715"/>
                  </a:lnTo>
                  <a:lnTo>
                    <a:pt x="406220" y="2999967"/>
                  </a:lnTo>
                  <a:lnTo>
                    <a:pt x="360728" y="2988979"/>
                  </a:lnTo>
                  <a:lnTo>
                    <a:pt x="316956" y="2973959"/>
                  </a:lnTo>
                  <a:lnTo>
                    <a:pt x="275112" y="2955118"/>
                  </a:lnTo>
                  <a:lnTo>
                    <a:pt x="235409" y="2932667"/>
                  </a:lnTo>
                  <a:lnTo>
                    <a:pt x="198055" y="2906814"/>
                  </a:lnTo>
                  <a:lnTo>
                    <a:pt x="163262" y="2877771"/>
                  </a:lnTo>
                  <a:lnTo>
                    <a:pt x="131239" y="2845748"/>
                  </a:lnTo>
                  <a:lnTo>
                    <a:pt x="102196" y="2810955"/>
                  </a:lnTo>
                  <a:lnTo>
                    <a:pt x="76343" y="2773601"/>
                  </a:lnTo>
                  <a:lnTo>
                    <a:pt x="53892" y="2733898"/>
                  </a:lnTo>
                  <a:lnTo>
                    <a:pt x="35051" y="2692054"/>
                  </a:lnTo>
                  <a:lnTo>
                    <a:pt x="20031" y="2648282"/>
                  </a:lnTo>
                  <a:lnTo>
                    <a:pt x="9043" y="2602790"/>
                  </a:lnTo>
                  <a:lnTo>
                    <a:pt x="2295" y="2555788"/>
                  </a:lnTo>
                  <a:lnTo>
                    <a:pt x="0" y="2507488"/>
                  </a:lnTo>
                  <a:lnTo>
                    <a:pt x="0" y="501522"/>
                  </a:lnTo>
                  <a:close/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7200" y="1676400"/>
            <a:ext cx="428491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75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Возможные</a:t>
            </a:r>
            <a:r>
              <a:rPr sz="4000" b="1" spc="-15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b="1" spc="-434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риски</a:t>
            </a:r>
            <a:endParaRPr sz="4000" b="1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8600" y="0"/>
            <a:ext cx="8077200" cy="6414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8120" marR="5080">
              <a:lnSpc>
                <a:spcPct val="100000"/>
              </a:lnSpc>
              <a:spcBef>
                <a:spcPts val="100"/>
              </a:spcBef>
              <a:buChar char="-"/>
              <a:tabLst>
                <a:tab pos="5429885" algn="l"/>
              </a:tabLst>
            </a:pPr>
            <a:r>
              <a:rPr sz="2000" spc="-229" smtClean="0">
                <a:solidFill>
                  <a:srgbClr val="001F5F"/>
                </a:solidFill>
                <a:cs typeface="Microsoft Sans Serif"/>
              </a:rPr>
              <a:t>ухуд</a:t>
            </a:r>
            <a:r>
              <a:rPr sz="2000" spc="-345" smtClean="0">
                <a:solidFill>
                  <a:srgbClr val="001F5F"/>
                </a:solidFill>
                <a:cs typeface="Microsoft Sans Serif"/>
              </a:rPr>
              <a:t>ш</a:t>
            </a:r>
            <a:r>
              <a:rPr sz="2000" spc="-250" smtClean="0">
                <a:solidFill>
                  <a:srgbClr val="001F5F"/>
                </a:solidFill>
                <a:cs typeface="Microsoft Sans Serif"/>
              </a:rPr>
              <a:t>ени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е</a:t>
            </a:r>
            <a:r>
              <a:rPr sz="2000" spc="-85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состояния</a:t>
            </a:r>
            <a:r>
              <a:rPr sz="2000" spc="-7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360" smtClean="0">
                <a:solidFill>
                  <a:srgbClr val="001F5F"/>
                </a:solidFill>
                <a:cs typeface="Microsoft Sans Serif"/>
              </a:rPr>
              <a:t>ф</a:t>
            </a:r>
            <a:r>
              <a:rPr sz="2000" spc="-240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зическог</a:t>
            </a:r>
            <a:r>
              <a:rPr sz="2000" spc="-275" smtClean="0">
                <a:solidFill>
                  <a:srgbClr val="001F5F"/>
                </a:solidFill>
                <a:cs typeface="Microsoft Sans Serif"/>
              </a:rPr>
              <a:t>о</a:t>
            </a:r>
            <a:r>
              <a:rPr sz="2000" spc="-8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9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пс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29" smtClean="0">
                <a:solidFill>
                  <a:srgbClr val="001F5F"/>
                </a:solidFill>
                <a:cs typeface="Microsoft Sans Serif"/>
              </a:rPr>
              <a:t>хического  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здоровь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я</a:t>
            </a:r>
            <a:r>
              <a:rPr sz="2000" spc="-8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50" smtClean="0">
                <a:solidFill>
                  <a:srgbClr val="001F5F"/>
                </a:solidFill>
                <a:cs typeface="Microsoft Sans Serif"/>
              </a:rPr>
              <a:t>обуч</a:t>
            </a:r>
            <a:r>
              <a:rPr sz="2000" spc="-310" smtClean="0">
                <a:solidFill>
                  <a:srgbClr val="001F5F"/>
                </a:solidFill>
                <a:cs typeface="Microsoft Sans Serif"/>
              </a:rPr>
              <a:t>ающ</a:t>
            </a:r>
            <a:r>
              <a:rPr sz="2000" spc="-240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04" smtClean="0">
                <a:solidFill>
                  <a:srgbClr val="001F5F"/>
                </a:solidFill>
                <a:cs typeface="Microsoft Sans Serif"/>
              </a:rPr>
              <a:t>хся;</a:t>
            </a:r>
            <a:endParaRPr sz="2000" smtClean="0">
              <a:cs typeface="Microsoft Sans Serif"/>
            </a:endParaRPr>
          </a:p>
          <a:p>
            <a:pPr marL="5499100" indent="-221615">
              <a:lnSpc>
                <a:spcPct val="100000"/>
              </a:lnSpc>
              <a:buChar char="-"/>
              <a:tabLst>
                <a:tab pos="5499100" algn="l"/>
                <a:tab pos="5499735" algn="l"/>
                <a:tab pos="7867650" algn="l"/>
              </a:tabLst>
            </a:pPr>
            <a:r>
              <a:rPr sz="2000" spc="-265" smtClean="0">
                <a:solidFill>
                  <a:srgbClr val="001F5F"/>
                </a:solidFill>
                <a:cs typeface="Microsoft Sans Serif"/>
              </a:rPr>
              <a:t>повышени</a:t>
            </a:r>
            <a:r>
              <a:rPr sz="2000" spc="-240" smtClean="0">
                <a:solidFill>
                  <a:srgbClr val="001F5F"/>
                </a:solidFill>
                <a:cs typeface="Microsoft Sans Serif"/>
              </a:rPr>
              <a:t>е</a:t>
            </a:r>
            <a:r>
              <a:rPr sz="2000" spc="-95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40" smtClean="0">
                <a:solidFill>
                  <a:srgbClr val="001F5F"/>
                </a:solidFill>
                <a:cs typeface="Microsoft Sans Serif"/>
              </a:rPr>
              <a:t>уровн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я</a:t>
            </a:r>
            <a:r>
              <a:rPr lang="ru-RU" sz="2000" spc="-235" dirty="0" smtClean="0">
                <a:solidFill>
                  <a:srgbClr val="001F5F"/>
                </a:solidFill>
                <a:cs typeface="Microsoft Sans Serif"/>
              </a:rPr>
              <a:t>  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трев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о</a:t>
            </a:r>
            <a:r>
              <a:rPr sz="2000" spc="-360" smtClean="0">
                <a:solidFill>
                  <a:srgbClr val="001F5F"/>
                </a:solidFill>
                <a:cs typeface="Microsoft Sans Serif"/>
              </a:rPr>
              <a:t>ж</a:t>
            </a:r>
            <a:r>
              <a:rPr sz="2000" spc="-275" smtClean="0">
                <a:solidFill>
                  <a:srgbClr val="001F5F"/>
                </a:solidFill>
                <a:cs typeface="Microsoft Sans Serif"/>
              </a:rPr>
              <a:t>н</a:t>
            </a:r>
            <a:r>
              <a:rPr sz="2000" spc="-225" smtClean="0">
                <a:solidFill>
                  <a:srgbClr val="001F5F"/>
                </a:solidFill>
                <a:cs typeface="Microsoft Sans Serif"/>
              </a:rPr>
              <a:t>ост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7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обу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ч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ающихся;</a:t>
            </a:r>
            <a:endParaRPr sz="2000" smtClean="0">
              <a:cs typeface="Microsoft Sans Serif"/>
            </a:endParaRPr>
          </a:p>
          <a:p>
            <a:pPr marL="5278120">
              <a:lnSpc>
                <a:spcPct val="100000"/>
              </a:lnSpc>
            </a:pPr>
            <a:r>
              <a:rPr sz="2000" spc="-155" smtClean="0">
                <a:solidFill>
                  <a:srgbClr val="001F5F"/>
                </a:solidFill>
                <a:cs typeface="Microsoft Sans Serif"/>
              </a:rPr>
              <a:t>-</a:t>
            </a:r>
            <a:r>
              <a:rPr sz="2000" spc="-275" smtClean="0">
                <a:solidFill>
                  <a:srgbClr val="001F5F"/>
                </a:solidFill>
                <a:cs typeface="Microsoft Sans Serif"/>
              </a:rPr>
              <a:t>завышен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н</a:t>
            </a:r>
            <a:r>
              <a:rPr sz="2000" spc="-250" smtClean="0">
                <a:solidFill>
                  <a:srgbClr val="001F5F"/>
                </a:solidFill>
                <a:cs typeface="Microsoft Sans Serif"/>
              </a:rPr>
              <a:t>ые</a:t>
            </a:r>
            <a:r>
              <a:rPr sz="2000" spc="-8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305" smtClean="0">
                <a:solidFill>
                  <a:srgbClr val="001F5F"/>
                </a:solidFill>
                <a:cs typeface="Microsoft Sans Serif"/>
              </a:rPr>
              <a:t>ож</a:t>
            </a:r>
            <a:r>
              <a:rPr sz="2000" spc="-265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54" smtClean="0">
                <a:solidFill>
                  <a:srgbClr val="001F5F"/>
                </a:solidFill>
                <a:cs typeface="Microsoft Sans Serif"/>
              </a:rPr>
              <a:t>дан</a:t>
            </a:r>
            <a:r>
              <a:rPr sz="2000" spc="-240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я</a:t>
            </a:r>
            <a:r>
              <a:rPr sz="2000" spc="-11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390" smtClean="0">
                <a:solidFill>
                  <a:srgbClr val="001F5F"/>
                </a:solidFill>
                <a:cs typeface="Microsoft Sans Serif"/>
              </a:rPr>
              <a:t>–</a:t>
            </a:r>
            <a:r>
              <a:rPr sz="2000" spc="-8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давлен</a:t>
            </a:r>
            <a:r>
              <a:rPr sz="2000" spc="-235" smtClean="0">
                <a:solidFill>
                  <a:srgbClr val="001F5F"/>
                </a:solidFill>
                <a:cs typeface="Microsoft Sans Serif"/>
              </a:rPr>
              <a:t>и</a:t>
            </a: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е</a:t>
            </a:r>
            <a:endParaRPr sz="2000" smtClean="0">
              <a:cs typeface="Microsoft Sans Serif"/>
            </a:endParaRPr>
          </a:p>
          <a:p>
            <a:pPr marL="5278120">
              <a:lnSpc>
                <a:spcPct val="100000"/>
              </a:lnSpc>
            </a:pPr>
            <a:r>
              <a:rPr sz="2000" spc="-245" smtClean="0">
                <a:solidFill>
                  <a:srgbClr val="001F5F"/>
                </a:solidFill>
                <a:cs typeface="Microsoft Sans Serif"/>
              </a:rPr>
              <a:t>«недостижений»;</a:t>
            </a:r>
            <a:endParaRPr sz="2000" smtClean="0">
              <a:cs typeface="Microsoft Sans Serif"/>
            </a:endParaRPr>
          </a:p>
          <a:p>
            <a:pPr marL="5278120" marR="1357630">
              <a:lnSpc>
                <a:spcPct val="100000"/>
              </a:lnSpc>
            </a:pPr>
            <a:r>
              <a:rPr sz="2000" spc="-150" smtClean="0">
                <a:solidFill>
                  <a:srgbClr val="001F5F"/>
                </a:solidFill>
                <a:cs typeface="Microsoft Sans Serif"/>
              </a:rPr>
              <a:t>--</a:t>
            </a:r>
            <a:r>
              <a:rPr sz="2000" spc="-105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60" smtClean="0">
                <a:solidFill>
                  <a:srgbClr val="001F5F"/>
                </a:solidFill>
                <a:cs typeface="Microsoft Sans Serif"/>
              </a:rPr>
              <a:t>методические</a:t>
            </a:r>
            <a:r>
              <a:rPr lang="ru-RU" sz="2000" spc="-65" dirty="0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50" smtClean="0">
                <a:solidFill>
                  <a:srgbClr val="001F5F"/>
                </a:solidFill>
                <a:cs typeface="Microsoft Sans Serif"/>
              </a:rPr>
              <a:t>затруднения</a:t>
            </a:r>
            <a:r>
              <a:rPr sz="2000" spc="-65" smtClean="0">
                <a:solidFill>
                  <a:srgbClr val="001F5F"/>
                </a:solidFill>
                <a:cs typeface="Microsoft Sans Serif"/>
              </a:rPr>
              <a:t> </a:t>
            </a:r>
            <a:r>
              <a:rPr sz="2000" spc="-229" smtClean="0">
                <a:solidFill>
                  <a:srgbClr val="001F5F"/>
                </a:solidFill>
                <a:cs typeface="Microsoft Sans Serif"/>
              </a:rPr>
              <a:t>педагогов</a:t>
            </a:r>
            <a:r>
              <a:rPr lang="ru-RU" sz="2000" spc="-229" dirty="0" smtClean="0">
                <a:solidFill>
                  <a:srgbClr val="001F5F"/>
                </a:solidFill>
                <a:cs typeface="Microsoft Sans Serif"/>
              </a:rPr>
              <a:t>.</a:t>
            </a:r>
            <a:endParaRPr sz="2000" smtClean="0"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00">
              <a:latin typeface="Microsoft Sans Serif"/>
              <a:cs typeface="Microsoft Sans Serif"/>
            </a:endParaRPr>
          </a:p>
          <a:p>
            <a:pPr marR="121920" algn="ctr">
              <a:lnSpc>
                <a:spcPts val="2690"/>
              </a:lnSpc>
            </a:pPr>
            <a:r>
              <a:rPr sz="2400" b="1" spc="-31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П</a:t>
            </a:r>
            <a:r>
              <a:rPr sz="2400" b="1" spc="-25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у</a:t>
            </a:r>
            <a:r>
              <a:rPr sz="2400" b="1" spc="-24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ти</a:t>
            </a:r>
            <a:r>
              <a:rPr sz="2400" b="1" spc="-12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 </a:t>
            </a:r>
            <a:r>
              <a:rPr sz="2400" b="1" spc="-26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прео</a:t>
            </a:r>
            <a:r>
              <a:rPr sz="2400" b="1" spc="-28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д</a:t>
            </a:r>
            <a:r>
              <a:rPr sz="2400" b="1" spc="-27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ол</a:t>
            </a:r>
            <a:r>
              <a:rPr sz="2400" b="1" spc="-25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е</a:t>
            </a:r>
            <a:r>
              <a:rPr sz="2400" b="1" spc="-27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ни</a:t>
            </a:r>
            <a:r>
              <a:rPr sz="2400" b="1" spc="-254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я</a:t>
            </a:r>
            <a:r>
              <a:rPr sz="2400" b="1" spc="-9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 </a:t>
            </a:r>
            <a:r>
              <a:rPr sz="2400" b="1" spc="-26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не</a:t>
            </a:r>
            <a:r>
              <a:rPr sz="2400" b="1" spc="-19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г</a:t>
            </a:r>
            <a:r>
              <a:rPr sz="2400" b="1" spc="-24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а</a:t>
            </a:r>
            <a:r>
              <a:rPr sz="2400" b="1" spc="-22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т</a:t>
            </a:r>
            <a:r>
              <a:rPr sz="2400" b="1" spc="-27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ивных</a:t>
            </a:r>
            <a:r>
              <a:rPr sz="2400" b="1" spc="-8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 </a:t>
            </a:r>
            <a:r>
              <a:rPr sz="2400" b="1" spc="-26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пос</a:t>
            </a:r>
            <a:r>
              <a:rPr sz="2400" b="1" spc="-285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л</a:t>
            </a:r>
            <a:r>
              <a:rPr sz="2400" b="1" spc="-26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едс</a:t>
            </a:r>
            <a:r>
              <a:rPr sz="2400" b="1" spc="-229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т</a:t>
            </a:r>
            <a:r>
              <a:rPr sz="2400" b="1" spc="-270" dirty="0">
                <a:solidFill>
                  <a:schemeClr val="accent5">
                    <a:lumMod val="75000"/>
                  </a:schemeClr>
                </a:solidFill>
                <a:cs typeface="Arial"/>
              </a:rPr>
              <a:t>вий</a:t>
            </a:r>
            <a:endParaRPr sz="2400">
              <a:solidFill>
                <a:schemeClr val="accent5">
                  <a:lumMod val="75000"/>
                </a:schemeClr>
              </a:solidFill>
              <a:cs typeface="Arial"/>
            </a:endParaRPr>
          </a:p>
          <a:p>
            <a:pPr marL="163830" indent="-151765">
              <a:lnSpc>
                <a:spcPts val="2690"/>
              </a:lnSpc>
              <a:buChar char="-"/>
              <a:tabLst>
                <a:tab pos="164465" algn="l"/>
              </a:tabLst>
            </a:pPr>
            <a:r>
              <a:rPr sz="2400" spc="-25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грамотно</a:t>
            </a:r>
            <a:r>
              <a:rPr sz="2400" spc="-254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е</a:t>
            </a:r>
            <a:r>
              <a:rPr sz="2400" spc="-7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65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при</a:t>
            </a:r>
            <a:r>
              <a:rPr sz="2400" spc="-33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м</a:t>
            </a:r>
            <a:r>
              <a:rPr sz="2400" spc="-25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енен</a:t>
            </a:r>
            <a:r>
              <a:rPr sz="2400" spc="-24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400" spc="-245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е</a:t>
            </a:r>
            <a:r>
              <a:rPr sz="2400" spc="-7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70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1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э</a:t>
            </a:r>
            <a:r>
              <a:rPr sz="2400" spc="-2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д</a:t>
            </a:r>
            <a:r>
              <a:rPr sz="2400" spc="-25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ор</a:t>
            </a:r>
            <a:r>
              <a:rPr sz="2400" spc="-254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</a:t>
            </a:r>
            <a:r>
              <a:rPr sz="2400" spc="-23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в</a:t>
            </a:r>
            <a:r>
              <a:rPr sz="2400" spc="-2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ь</a:t>
            </a:r>
            <a:r>
              <a:rPr sz="2400" spc="-26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есберегающ</a:t>
            </a:r>
            <a:r>
              <a:rPr sz="2400" spc="-2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400" spc="-22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х</a:t>
            </a:r>
            <a:r>
              <a:rPr sz="2400" spc="-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40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3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технолог</a:t>
            </a:r>
            <a:r>
              <a:rPr sz="2400" spc="-2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400" spc="-19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й</a:t>
            </a:r>
            <a:r>
              <a:rPr sz="2400" spc="-19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;</a:t>
            </a:r>
            <a:endParaRPr sz="2400">
              <a:solidFill>
                <a:schemeClr val="accent4">
                  <a:lumMod val="50000"/>
                </a:schemeClr>
              </a:solidFill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400" spc="-24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-</a:t>
            </a:r>
            <a:r>
              <a:rPr sz="2400" spc="-24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организация</a:t>
            </a:r>
            <a:r>
              <a:rPr sz="2400" spc="-9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90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5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психологической</a:t>
            </a:r>
            <a:r>
              <a:rPr sz="2400" spc="-4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6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службы</a:t>
            </a:r>
            <a:r>
              <a:rPr sz="2400" spc="-8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54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сопровождения</a:t>
            </a:r>
            <a:r>
              <a:rPr sz="2400" spc="-4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29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всех</a:t>
            </a:r>
            <a:r>
              <a:rPr sz="2400" spc="-6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5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участников</a:t>
            </a:r>
            <a:r>
              <a:rPr sz="2400" spc="-5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4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образовательных</a:t>
            </a:r>
            <a:r>
              <a:rPr lang="ru-RU" sz="2400" spc="-245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 </a:t>
            </a:r>
            <a:r>
              <a:rPr sz="2400" spc="-24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отно</a:t>
            </a:r>
            <a:r>
              <a:rPr sz="2400" spc="-35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ш</a:t>
            </a:r>
            <a:r>
              <a:rPr sz="2400" spc="-25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ени</a:t>
            </a:r>
            <a:r>
              <a:rPr sz="2400" spc="-24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й</a:t>
            </a:r>
            <a:r>
              <a:rPr sz="2400" spc="-85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85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;</a:t>
            </a:r>
            <a:endParaRPr sz="2400">
              <a:solidFill>
                <a:schemeClr val="accent4">
                  <a:lumMod val="50000"/>
                </a:schemeClr>
              </a:solidFill>
              <a:cs typeface="Microsoft Sans Serif"/>
            </a:endParaRPr>
          </a:p>
          <a:p>
            <a:pPr marL="163830" indent="-151765">
              <a:lnSpc>
                <a:spcPct val="100000"/>
              </a:lnSpc>
              <a:buChar char="-"/>
              <a:tabLst>
                <a:tab pos="164465" algn="l"/>
                <a:tab pos="6501130" algn="l"/>
              </a:tabLst>
            </a:pPr>
            <a:r>
              <a:rPr sz="2400" spc="-26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эффективная</a:t>
            </a:r>
            <a:r>
              <a:rPr sz="2400" spc="-5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5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организация</a:t>
            </a:r>
            <a:r>
              <a:rPr sz="2400" spc="-6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45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внеурочной</a:t>
            </a:r>
            <a:r>
              <a:rPr sz="2400" spc="-3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245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29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деятельности</a:t>
            </a:r>
            <a:r>
              <a:rPr sz="2400" spc="-229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;</a:t>
            </a:r>
            <a:endParaRPr sz="2400">
              <a:solidFill>
                <a:schemeClr val="accent4">
                  <a:lumMod val="50000"/>
                </a:schemeClr>
              </a:solidFill>
              <a:cs typeface="Microsoft Sans Serif"/>
            </a:endParaRPr>
          </a:p>
          <a:p>
            <a:pPr marL="12700" marR="674370">
              <a:lnSpc>
                <a:spcPct val="100000"/>
              </a:lnSpc>
              <a:buChar char="-"/>
              <a:tabLst>
                <a:tab pos="164465" algn="l"/>
              </a:tabLst>
            </a:pPr>
            <a:r>
              <a:rPr sz="2400" spc="-25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организация</a:t>
            </a:r>
            <a:r>
              <a:rPr sz="2400" spc="-8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4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круглых</a:t>
            </a:r>
            <a:r>
              <a:rPr sz="2400" spc="-7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1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столов,</a:t>
            </a:r>
            <a:r>
              <a:rPr sz="2400" spc="-6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5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мастер</a:t>
            </a:r>
            <a:r>
              <a:rPr sz="2400" spc="-6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39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–</a:t>
            </a:r>
            <a:r>
              <a:rPr sz="2400" spc="-7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3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классов,</a:t>
            </a:r>
            <a:r>
              <a:rPr sz="2400" spc="-5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4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«горячих</a:t>
            </a:r>
            <a:r>
              <a:rPr sz="2400" spc="-6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4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линий»</a:t>
            </a:r>
            <a:r>
              <a:rPr sz="2400" spc="-9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60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по</a:t>
            </a:r>
            <a:r>
              <a:rPr sz="2400" spc="-85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400" spc="-27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решению</a:t>
            </a:r>
            <a:r>
              <a:rPr sz="2400" spc="-85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85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 </a:t>
            </a:r>
            <a:r>
              <a:rPr sz="2400" spc="-25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актуальных </a:t>
            </a:r>
            <a:r>
              <a:rPr sz="2400" spc="-62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400" spc="-620" dirty="0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                    </a:t>
            </a:r>
            <a:r>
              <a:rPr sz="2400" spc="-229" smtClean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вопросов</a:t>
            </a:r>
            <a:r>
              <a:rPr sz="2400" spc="-229" dirty="0">
                <a:solidFill>
                  <a:schemeClr val="accent4">
                    <a:lumMod val="50000"/>
                  </a:schemeClr>
                </a:solidFill>
                <a:cs typeface="Microsoft Sans Serif"/>
              </a:rPr>
              <a:t>.</a:t>
            </a:r>
            <a:endParaRPr sz="2400">
              <a:solidFill>
                <a:schemeClr val="accent4">
                  <a:lumMod val="50000"/>
                </a:schemeClr>
              </a:solidFill>
              <a:cs typeface="Microsoft Sans Serif"/>
            </a:endParaRPr>
          </a:p>
        </p:txBody>
      </p:sp>
      <p:pic>
        <p:nvPicPr>
          <p:cNvPr id="15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3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990600" cy="109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 rot="461558">
            <a:off x="648289" y="2607968"/>
            <a:ext cx="2050063" cy="3825393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2605249" y="619106"/>
            <a:ext cx="5951142" cy="6459303"/>
            <a:chOff x="2449117" y="840417"/>
            <a:chExt cx="15869712" cy="12918606"/>
          </a:xfrm>
        </p:grpSpPr>
        <p:sp>
          <p:nvSpPr>
            <p:cNvPr id="4" name="TextBox 4"/>
            <p:cNvSpPr txBox="1"/>
            <p:nvPr/>
          </p:nvSpPr>
          <p:spPr>
            <a:xfrm>
              <a:off x="2931253" y="840417"/>
              <a:ext cx="15387576" cy="125675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5876"/>
                </a:lnSpc>
              </a:pPr>
              <a:endParaRPr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2449117" y="12733101"/>
              <a:ext cx="10489341" cy="10259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45"/>
                </a:lnSpc>
              </a:pP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г. </a:t>
              </a:r>
              <a:r>
                <a:rPr lang="en-US" sz="1600" dirty="0" err="1">
                  <a:solidFill>
                    <a:srgbClr val="000000"/>
                  </a:solidFill>
                  <a:latin typeface="HK Grotesk Light"/>
                </a:rPr>
                <a:t>Пермь</a:t>
              </a: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, </a:t>
              </a:r>
              <a:r>
                <a:rPr lang="ru-RU" sz="1600" dirty="0" smtClean="0">
                  <a:solidFill>
                    <a:srgbClr val="000000"/>
                  </a:solidFill>
                  <a:latin typeface="HK Grotesk Light"/>
                </a:rPr>
                <a:t>7 сентября </a:t>
              </a:r>
              <a:r>
                <a:rPr lang="en-US" sz="1600" dirty="0" smtClean="0">
                  <a:solidFill>
                    <a:srgbClr val="000000"/>
                  </a:solidFill>
                  <a:latin typeface="HK Grotesk Light"/>
                </a:rPr>
                <a:t> </a:t>
              </a:r>
              <a:r>
                <a:rPr lang="en-US" sz="1600" dirty="0">
                  <a:solidFill>
                    <a:srgbClr val="000000"/>
                  </a:solidFill>
                  <a:latin typeface="HK Grotesk Light"/>
                </a:rPr>
                <a:t>2021 </a:t>
              </a:r>
              <a:r>
                <a:rPr lang="en-US" sz="1600" dirty="0" err="1">
                  <a:solidFill>
                    <a:srgbClr val="000000"/>
                  </a:solidFill>
                  <a:latin typeface="HK Grotesk Light"/>
                </a:rPr>
                <a:t>года</a:t>
              </a:r>
              <a:endParaRPr lang="en-US" sz="1600" dirty="0">
                <a:solidFill>
                  <a:srgbClr val="000000"/>
                </a:solidFill>
                <a:latin typeface="HK Grotesk Light"/>
              </a:endParaRPr>
            </a:p>
            <a:p>
              <a:pPr algn="ctr">
                <a:lnSpc>
                  <a:spcPts val="2045"/>
                </a:lnSpc>
              </a:pPr>
              <a:endParaRPr/>
            </a:p>
          </p:txBody>
        </p:sp>
      </p:grpSp>
      <p:pic>
        <p:nvPicPr>
          <p:cNvPr id="9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"/>
              </a:ext>
            </a:extLst>
          </a:blip>
          <a:srcRect/>
          <a:stretch>
            <a:fillRect/>
          </a:stretch>
        </p:blipFill>
        <p:spPr>
          <a:xfrm>
            <a:off x="5867400" y="3200400"/>
            <a:ext cx="2613488" cy="2819400"/>
          </a:xfrm>
          <a:prstGeom prst="rect">
            <a:avLst/>
          </a:prstGeom>
        </p:spPr>
      </p:pic>
      <p:pic>
        <p:nvPicPr>
          <p:cNvPr id="11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4"/>
          <a:srcRect l="4689" t="8130" r="5309" b="4369"/>
          <a:stretch>
            <a:fillRect/>
          </a:stretch>
        </p:blipFill>
        <p:spPr bwMode="auto">
          <a:xfrm>
            <a:off x="381000" y="1"/>
            <a:ext cx="124027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828800" y="1143000"/>
            <a:ext cx="6781800" cy="1159702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>
              <a:buNone/>
            </a:pPr>
            <a:r>
              <a:rPr lang="ru-RU" sz="2800" dirty="0" smtClean="0"/>
              <a:t> 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«— Как ты всё это успеваешь?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Просто я знаю цену времени.»</a:t>
            </a:r>
          </a:p>
        </p:txBody>
      </p:sp>
      <p:pic>
        <p:nvPicPr>
          <p:cNvPr id="13" name="Picture 2" descr="Фильм Гарри Поттер и принц-полукровка / Harry Potter and the half-blood  prince (2009) - вся информация о фильм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038948">
            <a:off x="6038554" y="4063171"/>
            <a:ext cx="1212429" cy="175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7735697" y="0"/>
                  </a:moveTo>
                  <a:lnTo>
                    <a:pt x="0" y="6855298"/>
                  </a:lnTo>
                  <a:lnTo>
                    <a:pt x="0" y="6857998"/>
                  </a:lnTo>
                  <a:lnTo>
                    <a:pt x="9143999" y="6857998"/>
                  </a:lnTo>
                  <a:lnTo>
                    <a:pt x="9143999" y="888"/>
                  </a:lnTo>
                  <a:lnTo>
                    <a:pt x="7735697" y="0"/>
                  </a:lnTo>
                  <a:close/>
                </a:path>
              </a:pathLst>
            </a:custGeom>
            <a:solidFill>
              <a:srgbClr val="F86A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648711"/>
              <a:ext cx="3572510" cy="4209415"/>
            </a:xfrm>
            <a:custGeom>
              <a:avLst/>
              <a:gdLst/>
              <a:ahLst/>
              <a:cxnLst/>
              <a:rect l="l" t="t" r="r" b="b"/>
              <a:pathLst>
                <a:path w="3572510" h="4209415">
                  <a:moveTo>
                    <a:pt x="0" y="0"/>
                  </a:moveTo>
                  <a:lnTo>
                    <a:pt x="0" y="4209287"/>
                  </a:lnTo>
                  <a:lnTo>
                    <a:pt x="3572255" y="4209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8A0D9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0458" y="913511"/>
              <a:ext cx="3924173" cy="3792093"/>
            </a:xfrm>
            <a:prstGeom prst="rect">
              <a:avLst/>
            </a:prstGeom>
          </p:spPr>
        </p:pic>
      </p:grpSp>
      <p:pic>
        <p:nvPicPr>
          <p:cNvPr id="6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3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990600" cy="109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90800" y="304800"/>
            <a:ext cx="386191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49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</a:t>
            </a:r>
            <a:r>
              <a:rPr sz="4800" b="1" spc="-52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sz="4800" b="1" spc="-44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</a:t>
            </a:r>
            <a:r>
              <a:rPr sz="4800" b="1" spc="-45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r>
              <a:rPr sz="4800" b="1" spc="-16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4800" b="1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81000"/>
            <a:ext cx="2438401" cy="3733800"/>
            <a:chOff x="287108" y="1738502"/>
            <a:chExt cx="3195955" cy="273685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283" y="1741677"/>
              <a:ext cx="3189389" cy="2730373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90283" y="1741677"/>
              <a:ext cx="3189605" cy="2730500"/>
            </a:xfrm>
            <a:custGeom>
              <a:avLst/>
              <a:gdLst/>
              <a:ahLst/>
              <a:cxnLst/>
              <a:rect l="l" t="t" r="r" b="b"/>
              <a:pathLst>
                <a:path w="3189604" h="2730500">
                  <a:moveTo>
                    <a:pt x="0" y="136525"/>
                  </a:moveTo>
                  <a:lnTo>
                    <a:pt x="6960" y="93406"/>
                  </a:lnTo>
                  <a:lnTo>
                    <a:pt x="26340" y="55933"/>
                  </a:lnTo>
                  <a:lnTo>
                    <a:pt x="55892" y="26367"/>
                  </a:lnTo>
                  <a:lnTo>
                    <a:pt x="93366" y="6968"/>
                  </a:lnTo>
                  <a:lnTo>
                    <a:pt x="136512" y="0"/>
                  </a:lnTo>
                  <a:lnTo>
                    <a:pt x="3052864" y="0"/>
                  </a:lnTo>
                  <a:lnTo>
                    <a:pt x="3096030" y="6968"/>
                  </a:lnTo>
                  <a:lnTo>
                    <a:pt x="3133510" y="26367"/>
                  </a:lnTo>
                  <a:lnTo>
                    <a:pt x="3163058" y="55933"/>
                  </a:lnTo>
                  <a:lnTo>
                    <a:pt x="3182432" y="93406"/>
                  </a:lnTo>
                  <a:lnTo>
                    <a:pt x="3189389" y="136525"/>
                  </a:lnTo>
                  <a:lnTo>
                    <a:pt x="3189389" y="2593848"/>
                  </a:lnTo>
                  <a:lnTo>
                    <a:pt x="3182432" y="2636966"/>
                  </a:lnTo>
                  <a:lnTo>
                    <a:pt x="3163058" y="2674439"/>
                  </a:lnTo>
                  <a:lnTo>
                    <a:pt x="3133510" y="2704005"/>
                  </a:lnTo>
                  <a:lnTo>
                    <a:pt x="3096030" y="2723404"/>
                  </a:lnTo>
                  <a:lnTo>
                    <a:pt x="3052864" y="2730373"/>
                  </a:lnTo>
                  <a:lnTo>
                    <a:pt x="136512" y="2730373"/>
                  </a:lnTo>
                  <a:lnTo>
                    <a:pt x="93366" y="2723404"/>
                  </a:lnTo>
                  <a:lnTo>
                    <a:pt x="55892" y="2704005"/>
                  </a:lnTo>
                  <a:lnTo>
                    <a:pt x="26340" y="2674439"/>
                  </a:lnTo>
                  <a:lnTo>
                    <a:pt x="6960" y="2636966"/>
                  </a:lnTo>
                  <a:lnTo>
                    <a:pt x="0" y="2593848"/>
                  </a:lnTo>
                  <a:lnTo>
                    <a:pt x="0" y="136525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8600" y="609600"/>
            <a:ext cx="2133600" cy="2349618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560"/>
              </a:spcBef>
            </a:pPr>
            <a:r>
              <a:rPr sz="2400" spc="-30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Расширение </a:t>
            </a:r>
            <a:r>
              <a:rPr sz="2400" spc="-3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31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сферы </a:t>
            </a:r>
            <a:r>
              <a:rPr sz="2400" spc="-31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9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допол</a:t>
            </a:r>
            <a:r>
              <a:rPr sz="2400" spc="-3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н</a:t>
            </a:r>
            <a:r>
              <a:rPr sz="2400" spc="-26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ите</a:t>
            </a:r>
            <a:r>
              <a:rPr sz="2400" spc="-29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л</a:t>
            </a:r>
            <a:r>
              <a:rPr sz="2400" spc="-24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ьного  </a:t>
            </a:r>
            <a:r>
              <a:rPr sz="2400" spc="-3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образования </a:t>
            </a:r>
            <a:r>
              <a:rPr sz="2400" spc="-29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8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детей </a:t>
            </a:r>
            <a:r>
              <a:rPr sz="2400" spc="-28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30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дошкольного</a:t>
            </a:r>
            <a:endParaRPr sz="24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  <a:p>
            <a:pPr marL="12700">
              <a:lnSpc>
                <a:spcPts val="2890"/>
              </a:lnSpc>
            </a:pPr>
            <a:r>
              <a:rPr sz="2400" spc="-29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возраста</a:t>
            </a:r>
            <a:endParaRPr sz="24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52600" y="1600200"/>
            <a:ext cx="2819400" cy="3733800"/>
            <a:chOff x="3376676" y="1738502"/>
            <a:chExt cx="3941445" cy="273685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3826" y="1741677"/>
              <a:ext cx="3880993" cy="273037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433826" y="1741677"/>
              <a:ext cx="3881120" cy="2730500"/>
            </a:xfrm>
            <a:custGeom>
              <a:avLst/>
              <a:gdLst/>
              <a:ahLst/>
              <a:cxnLst/>
              <a:rect l="l" t="t" r="r" b="b"/>
              <a:pathLst>
                <a:path w="3881120" h="2730500">
                  <a:moveTo>
                    <a:pt x="0" y="136525"/>
                  </a:moveTo>
                  <a:lnTo>
                    <a:pt x="6968" y="93406"/>
                  </a:lnTo>
                  <a:lnTo>
                    <a:pt x="26367" y="55933"/>
                  </a:lnTo>
                  <a:lnTo>
                    <a:pt x="55933" y="26367"/>
                  </a:lnTo>
                  <a:lnTo>
                    <a:pt x="93406" y="6968"/>
                  </a:lnTo>
                  <a:lnTo>
                    <a:pt x="136525" y="0"/>
                  </a:lnTo>
                  <a:lnTo>
                    <a:pt x="3744468" y="0"/>
                  </a:lnTo>
                  <a:lnTo>
                    <a:pt x="3787634" y="6968"/>
                  </a:lnTo>
                  <a:lnTo>
                    <a:pt x="3825114" y="26367"/>
                  </a:lnTo>
                  <a:lnTo>
                    <a:pt x="3854662" y="55933"/>
                  </a:lnTo>
                  <a:lnTo>
                    <a:pt x="3874036" y="93406"/>
                  </a:lnTo>
                  <a:lnTo>
                    <a:pt x="3880993" y="136525"/>
                  </a:lnTo>
                  <a:lnTo>
                    <a:pt x="3880993" y="2593848"/>
                  </a:lnTo>
                  <a:lnTo>
                    <a:pt x="3874036" y="2636966"/>
                  </a:lnTo>
                  <a:lnTo>
                    <a:pt x="3854662" y="2674439"/>
                  </a:lnTo>
                  <a:lnTo>
                    <a:pt x="3825114" y="2704005"/>
                  </a:lnTo>
                  <a:lnTo>
                    <a:pt x="3787634" y="2723404"/>
                  </a:lnTo>
                  <a:lnTo>
                    <a:pt x="3744468" y="2730373"/>
                  </a:lnTo>
                  <a:lnTo>
                    <a:pt x="136525" y="2730373"/>
                  </a:lnTo>
                  <a:lnTo>
                    <a:pt x="93406" y="2723404"/>
                  </a:lnTo>
                  <a:lnTo>
                    <a:pt x="55933" y="2704005"/>
                  </a:lnTo>
                  <a:lnTo>
                    <a:pt x="26367" y="2674439"/>
                  </a:lnTo>
                  <a:lnTo>
                    <a:pt x="6968" y="2636966"/>
                  </a:lnTo>
                  <a:lnTo>
                    <a:pt x="0" y="2593848"/>
                  </a:lnTo>
                  <a:lnTo>
                    <a:pt x="0" y="136525"/>
                  </a:lnTo>
                  <a:close/>
                </a:path>
              </a:pathLst>
            </a:custGeom>
            <a:ln w="6349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83026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0" y="401319"/>
                  </a:lnTo>
                  <a:lnTo>
                    <a:pt x="452754" y="2006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383026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452754" y="200660"/>
                  </a:lnTo>
                  <a:lnTo>
                    <a:pt x="0" y="4013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905000" y="1981200"/>
            <a:ext cx="2606040" cy="229511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560"/>
              </a:spcBef>
              <a:tabLst>
                <a:tab pos="1883410" algn="l"/>
              </a:tabLst>
            </a:pPr>
            <a:r>
              <a:rPr sz="2800" spc="-31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Повышенные </a:t>
            </a:r>
            <a:r>
              <a:rPr sz="2800" spc="-30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800" spc="-29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образовательные </a:t>
            </a:r>
            <a:r>
              <a:rPr sz="2800" spc="-28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800" spc="-28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потре</a:t>
            </a:r>
            <a:r>
              <a:rPr sz="2800" spc="-31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б</a:t>
            </a:r>
            <a:r>
              <a:rPr sz="2800" spc="-290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н</a:t>
            </a:r>
            <a:r>
              <a:rPr sz="2800" spc="-300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</a:t>
            </a:r>
            <a:r>
              <a:rPr sz="2800" spc="-250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ст</a:t>
            </a:r>
            <a:r>
              <a:rPr sz="2800" spc="-28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и</a:t>
            </a:r>
            <a:r>
              <a:rPr lang="ru-RU" sz="2800" spc="-285" dirty="0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800" spc="-30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д</a:t>
            </a:r>
            <a:r>
              <a:rPr sz="2800" spc="-29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е</a:t>
            </a:r>
            <a:r>
              <a:rPr sz="2800" spc="-26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те</a:t>
            </a:r>
            <a:r>
              <a:rPr sz="2800" spc="-30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й</a:t>
            </a:r>
            <a:r>
              <a:rPr sz="2800" spc="-14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,  </a:t>
            </a:r>
            <a:r>
              <a:rPr sz="2800" spc="-28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посту</a:t>
            </a:r>
            <a:r>
              <a:rPr sz="2800" spc="-29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</a:t>
            </a:r>
            <a:r>
              <a:rPr sz="2800" spc="-28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а</a:t>
            </a:r>
            <a:r>
              <a:rPr sz="2800" spc="-38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ю</a:t>
            </a:r>
            <a:r>
              <a:rPr sz="2800" spc="-31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щих</a:t>
            </a:r>
            <a:r>
              <a:rPr sz="2800" spc="-10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800" spc="-18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в  </a:t>
            </a:r>
            <a:r>
              <a:rPr sz="2800" spc="-3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первы</a:t>
            </a:r>
            <a:r>
              <a:rPr sz="2800" spc="-28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й</a:t>
            </a:r>
            <a:r>
              <a:rPr sz="2800" spc="-11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800" spc="-29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класс</a:t>
            </a:r>
            <a:endParaRPr sz="28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114800" y="2819400"/>
            <a:ext cx="2514601" cy="3733800"/>
            <a:chOff x="7363206" y="1738502"/>
            <a:chExt cx="2622550" cy="2736850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49693" y="1741677"/>
              <a:ext cx="2532887" cy="273037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7449693" y="1741677"/>
              <a:ext cx="2533015" cy="2730500"/>
            </a:xfrm>
            <a:custGeom>
              <a:avLst/>
              <a:gdLst/>
              <a:ahLst/>
              <a:cxnLst/>
              <a:rect l="l" t="t" r="r" b="b"/>
              <a:pathLst>
                <a:path w="2533015" h="2730500">
                  <a:moveTo>
                    <a:pt x="0" y="126619"/>
                  </a:moveTo>
                  <a:lnTo>
                    <a:pt x="9943" y="77366"/>
                  </a:lnTo>
                  <a:lnTo>
                    <a:pt x="37068" y="37115"/>
                  </a:lnTo>
                  <a:lnTo>
                    <a:pt x="77313" y="9961"/>
                  </a:lnTo>
                  <a:lnTo>
                    <a:pt x="126618" y="0"/>
                  </a:lnTo>
                  <a:lnTo>
                    <a:pt x="2406268" y="0"/>
                  </a:lnTo>
                  <a:lnTo>
                    <a:pt x="2455521" y="9961"/>
                  </a:lnTo>
                  <a:lnTo>
                    <a:pt x="2495772" y="37115"/>
                  </a:lnTo>
                  <a:lnTo>
                    <a:pt x="2522926" y="77366"/>
                  </a:lnTo>
                  <a:lnTo>
                    <a:pt x="2532887" y="126619"/>
                  </a:lnTo>
                  <a:lnTo>
                    <a:pt x="2532887" y="2603754"/>
                  </a:lnTo>
                  <a:lnTo>
                    <a:pt x="2522926" y="2653006"/>
                  </a:lnTo>
                  <a:lnTo>
                    <a:pt x="2495772" y="2693257"/>
                  </a:lnTo>
                  <a:lnTo>
                    <a:pt x="2455521" y="2720411"/>
                  </a:lnTo>
                  <a:lnTo>
                    <a:pt x="2406268" y="2730373"/>
                  </a:lnTo>
                  <a:lnTo>
                    <a:pt x="126618" y="2730373"/>
                  </a:lnTo>
                  <a:lnTo>
                    <a:pt x="77313" y="2720411"/>
                  </a:lnTo>
                  <a:lnTo>
                    <a:pt x="37068" y="2693257"/>
                  </a:lnTo>
                  <a:lnTo>
                    <a:pt x="9943" y="2653006"/>
                  </a:lnTo>
                  <a:lnTo>
                    <a:pt x="0" y="2603754"/>
                  </a:lnTo>
                  <a:lnTo>
                    <a:pt x="0" y="126619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69556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0" y="401319"/>
                  </a:lnTo>
                  <a:lnTo>
                    <a:pt x="452754" y="2006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369556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452754" y="200660"/>
                  </a:lnTo>
                  <a:lnTo>
                    <a:pt x="0" y="4013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267200" y="3276600"/>
            <a:ext cx="2209800" cy="166007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560"/>
              </a:spcBef>
            </a:pPr>
            <a:r>
              <a:rPr sz="2400" spc="-31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Повышение </a:t>
            </a:r>
            <a:r>
              <a:rPr sz="2400" spc="-31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9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</a:t>
            </a:r>
            <a:r>
              <a:rPr sz="2400" spc="-30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б</a:t>
            </a:r>
            <a:r>
              <a:rPr sz="2400" spc="-32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ра</a:t>
            </a:r>
            <a:r>
              <a:rPr sz="2400" spc="-30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з</a:t>
            </a:r>
            <a:r>
              <a:rPr sz="2400" spc="-29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</a:t>
            </a:r>
            <a:r>
              <a:rPr sz="2400" spc="-28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в</a:t>
            </a:r>
            <a:r>
              <a:rPr sz="2400" spc="-23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атель </a:t>
            </a:r>
            <a:r>
              <a:rPr sz="2400" spc="-28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ных</a:t>
            </a:r>
            <a:r>
              <a:rPr sz="2400" spc="-10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36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з</a:t>
            </a:r>
            <a:r>
              <a:rPr sz="2400" spc="-254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апросов  </a:t>
            </a:r>
            <a:r>
              <a:rPr sz="2400" spc="-29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ро</a:t>
            </a:r>
            <a:r>
              <a:rPr sz="2400" spc="-31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д</a:t>
            </a:r>
            <a:r>
              <a:rPr sz="2400" spc="-26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ите</a:t>
            </a:r>
            <a:r>
              <a:rPr sz="2400" spc="-30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л</a:t>
            </a:r>
            <a:r>
              <a:rPr sz="2400" spc="-27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ь</a:t>
            </a:r>
            <a:r>
              <a:rPr sz="2400" spc="-254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с</a:t>
            </a:r>
            <a:r>
              <a:rPr sz="2400" spc="-26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кой  </a:t>
            </a:r>
            <a:r>
              <a:rPr sz="2400" spc="-295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общественно </a:t>
            </a:r>
            <a:r>
              <a:rPr sz="2400" spc="-265" smtClean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сти</a:t>
            </a:r>
            <a:endParaRPr sz="24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</p:txBody>
      </p:sp>
      <p:grpSp>
        <p:nvGrpSpPr>
          <p:cNvPr id="33" name="object 22"/>
          <p:cNvGrpSpPr/>
          <p:nvPr/>
        </p:nvGrpSpPr>
        <p:grpSpPr>
          <a:xfrm>
            <a:off x="6248400" y="3200400"/>
            <a:ext cx="2590800" cy="3657600"/>
            <a:chOff x="10001757" y="1735327"/>
            <a:chExt cx="1911985" cy="2743200"/>
          </a:xfrm>
        </p:grpSpPr>
        <p:sp>
          <p:nvSpPr>
            <p:cNvPr id="34" name="object 23"/>
            <p:cNvSpPr/>
            <p:nvPr/>
          </p:nvSpPr>
          <p:spPr>
            <a:xfrm>
              <a:off x="10161142" y="1741677"/>
              <a:ext cx="1746250" cy="2730500"/>
            </a:xfrm>
            <a:custGeom>
              <a:avLst/>
              <a:gdLst/>
              <a:ahLst/>
              <a:cxnLst/>
              <a:rect l="l" t="t" r="r" b="b"/>
              <a:pathLst>
                <a:path w="1746250" h="2730500">
                  <a:moveTo>
                    <a:pt x="1658747" y="0"/>
                  </a:moveTo>
                  <a:lnTo>
                    <a:pt x="87375" y="0"/>
                  </a:lnTo>
                  <a:lnTo>
                    <a:pt x="53363" y="6865"/>
                  </a:lnTo>
                  <a:lnTo>
                    <a:pt x="25590" y="25590"/>
                  </a:lnTo>
                  <a:lnTo>
                    <a:pt x="6865" y="53363"/>
                  </a:lnTo>
                  <a:lnTo>
                    <a:pt x="0" y="87375"/>
                  </a:lnTo>
                  <a:lnTo>
                    <a:pt x="0" y="2642997"/>
                  </a:lnTo>
                  <a:lnTo>
                    <a:pt x="6865" y="2677009"/>
                  </a:lnTo>
                  <a:lnTo>
                    <a:pt x="25590" y="2704782"/>
                  </a:lnTo>
                  <a:lnTo>
                    <a:pt x="53363" y="2723507"/>
                  </a:lnTo>
                  <a:lnTo>
                    <a:pt x="87375" y="2730373"/>
                  </a:lnTo>
                  <a:lnTo>
                    <a:pt x="1658747" y="2730373"/>
                  </a:lnTo>
                  <a:lnTo>
                    <a:pt x="1692685" y="2723507"/>
                  </a:lnTo>
                  <a:lnTo>
                    <a:pt x="1720421" y="2704782"/>
                  </a:lnTo>
                  <a:lnTo>
                    <a:pt x="1739132" y="2677009"/>
                  </a:lnTo>
                  <a:lnTo>
                    <a:pt x="1745996" y="2642997"/>
                  </a:lnTo>
                  <a:lnTo>
                    <a:pt x="1745996" y="87375"/>
                  </a:lnTo>
                  <a:lnTo>
                    <a:pt x="1739132" y="53363"/>
                  </a:lnTo>
                  <a:lnTo>
                    <a:pt x="1720421" y="25590"/>
                  </a:lnTo>
                  <a:lnTo>
                    <a:pt x="1692685" y="6865"/>
                  </a:lnTo>
                  <a:lnTo>
                    <a:pt x="1658747" y="0"/>
                  </a:lnTo>
                  <a:close/>
                </a:path>
              </a:pathLst>
            </a:custGeom>
            <a:solidFill>
              <a:srgbClr val="9DC3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4"/>
            <p:cNvSpPr/>
            <p:nvPr/>
          </p:nvSpPr>
          <p:spPr>
            <a:xfrm>
              <a:off x="10161142" y="1741677"/>
              <a:ext cx="1746250" cy="2730500"/>
            </a:xfrm>
            <a:custGeom>
              <a:avLst/>
              <a:gdLst/>
              <a:ahLst/>
              <a:cxnLst/>
              <a:rect l="l" t="t" r="r" b="b"/>
              <a:pathLst>
                <a:path w="1746250" h="2730500">
                  <a:moveTo>
                    <a:pt x="0" y="87375"/>
                  </a:moveTo>
                  <a:lnTo>
                    <a:pt x="6865" y="53363"/>
                  </a:lnTo>
                  <a:lnTo>
                    <a:pt x="25590" y="25590"/>
                  </a:lnTo>
                  <a:lnTo>
                    <a:pt x="53363" y="6865"/>
                  </a:lnTo>
                  <a:lnTo>
                    <a:pt x="87375" y="0"/>
                  </a:lnTo>
                  <a:lnTo>
                    <a:pt x="1658747" y="0"/>
                  </a:lnTo>
                  <a:lnTo>
                    <a:pt x="1692685" y="6865"/>
                  </a:lnTo>
                  <a:lnTo>
                    <a:pt x="1720421" y="25590"/>
                  </a:lnTo>
                  <a:lnTo>
                    <a:pt x="1739132" y="53363"/>
                  </a:lnTo>
                  <a:lnTo>
                    <a:pt x="1745996" y="87375"/>
                  </a:lnTo>
                  <a:lnTo>
                    <a:pt x="1745996" y="2642997"/>
                  </a:lnTo>
                  <a:lnTo>
                    <a:pt x="1739132" y="2677009"/>
                  </a:lnTo>
                  <a:lnTo>
                    <a:pt x="1720421" y="2704782"/>
                  </a:lnTo>
                  <a:lnTo>
                    <a:pt x="1692685" y="2723507"/>
                  </a:lnTo>
                  <a:lnTo>
                    <a:pt x="1658747" y="2730373"/>
                  </a:lnTo>
                  <a:lnTo>
                    <a:pt x="87375" y="2730373"/>
                  </a:lnTo>
                  <a:lnTo>
                    <a:pt x="53363" y="2723507"/>
                  </a:lnTo>
                  <a:lnTo>
                    <a:pt x="25590" y="2704782"/>
                  </a:lnTo>
                  <a:lnTo>
                    <a:pt x="6865" y="2677009"/>
                  </a:lnTo>
                  <a:lnTo>
                    <a:pt x="0" y="2642997"/>
                  </a:lnTo>
                  <a:lnTo>
                    <a:pt x="0" y="8737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25"/>
            <p:cNvSpPr/>
            <p:nvPr/>
          </p:nvSpPr>
          <p:spPr>
            <a:xfrm>
              <a:off x="10008107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0" y="401319"/>
                  </a:lnTo>
                  <a:lnTo>
                    <a:pt x="452627" y="2006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26"/>
            <p:cNvSpPr/>
            <p:nvPr/>
          </p:nvSpPr>
          <p:spPr>
            <a:xfrm>
              <a:off x="10008107" y="3882263"/>
              <a:ext cx="452755" cy="401320"/>
            </a:xfrm>
            <a:custGeom>
              <a:avLst/>
              <a:gdLst/>
              <a:ahLst/>
              <a:cxnLst/>
              <a:rect l="l" t="t" r="r" b="b"/>
              <a:pathLst>
                <a:path w="452754" h="401320">
                  <a:moveTo>
                    <a:pt x="0" y="0"/>
                  </a:moveTo>
                  <a:lnTo>
                    <a:pt x="452627" y="200660"/>
                  </a:lnTo>
                  <a:lnTo>
                    <a:pt x="0" y="4013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27"/>
          <p:cNvSpPr txBox="1"/>
          <p:nvPr/>
        </p:nvSpPr>
        <p:spPr>
          <a:xfrm>
            <a:off x="6705600" y="4572000"/>
            <a:ext cx="1509395" cy="1348446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335"/>
              </a:spcBef>
            </a:pPr>
            <a:r>
              <a:rPr sz="2400" spc="-29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Нехва</a:t>
            </a:r>
            <a:r>
              <a:rPr sz="2400" spc="-25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т</a:t>
            </a:r>
            <a:r>
              <a:rPr sz="2400" spc="-265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ка  </a:t>
            </a:r>
            <a:r>
              <a:rPr sz="2400" spc="-3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мест</a:t>
            </a:r>
            <a:endParaRPr sz="24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2400" spc="-27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в</a:t>
            </a:r>
            <a:r>
              <a:rPr sz="2400" spc="-114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400" dirty="0">
                <a:solidFill>
                  <a:schemeClr val="accent4">
                    <a:lumMod val="50000"/>
                  </a:schemeClr>
                </a:solidFill>
                <a:latin typeface="Microsoft Sans Serif"/>
                <a:cs typeface="Microsoft Sans Serif"/>
              </a:rPr>
              <a:t>ОО</a:t>
            </a:r>
            <a:endParaRPr sz="2400">
              <a:solidFill>
                <a:schemeClr val="accent4">
                  <a:lumMod val="50000"/>
                </a:schemeClr>
              </a:solidFill>
              <a:latin typeface="Microsoft Sans Serif"/>
              <a:cs typeface="Microsoft Sans Serif"/>
            </a:endParaRPr>
          </a:p>
        </p:txBody>
      </p:sp>
      <p:pic>
        <p:nvPicPr>
          <p:cNvPr id="39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5" cstate="print"/>
          <a:srcRect l="4689" t="8130" r="5309" b="4369"/>
          <a:stretch>
            <a:fillRect/>
          </a:stretch>
        </p:blipFill>
        <p:spPr bwMode="auto">
          <a:xfrm>
            <a:off x="0" y="1"/>
            <a:ext cx="609600" cy="67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229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  <a:tabLst>
                <a:tab pos="2085975" algn="l"/>
              </a:tabLst>
            </a:pPr>
            <a:r>
              <a:rPr b="1" spc="-36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</a:t>
            </a:r>
            <a:endParaRPr b="1" spc="-375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1000" y="1295400"/>
            <a:ext cx="8382000" cy="5109973"/>
            <a:chOff x="1817623" y="744347"/>
            <a:chExt cx="7426325" cy="5661025"/>
          </a:xfrm>
        </p:grpSpPr>
        <p:sp>
          <p:nvSpPr>
            <p:cNvPr id="5" name="object 5"/>
            <p:cNvSpPr/>
            <p:nvPr/>
          </p:nvSpPr>
          <p:spPr>
            <a:xfrm>
              <a:off x="2432049" y="2380869"/>
              <a:ext cx="1576070" cy="1384300"/>
            </a:xfrm>
            <a:custGeom>
              <a:avLst/>
              <a:gdLst/>
              <a:ahLst/>
              <a:cxnLst/>
              <a:rect l="l" t="t" r="r" b="b"/>
              <a:pathLst>
                <a:path w="1576070" h="1384300">
                  <a:moveTo>
                    <a:pt x="454532" y="0"/>
                  </a:moveTo>
                  <a:lnTo>
                    <a:pt x="0" y="0"/>
                  </a:lnTo>
                  <a:lnTo>
                    <a:pt x="0" y="1265427"/>
                  </a:lnTo>
                  <a:lnTo>
                    <a:pt x="1080515" y="1265427"/>
                  </a:lnTo>
                  <a:lnTo>
                    <a:pt x="1080515" y="1384172"/>
                  </a:lnTo>
                  <a:lnTo>
                    <a:pt x="1575815" y="1038097"/>
                  </a:lnTo>
                  <a:lnTo>
                    <a:pt x="1080515" y="692022"/>
                  </a:lnTo>
                  <a:lnTo>
                    <a:pt x="1080515" y="810767"/>
                  </a:lnTo>
                  <a:lnTo>
                    <a:pt x="454532" y="810767"/>
                  </a:lnTo>
                  <a:lnTo>
                    <a:pt x="454532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32049" y="2380869"/>
              <a:ext cx="1576070" cy="1384300"/>
            </a:xfrm>
            <a:custGeom>
              <a:avLst/>
              <a:gdLst/>
              <a:ahLst/>
              <a:cxnLst/>
              <a:rect l="l" t="t" r="r" b="b"/>
              <a:pathLst>
                <a:path w="1576070" h="1384300">
                  <a:moveTo>
                    <a:pt x="454532" y="0"/>
                  </a:moveTo>
                  <a:lnTo>
                    <a:pt x="454532" y="810767"/>
                  </a:lnTo>
                  <a:lnTo>
                    <a:pt x="1080515" y="810767"/>
                  </a:lnTo>
                  <a:lnTo>
                    <a:pt x="1080515" y="692022"/>
                  </a:lnTo>
                  <a:lnTo>
                    <a:pt x="1575815" y="1038097"/>
                  </a:lnTo>
                  <a:lnTo>
                    <a:pt x="1080515" y="1384172"/>
                  </a:lnTo>
                  <a:lnTo>
                    <a:pt x="1080515" y="1265427"/>
                  </a:lnTo>
                  <a:lnTo>
                    <a:pt x="0" y="1265427"/>
                  </a:lnTo>
                  <a:lnTo>
                    <a:pt x="0" y="0"/>
                  </a:lnTo>
                  <a:lnTo>
                    <a:pt x="454532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23973" y="750697"/>
              <a:ext cx="3004820" cy="1631314"/>
            </a:xfrm>
            <a:custGeom>
              <a:avLst/>
              <a:gdLst/>
              <a:ahLst/>
              <a:cxnLst/>
              <a:rect l="l" t="t" r="r" b="b"/>
              <a:pathLst>
                <a:path w="3004820" h="1631314">
                  <a:moveTo>
                    <a:pt x="2732659" y="0"/>
                  </a:moveTo>
                  <a:lnTo>
                    <a:pt x="271906" y="0"/>
                  </a:lnTo>
                  <a:lnTo>
                    <a:pt x="223012" y="4378"/>
                  </a:lnTo>
                  <a:lnTo>
                    <a:pt x="177001" y="17003"/>
                  </a:lnTo>
                  <a:lnTo>
                    <a:pt x="134638" y="37107"/>
                  </a:lnTo>
                  <a:lnTo>
                    <a:pt x="96691" y="63925"/>
                  </a:lnTo>
                  <a:lnTo>
                    <a:pt x="63925" y="96691"/>
                  </a:lnTo>
                  <a:lnTo>
                    <a:pt x="37107" y="134638"/>
                  </a:lnTo>
                  <a:lnTo>
                    <a:pt x="17003" y="177001"/>
                  </a:lnTo>
                  <a:lnTo>
                    <a:pt x="4378" y="223012"/>
                  </a:lnTo>
                  <a:lnTo>
                    <a:pt x="0" y="271906"/>
                  </a:lnTo>
                  <a:lnTo>
                    <a:pt x="0" y="1359027"/>
                  </a:lnTo>
                  <a:lnTo>
                    <a:pt x="4378" y="1407921"/>
                  </a:lnTo>
                  <a:lnTo>
                    <a:pt x="17003" y="1453932"/>
                  </a:lnTo>
                  <a:lnTo>
                    <a:pt x="37107" y="1496295"/>
                  </a:lnTo>
                  <a:lnTo>
                    <a:pt x="63925" y="1534242"/>
                  </a:lnTo>
                  <a:lnTo>
                    <a:pt x="96691" y="1567008"/>
                  </a:lnTo>
                  <a:lnTo>
                    <a:pt x="134638" y="1593826"/>
                  </a:lnTo>
                  <a:lnTo>
                    <a:pt x="177001" y="1613930"/>
                  </a:lnTo>
                  <a:lnTo>
                    <a:pt x="223012" y="1626555"/>
                  </a:lnTo>
                  <a:lnTo>
                    <a:pt x="271906" y="1630933"/>
                  </a:lnTo>
                  <a:lnTo>
                    <a:pt x="2732659" y="1630933"/>
                  </a:lnTo>
                  <a:lnTo>
                    <a:pt x="2781519" y="1626555"/>
                  </a:lnTo>
                  <a:lnTo>
                    <a:pt x="2827513" y="1613930"/>
                  </a:lnTo>
                  <a:lnTo>
                    <a:pt x="2869870" y="1593826"/>
                  </a:lnTo>
                  <a:lnTo>
                    <a:pt x="2907822" y="1567008"/>
                  </a:lnTo>
                  <a:lnTo>
                    <a:pt x="2940598" y="1534242"/>
                  </a:lnTo>
                  <a:lnTo>
                    <a:pt x="2967430" y="1496295"/>
                  </a:lnTo>
                  <a:lnTo>
                    <a:pt x="2987548" y="1453932"/>
                  </a:lnTo>
                  <a:lnTo>
                    <a:pt x="3000183" y="1407921"/>
                  </a:lnTo>
                  <a:lnTo>
                    <a:pt x="3004566" y="1359027"/>
                  </a:lnTo>
                  <a:lnTo>
                    <a:pt x="3004566" y="271906"/>
                  </a:lnTo>
                  <a:lnTo>
                    <a:pt x="3000183" y="223012"/>
                  </a:lnTo>
                  <a:lnTo>
                    <a:pt x="2987548" y="177001"/>
                  </a:lnTo>
                  <a:lnTo>
                    <a:pt x="2967430" y="134638"/>
                  </a:lnTo>
                  <a:lnTo>
                    <a:pt x="2940598" y="96691"/>
                  </a:lnTo>
                  <a:lnTo>
                    <a:pt x="2907822" y="63925"/>
                  </a:lnTo>
                  <a:lnTo>
                    <a:pt x="2869870" y="37107"/>
                  </a:lnTo>
                  <a:lnTo>
                    <a:pt x="2827513" y="17003"/>
                  </a:lnTo>
                  <a:lnTo>
                    <a:pt x="2781519" y="4378"/>
                  </a:lnTo>
                  <a:lnTo>
                    <a:pt x="273265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23973" y="750697"/>
              <a:ext cx="3004820" cy="1631314"/>
            </a:xfrm>
            <a:custGeom>
              <a:avLst/>
              <a:gdLst/>
              <a:ahLst/>
              <a:cxnLst/>
              <a:rect l="l" t="t" r="r" b="b"/>
              <a:pathLst>
                <a:path w="3004820" h="1631314">
                  <a:moveTo>
                    <a:pt x="0" y="271906"/>
                  </a:moveTo>
                  <a:lnTo>
                    <a:pt x="4378" y="223012"/>
                  </a:lnTo>
                  <a:lnTo>
                    <a:pt x="17003" y="177001"/>
                  </a:lnTo>
                  <a:lnTo>
                    <a:pt x="37107" y="134638"/>
                  </a:lnTo>
                  <a:lnTo>
                    <a:pt x="63925" y="96691"/>
                  </a:lnTo>
                  <a:lnTo>
                    <a:pt x="96691" y="63925"/>
                  </a:lnTo>
                  <a:lnTo>
                    <a:pt x="134638" y="37107"/>
                  </a:lnTo>
                  <a:lnTo>
                    <a:pt x="177001" y="17003"/>
                  </a:lnTo>
                  <a:lnTo>
                    <a:pt x="223012" y="4378"/>
                  </a:lnTo>
                  <a:lnTo>
                    <a:pt x="271906" y="0"/>
                  </a:lnTo>
                  <a:lnTo>
                    <a:pt x="2732659" y="0"/>
                  </a:lnTo>
                  <a:lnTo>
                    <a:pt x="2781519" y="4378"/>
                  </a:lnTo>
                  <a:lnTo>
                    <a:pt x="2827513" y="17003"/>
                  </a:lnTo>
                  <a:lnTo>
                    <a:pt x="2869870" y="37107"/>
                  </a:lnTo>
                  <a:lnTo>
                    <a:pt x="2907822" y="63925"/>
                  </a:lnTo>
                  <a:lnTo>
                    <a:pt x="2940598" y="96691"/>
                  </a:lnTo>
                  <a:lnTo>
                    <a:pt x="2967430" y="134638"/>
                  </a:lnTo>
                  <a:lnTo>
                    <a:pt x="2987548" y="177001"/>
                  </a:lnTo>
                  <a:lnTo>
                    <a:pt x="3000183" y="223012"/>
                  </a:lnTo>
                  <a:lnTo>
                    <a:pt x="3004566" y="271906"/>
                  </a:lnTo>
                  <a:lnTo>
                    <a:pt x="3004566" y="1359027"/>
                  </a:lnTo>
                  <a:lnTo>
                    <a:pt x="3000183" y="1407921"/>
                  </a:lnTo>
                  <a:lnTo>
                    <a:pt x="2987548" y="1453932"/>
                  </a:lnTo>
                  <a:lnTo>
                    <a:pt x="2967430" y="1496295"/>
                  </a:lnTo>
                  <a:lnTo>
                    <a:pt x="2940598" y="1534242"/>
                  </a:lnTo>
                  <a:lnTo>
                    <a:pt x="2907822" y="1567008"/>
                  </a:lnTo>
                  <a:lnTo>
                    <a:pt x="2869870" y="1593826"/>
                  </a:lnTo>
                  <a:lnTo>
                    <a:pt x="2827513" y="1613930"/>
                  </a:lnTo>
                  <a:lnTo>
                    <a:pt x="2781519" y="1626555"/>
                  </a:lnTo>
                  <a:lnTo>
                    <a:pt x="2732659" y="1630933"/>
                  </a:lnTo>
                  <a:lnTo>
                    <a:pt x="271906" y="1630933"/>
                  </a:lnTo>
                  <a:lnTo>
                    <a:pt x="223012" y="1626555"/>
                  </a:lnTo>
                  <a:lnTo>
                    <a:pt x="177001" y="1613930"/>
                  </a:lnTo>
                  <a:lnTo>
                    <a:pt x="134638" y="1593826"/>
                  </a:lnTo>
                  <a:lnTo>
                    <a:pt x="96691" y="1567008"/>
                  </a:lnTo>
                  <a:lnTo>
                    <a:pt x="63925" y="1534242"/>
                  </a:lnTo>
                  <a:lnTo>
                    <a:pt x="37107" y="1496295"/>
                  </a:lnTo>
                  <a:lnTo>
                    <a:pt x="17003" y="1453932"/>
                  </a:lnTo>
                  <a:lnTo>
                    <a:pt x="4378" y="1407921"/>
                  </a:lnTo>
                  <a:lnTo>
                    <a:pt x="0" y="1359027"/>
                  </a:lnTo>
                  <a:lnTo>
                    <a:pt x="0" y="27190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29125" y="4212970"/>
              <a:ext cx="1576070" cy="1384300"/>
            </a:xfrm>
            <a:custGeom>
              <a:avLst/>
              <a:gdLst/>
              <a:ahLst/>
              <a:cxnLst/>
              <a:rect l="l" t="t" r="r" b="b"/>
              <a:pathLst>
                <a:path w="1576070" h="1384300">
                  <a:moveTo>
                    <a:pt x="454660" y="0"/>
                  </a:moveTo>
                  <a:lnTo>
                    <a:pt x="0" y="0"/>
                  </a:lnTo>
                  <a:lnTo>
                    <a:pt x="0" y="1265427"/>
                  </a:lnTo>
                  <a:lnTo>
                    <a:pt x="1080642" y="1265427"/>
                  </a:lnTo>
                  <a:lnTo>
                    <a:pt x="1080642" y="1384185"/>
                  </a:lnTo>
                  <a:lnTo>
                    <a:pt x="1575815" y="1038097"/>
                  </a:lnTo>
                  <a:lnTo>
                    <a:pt x="1080642" y="692149"/>
                  </a:lnTo>
                  <a:lnTo>
                    <a:pt x="1080642" y="810894"/>
                  </a:lnTo>
                  <a:lnTo>
                    <a:pt x="454660" y="810894"/>
                  </a:lnTo>
                  <a:lnTo>
                    <a:pt x="454660" y="0"/>
                  </a:lnTo>
                  <a:close/>
                </a:path>
              </a:pathLst>
            </a:custGeom>
            <a:solidFill>
              <a:srgbClr val="C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429125" y="4212970"/>
              <a:ext cx="1576070" cy="1384300"/>
            </a:xfrm>
            <a:custGeom>
              <a:avLst/>
              <a:gdLst/>
              <a:ahLst/>
              <a:cxnLst/>
              <a:rect l="l" t="t" r="r" b="b"/>
              <a:pathLst>
                <a:path w="1576070" h="1384300">
                  <a:moveTo>
                    <a:pt x="454660" y="0"/>
                  </a:moveTo>
                  <a:lnTo>
                    <a:pt x="454660" y="810894"/>
                  </a:lnTo>
                  <a:lnTo>
                    <a:pt x="1080642" y="810894"/>
                  </a:lnTo>
                  <a:lnTo>
                    <a:pt x="1080642" y="692149"/>
                  </a:lnTo>
                  <a:lnTo>
                    <a:pt x="1575815" y="1038097"/>
                  </a:lnTo>
                  <a:lnTo>
                    <a:pt x="1080642" y="1384185"/>
                  </a:lnTo>
                  <a:lnTo>
                    <a:pt x="1080642" y="1265427"/>
                  </a:lnTo>
                  <a:lnTo>
                    <a:pt x="0" y="1265427"/>
                  </a:lnTo>
                  <a:lnTo>
                    <a:pt x="0" y="0"/>
                  </a:lnTo>
                  <a:lnTo>
                    <a:pt x="45466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17695" y="2582798"/>
              <a:ext cx="2811780" cy="1631314"/>
            </a:xfrm>
            <a:custGeom>
              <a:avLst/>
              <a:gdLst/>
              <a:ahLst/>
              <a:cxnLst/>
              <a:rect l="l" t="t" r="r" b="b"/>
              <a:pathLst>
                <a:path w="2811779" h="1631314">
                  <a:moveTo>
                    <a:pt x="2539365" y="0"/>
                  </a:moveTo>
                  <a:lnTo>
                    <a:pt x="271906" y="0"/>
                  </a:lnTo>
                  <a:lnTo>
                    <a:pt x="223046" y="4382"/>
                  </a:lnTo>
                  <a:lnTo>
                    <a:pt x="177052" y="17017"/>
                  </a:lnTo>
                  <a:lnTo>
                    <a:pt x="134695" y="37135"/>
                  </a:lnTo>
                  <a:lnTo>
                    <a:pt x="96743" y="63967"/>
                  </a:lnTo>
                  <a:lnTo>
                    <a:pt x="63967" y="96743"/>
                  </a:lnTo>
                  <a:lnTo>
                    <a:pt x="37135" y="134695"/>
                  </a:lnTo>
                  <a:lnTo>
                    <a:pt x="17017" y="177052"/>
                  </a:lnTo>
                  <a:lnTo>
                    <a:pt x="4382" y="223046"/>
                  </a:lnTo>
                  <a:lnTo>
                    <a:pt x="0" y="271906"/>
                  </a:lnTo>
                  <a:lnTo>
                    <a:pt x="0" y="1359153"/>
                  </a:lnTo>
                  <a:lnTo>
                    <a:pt x="4382" y="1408014"/>
                  </a:lnTo>
                  <a:lnTo>
                    <a:pt x="17017" y="1454008"/>
                  </a:lnTo>
                  <a:lnTo>
                    <a:pt x="37135" y="1496365"/>
                  </a:lnTo>
                  <a:lnTo>
                    <a:pt x="63967" y="1534317"/>
                  </a:lnTo>
                  <a:lnTo>
                    <a:pt x="96743" y="1567093"/>
                  </a:lnTo>
                  <a:lnTo>
                    <a:pt x="134695" y="1593925"/>
                  </a:lnTo>
                  <a:lnTo>
                    <a:pt x="177052" y="1614043"/>
                  </a:lnTo>
                  <a:lnTo>
                    <a:pt x="223046" y="1626678"/>
                  </a:lnTo>
                  <a:lnTo>
                    <a:pt x="271906" y="1631061"/>
                  </a:lnTo>
                  <a:lnTo>
                    <a:pt x="2539365" y="1631061"/>
                  </a:lnTo>
                  <a:lnTo>
                    <a:pt x="2588225" y="1626678"/>
                  </a:lnTo>
                  <a:lnTo>
                    <a:pt x="2634219" y="1614043"/>
                  </a:lnTo>
                  <a:lnTo>
                    <a:pt x="2676576" y="1593925"/>
                  </a:lnTo>
                  <a:lnTo>
                    <a:pt x="2714528" y="1567093"/>
                  </a:lnTo>
                  <a:lnTo>
                    <a:pt x="2747304" y="1534317"/>
                  </a:lnTo>
                  <a:lnTo>
                    <a:pt x="2774136" y="1496365"/>
                  </a:lnTo>
                  <a:lnTo>
                    <a:pt x="2794254" y="1454008"/>
                  </a:lnTo>
                  <a:lnTo>
                    <a:pt x="2806889" y="1408014"/>
                  </a:lnTo>
                  <a:lnTo>
                    <a:pt x="2811272" y="1359153"/>
                  </a:lnTo>
                  <a:lnTo>
                    <a:pt x="2811272" y="271906"/>
                  </a:lnTo>
                  <a:lnTo>
                    <a:pt x="2806889" y="223046"/>
                  </a:lnTo>
                  <a:lnTo>
                    <a:pt x="2794254" y="177052"/>
                  </a:lnTo>
                  <a:lnTo>
                    <a:pt x="2774136" y="134695"/>
                  </a:lnTo>
                  <a:lnTo>
                    <a:pt x="2747304" y="96743"/>
                  </a:lnTo>
                  <a:lnTo>
                    <a:pt x="2714528" y="63967"/>
                  </a:lnTo>
                  <a:lnTo>
                    <a:pt x="2676576" y="37135"/>
                  </a:lnTo>
                  <a:lnTo>
                    <a:pt x="2634219" y="17017"/>
                  </a:lnTo>
                  <a:lnTo>
                    <a:pt x="2588225" y="4382"/>
                  </a:lnTo>
                  <a:lnTo>
                    <a:pt x="253936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17695" y="2582798"/>
              <a:ext cx="2811780" cy="1631314"/>
            </a:xfrm>
            <a:custGeom>
              <a:avLst/>
              <a:gdLst/>
              <a:ahLst/>
              <a:cxnLst/>
              <a:rect l="l" t="t" r="r" b="b"/>
              <a:pathLst>
                <a:path w="2811779" h="1631314">
                  <a:moveTo>
                    <a:pt x="0" y="271906"/>
                  </a:moveTo>
                  <a:lnTo>
                    <a:pt x="4382" y="223046"/>
                  </a:lnTo>
                  <a:lnTo>
                    <a:pt x="17017" y="177052"/>
                  </a:lnTo>
                  <a:lnTo>
                    <a:pt x="37135" y="134695"/>
                  </a:lnTo>
                  <a:lnTo>
                    <a:pt x="63967" y="96743"/>
                  </a:lnTo>
                  <a:lnTo>
                    <a:pt x="96743" y="63967"/>
                  </a:lnTo>
                  <a:lnTo>
                    <a:pt x="134695" y="37135"/>
                  </a:lnTo>
                  <a:lnTo>
                    <a:pt x="177052" y="17017"/>
                  </a:lnTo>
                  <a:lnTo>
                    <a:pt x="223046" y="4382"/>
                  </a:lnTo>
                  <a:lnTo>
                    <a:pt x="271906" y="0"/>
                  </a:lnTo>
                  <a:lnTo>
                    <a:pt x="2539365" y="0"/>
                  </a:lnTo>
                  <a:lnTo>
                    <a:pt x="2588225" y="4382"/>
                  </a:lnTo>
                  <a:lnTo>
                    <a:pt x="2634219" y="17017"/>
                  </a:lnTo>
                  <a:lnTo>
                    <a:pt x="2676576" y="37135"/>
                  </a:lnTo>
                  <a:lnTo>
                    <a:pt x="2714528" y="63967"/>
                  </a:lnTo>
                  <a:lnTo>
                    <a:pt x="2747304" y="96743"/>
                  </a:lnTo>
                  <a:lnTo>
                    <a:pt x="2774136" y="134695"/>
                  </a:lnTo>
                  <a:lnTo>
                    <a:pt x="2794254" y="177052"/>
                  </a:lnTo>
                  <a:lnTo>
                    <a:pt x="2806889" y="223046"/>
                  </a:lnTo>
                  <a:lnTo>
                    <a:pt x="2811272" y="271906"/>
                  </a:lnTo>
                  <a:lnTo>
                    <a:pt x="2811272" y="1359153"/>
                  </a:lnTo>
                  <a:lnTo>
                    <a:pt x="2806889" y="1408014"/>
                  </a:lnTo>
                  <a:lnTo>
                    <a:pt x="2794254" y="1454008"/>
                  </a:lnTo>
                  <a:lnTo>
                    <a:pt x="2774136" y="1496365"/>
                  </a:lnTo>
                  <a:lnTo>
                    <a:pt x="2747304" y="1534317"/>
                  </a:lnTo>
                  <a:lnTo>
                    <a:pt x="2714528" y="1567093"/>
                  </a:lnTo>
                  <a:lnTo>
                    <a:pt x="2676576" y="1593925"/>
                  </a:lnTo>
                  <a:lnTo>
                    <a:pt x="2634219" y="1614043"/>
                  </a:lnTo>
                  <a:lnTo>
                    <a:pt x="2588225" y="1626678"/>
                  </a:lnTo>
                  <a:lnTo>
                    <a:pt x="2539365" y="1631061"/>
                  </a:lnTo>
                  <a:lnTo>
                    <a:pt x="271906" y="1631061"/>
                  </a:lnTo>
                  <a:lnTo>
                    <a:pt x="223046" y="1626678"/>
                  </a:lnTo>
                  <a:lnTo>
                    <a:pt x="177052" y="1614043"/>
                  </a:lnTo>
                  <a:lnTo>
                    <a:pt x="134695" y="1593925"/>
                  </a:lnTo>
                  <a:lnTo>
                    <a:pt x="96743" y="1567093"/>
                  </a:lnTo>
                  <a:lnTo>
                    <a:pt x="63967" y="1534317"/>
                  </a:lnTo>
                  <a:lnTo>
                    <a:pt x="37135" y="1496365"/>
                  </a:lnTo>
                  <a:lnTo>
                    <a:pt x="17017" y="1454008"/>
                  </a:lnTo>
                  <a:lnTo>
                    <a:pt x="4382" y="1408014"/>
                  </a:lnTo>
                  <a:lnTo>
                    <a:pt x="0" y="1359153"/>
                  </a:lnTo>
                  <a:lnTo>
                    <a:pt x="0" y="27190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11545" y="4414900"/>
              <a:ext cx="3225800" cy="1984375"/>
            </a:xfrm>
            <a:custGeom>
              <a:avLst/>
              <a:gdLst/>
              <a:ahLst/>
              <a:cxnLst/>
              <a:rect l="l" t="t" r="r" b="b"/>
              <a:pathLst>
                <a:path w="3225800" h="1984375">
                  <a:moveTo>
                    <a:pt x="2895091" y="0"/>
                  </a:moveTo>
                  <a:lnTo>
                    <a:pt x="330707" y="0"/>
                  </a:lnTo>
                  <a:lnTo>
                    <a:pt x="281842" y="3586"/>
                  </a:lnTo>
                  <a:lnTo>
                    <a:pt x="235202" y="14003"/>
                  </a:lnTo>
                  <a:lnTo>
                    <a:pt x="191298" y="30739"/>
                  </a:lnTo>
                  <a:lnTo>
                    <a:pt x="150642" y="53283"/>
                  </a:lnTo>
                  <a:lnTo>
                    <a:pt x="113746" y="81123"/>
                  </a:lnTo>
                  <a:lnTo>
                    <a:pt x="81123" y="113746"/>
                  </a:lnTo>
                  <a:lnTo>
                    <a:pt x="53283" y="150642"/>
                  </a:lnTo>
                  <a:lnTo>
                    <a:pt x="30739" y="191298"/>
                  </a:lnTo>
                  <a:lnTo>
                    <a:pt x="14003" y="235202"/>
                  </a:lnTo>
                  <a:lnTo>
                    <a:pt x="3586" y="281842"/>
                  </a:lnTo>
                  <a:lnTo>
                    <a:pt x="0" y="330707"/>
                  </a:lnTo>
                  <a:lnTo>
                    <a:pt x="0" y="1653222"/>
                  </a:lnTo>
                  <a:lnTo>
                    <a:pt x="3586" y="1702093"/>
                  </a:lnTo>
                  <a:lnTo>
                    <a:pt x="14003" y="1748737"/>
                  </a:lnTo>
                  <a:lnTo>
                    <a:pt x="30739" y="1792643"/>
                  </a:lnTo>
                  <a:lnTo>
                    <a:pt x="53283" y="1833299"/>
                  </a:lnTo>
                  <a:lnTo>
                    <a:pt x="81123" y="1870193"/>
                  </a:lnTo>
                  <a:lnTo>
                    <a:pt x="113746" y="1902815"/>
                  </a:lnTo>
                  <a:lnTo>
                    <a:pt x="150642" y="1930653"/>
                  </a:lnTo>
                  <a:lnTo>
                    <a:pt x="191298" y="1953194"/>
                  </a:lnTo>
                  <a:lnTo>
                    <a:pt x="235202" y="1969929"/>
                  </a:lnTo>
                  <a:lnTo>
                    <a:pt x="281842" y="1980344"/>
                  </a:lnTo>
                  <a:lnTo>
                    <a:pt x="330707" y="1983930"/>
                  </a:lnTo>
                  <a:lnTo>
                    <a:pt x="2895091" y="1983930"/>
                  </a:lnTo>
                  <a:lnTo>
                    <a:pt x="2943957" y="1980344"/>
                  </a:lnTo>
                  <a:lnTo>
                    <a:pt x="2990597" y="1969929"/>
                  </a:lnTo>
                  <a:lnTo>
                    <a:pt x="3034501" y="1953194"/>
                  </a:lnTo>
                  <a:lnTo>
                    <a:pt x="3075157" y="1930653"/>
                  </a:lnTo>
                  <a:lnTo>
                    <a:pt x="3112053" y="1902815"/>
                  </a:lnTo>
                  <a:lnTo>
                    <a:pt x="3144676" y="1870193"/>
                  </a:lnTo>
                  <a:lnTo>
                    <a:pt x="3172516" y="1833299"/>
                  </a:lnTo>
                  <a:lnTo>
                    <a:pt x="3195060" y="1792643"/>
                  </a:lnTo>
                  <a:lnTo>
                    <a:pt x="3211796" y="1748737"/>
                  </a:lnTo>
                  <a:lnTo>
                    <a:pt x="3222213" y="1702093"/>
                  </a:lnTo>
                  <a:lnTo>
                    <a:pt x="3225800" y="1653222"/>
                  </a:lnTo>
                  <a:lnTo>
                    <a:pt x="3225800" y="330707"/>
                  </a:lnTo>
                  <a:lnTo>
                    <a:pt x="3222213" y="281842"/>
                  </a:lnTo>
                  <a:lnTo>
                    <a:pt x="3211796" y="235202"/>
                  </a:lnTo>
                  <a:lnTo>
                    <a:pt x="3195060" y="191298"/>
                  </a:lnTo>
                  <a:lnTo>
                    <a:pt x="3172516" y="150642"/>
                  </a:lnTo>
                  <a:lnTo>
                    <a:pt x="3144676" y="113746"/>
                  </a:lnTo>
                  <a:lnTo>
                    <a:pt x="3112053" y="81123"/>
                  </a:lnTo>
                  <a:lnTo>
                    <a:pt x="3075157" y="53283"/>
                  </a:lnTo>
                  <a:lnTo>
                    <a:pt x="3034501" y="30739"/>
                  </a:lnTo>
                  <a:lnTo>
                    <a:pt x="2990597" y="14003"/>
                  </a:lnTo>
                  <a:lnTo>
                    <a:pt x="2943957" y="3586"/>
                  </a:lnTo>
                  <a:lnTo>
                    <a:pt x="2895091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11545" y="4414900"/>
              <a:ext cx="3225800" cy="1984375"/>
            </a:xfrm>
            <a:custGeom>
              <a:avLst/>
              <a:gdLst/>
              <a:ahLst/>
              <a:cxnLst/>
              <a:rect l="l" t="t" r="r" b="b"/>
              <a:pathLst>
                <a:path w="3225800" h="1984375">
                  <a:moveTo>
                    <a:pt x="0" y="330707"/>
                  </a:moveTo>
                  <a:lnTo>
                    <a:pt x="3586" y="281842"/>
                  </a:lnTo>
                  <a:lnTo>
                    <a:pt x="14003" y="235202"/>
                  </a:lnTo>
                  <a:lnTo>
                    <a:pt x="30739" y="191298"/>
                  </a:lnTo>
                  <a:lnTo>
                    <a:pt x="53283" y="150642"/>
                  </a:lnTo>
                  <a:lnTo>
                    <a:pt x="81123" y="113746"/>
                  </a:lnTo>
                  <a:lnTo>
                    <a:pt x="113746" y="81123"/>
                  </a:lnTo>
                  <a:lnTo>
                    <a:pt x="150642" y="53283"/>
                  </a:lnTo>
                  <a:lnTo>
                    <a:pt x="191298" y="30739"/>
                  </a:lnTo>
                  <a:lnTo>
                    <a:pt x="235202" y="14003"/>
                  </a:lnTo>
                  <a:lnTo>
                    <a:pt x="281842" y="3586"/>
                  </a:lnTo>
                  <a:lnTo>
                    <a:pt x="330707" y="0"/>
                  </a:lnTo>
                  <a:lnTo>
                    <a:pt x="2895091" y="0"/>
                  </a:lnTo>
                  <a:lnTo>
                    <a:pt x="2943957" y="3586"/>
                  </a:lnTo>
                  <a:lnTo>
                    <a:pt x="2990597" y="14003"/>
                  </a:lnTo>
                  <a:lnTo>
                    <a:pt x="3034501" y="30739"/>
                  </a:lnTo>
                  <a:lnTo>
                    <a:pt x="3075157" y="53283"/>
                  </a:lnTo>
                  <a:lnTo>
                    <a:pt x="3112053" y="81123"/>
                  </a:lnTo>
                  <a:lnTo>
                    <a:pt x="3144676" y="113746"/>
                  </a:lnTo>
                  <a:lnTo>
                    <a:pt x="3172516" y="150642"/>
                  </a:lnTo>
                  <a:lnTo>
                    <a:pt x="3195060" y="191298"/>
                  </a:lnTo>
                  <a:lnTo>
                    <a:pt x="3211796" y="235202"/>
                  </a:lnTo>
                  <a:lnTo>
                    <a:pt x="3222213" y="281842"/>
                  </a:lnTo>
                  <a:lnTo>
                    <a:pt x="3225800" y="330707"/>
                  </a:lnTo>
                  <a:lnTo>
                    <a:pt x="3225800" y="1653222"/>
                  </a:lnTo>
                  <a:lnTo>
                    <a:pt x="3222213" y="1702093"/>
                  </a:lnTo>
                  <a:lnTo>
                    <a:pt x="3211796" y="1748737"/>
                  </a:lnTo>
                  <a:lnTo>
                    <a:pt x="3195060" y="1792643"/>
                  </a:lnTo>
                  <a:lnTo>
                    <a:pt x="3172516" y="1833299"/>
                  </a:lnTo>
                  <a:lnTo>
                    <a:pt x="3144676" y="1870193"/>
                  </a:lnTo>
                  <a:lnTo>
                    <a:pt x="3112053" y="1902815"/>
                  </a:lnTo>
                  <a:lnTo>
                    <a:pt x="3075157" y="1930653"/>
                  </a:lnTo>
                  <a:lnTo>
                    <a:pt x="3034501" y="1953194"/>
                  </a:lnTo>
                  <a:lnTo>
                    <a:pt x="2990597" y="1969929"/>
                  </a:lnTo>
                  <a:lnTo>
                    <a:pt x="2943957" y="1980344"/>
                  </a:lnTo>
                  <a:lnTo>
                    <a:pt x="2895091" y="1983930"/>
                  </a:lnTo>
                  <a:lnTo>
                    <a:pt x="330707" y="1983930"/>
                  </a:lnTo>
                  <a:lnTo>
                    <a:pt x="281842" y="1980344"/>
                  </a:lnTo>
                  <a:lnTo>
                    <a:pt x="235202" y="1969929"/>
                  </a:lnTo>
                  <a:lnTo>
                    <a:pt x="191298" y="1953194"/>
                  </a:lnTo>
                  <a:lnTo>
                    <a:pt x="150642" y="1930653"/>
                  </a:lnTo>
                  <a:lnTo>
                    <a:pt x="113746" y="1902815"/>
                  </a:lnTo>
                  <a:lnTo>
                    <a:pt x="81123" y="1870193"/>
                  </a:lnTo>
                  <a:lnTo>
                    <a:pt x="53283" y="1833299"/>
                  </a:lnTo>
                  <a:lnTo>
                    <a:pt x="30739" y="1792643"/>
                  </a:lnTo>
                  <a:lnTo>
                    <a:pt x="14003" y="1748737"/>
                  </a:lnTo>
                  <a:lnTo>
                    <a:pt x="3586" y="1702093"/>
                  </a:lnTo>
                  <a:lnTo>
                    <a:pt x="0" y="1653222"/>
                  </a:lnTo>
                  <a:lnTo>
                    <a:pt x="0" y="33070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0" y="1066800"/>
            <a:ext cx="8991600" cy="5165004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R="4300220" algn="ctr">
              <a:lnSpc>
                <a:spcPct val="100000"/>
              </a:lnSpc>
              <a:spcBef>
                <a:spcPts val="665"/>
              </a:spcBef>
            </a:pPr>
            <a:r>
              <a:rPr sz="2400" b="1" spc="-265" dirty="0">
                <a:solidFill>
                  <a:srgbClr val="9B399B"/>
                </a:solidFill>
                <a:latin typeface="Arial"/>
                <a:cs typeface="Arial"/>
              </a:rPr>
              <a:t>Противоречие</a:t>
            </a:r>
            <a:endParaRPr sz="2400">
              <a:latin typeface="Arial"/>
              <a:cs typeface="Arial"/>
            </a:endParaRPr>
          </a:p>
          <a:p>
            <a:pPr marL="12700" marR="4314825" algn="ctr">
              <a:lnSpc>
                <a:spcPct val="86100"/>
              </a:lnSpc>
              <a:spcBef>
                <a:spcPts val="960"/>
              </a:spcBef>
            </a:pPr>
            <a:r>
              <a:rPr sz="2400" spc="-290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Р</a:t>
            </a:r>
            <a:r>
              <a:rPr sz="2400" spc="-254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а</a:t>
            </a:r>
            <a:r>
              <a:rPr sz="2400" spc="-275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зны</a:t>
            </a:r>
            <a:r>
              <a:rPr sz="2400" spc="-254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й</a:t>
            </a:r>
            <a:r>
              <a:rPr sz="2400" spc="-95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25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у</a:t>
            </a:r>
            <a:r>
              <a:rPr sz="2400" spc="-25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р</a:t>
            </a:r>
            <a:r>
              <a:rPr sz="2400" spc="-21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овень </a:t>
            </a:r>
            <a:endParaRPr lang="ru-RU" sz="2400" spc="-210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Sans Serif"/>
              <a:cs typeface="Microsoft Sans Serif"/>
            </a:endParaRPr>
          </a:p>
          <a:p>
            <a:pPr marL="12700" marR="4314825" algn="ctr">
              <a:lnSpc>
                <a:spcPct val="86100"/>
              </a:lnSpc>
              <a:spcBef>
                <a:spcPts val="960"/>
              </a:spcBef>
            </a:pPr>
            <a:r>
              <a:rPr sz="2400" spc="-210" smtClean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45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пс</a:t>
            </a:r>
            <a:r>
              <a:rPr sz="2400" spc="-254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и</a:t>
            </a:r>
            <a:r>
              <a:rPr sz="2400" spc="-250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хическог</a:t>
            </a:r>
            <a:r>
              <a:rPr sz="2400" spc="-265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о</a:t>
            </a:r>
            <a:r>
              <a:rPr sz="2400" spc="-100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sz="2400" spc="-225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развития  </a:t>
            </a:r>
            <a:endParaRPr lang="ru-RU" sz="2400" spc="-225" dirty="0" smtClean="0">
              <a:solidFill>
                <a:schemeClr val="tx1">
                  <a:lumMod val="95000"/>
                  <a:lumOff val="5000"/>
                </a:schemeClr>
              </a:solidFill>
              <a:latin typeface="Microsoft Sans Serif"/>
              <a:cs typeface="Microsoft Sans Serif"/>
            </a:endParaRPr>
          </a:p>
          <a:p>
            <a:pPr marL="12700" marR="4314825" algn="ctr">
              <a:lnSpc>
                <a:spcPct val="86100"/>
              </a:lnSpc>
              <a:spcBef>
                <a:spcPts val="960"/>
              </a:spcBef>
            </a:pPr>
            <a:r>
              <a:rPr sz="2400" spc="-240" smtClean="0">
                <a:solidFill>
                  <a:schemeClr val="tx1">
                    <a:lumMod val="95000"/>
                    <a:lumOff val="5000"/>
                  </a:schemeClr>
                </a:solidFill>
                <a:latin typeface="Microsoft Sans Serif"/>
                <a:cs typeface="Microsoft Sans Serif"/>
              </a:rPr>
              <a:t>детей</a:t>
            </a:r>
            <a:endParaRPr sz="2400">
              <a:solidFill>
                <a:schemeClr val="tx1">
                  <a:lumMod val="95000"/>
                  <a:lumOff val="5000"/>
                </a:schemeClr>
              </a:solidFill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Microsoft Sans Serif"/>
              <a:cs typeface="Microsoft Sans Serif"/>
            </a:endParaRPr>
          </a:p>
          <a:p>
            <a:pPr marR="303530" algn="ctr">
              <a:lnSpc>
                <a:spcPct val="100000"/>
              </a:lnSpc>
            </a:pPr>
            <a:r>
              <a:rPr sz="2400" b="1" spc="-265" dirty="0">
                <a:solidFill>
                  <a:srgbClr val="9B399B"/>
                </a:solidFill>
                <a:latin typeface="Arial"/>
                <a:cs typeface="Arial"/>
              </a:rPr>
              <a:t>Противоречие</a:t>
            </a:r>
            <a:endParaRPr sz="2400">
              <a:latin typeface="Arial"/>
              <a:cs typeface="Arial"/>
            </a:endParaRPr>
          </a:p>
          <a:p>
            <a:pPr marR="304800" algn="ctr">
              <a:lnSpc>
                <a:spcPts val="2680"/>
              </a:lnSpc>
              <a:spcBef>
                <a:spcPts val="565"/>
              </a:spcBef>
            </a:pPr>
            <a:r>
              <a:rPr sz="2400" b="1" spc="-29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Р</a:t>
            </a:r>
            <a:r>
              <a:rPr sz="2400" b="1" spc="-25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а</a:t>
            </a:r>
            <a:r>
              <a:rPr sz="2400" b="1" spc="-26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зниц</a:t>
            </a:r>
            <a:r>
              <a:rPr sz="2400" b="1" spc="-24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а</a:t>
            </a:r>
            <a:r>
              <a:rPr sz="2400" b="1" spc="-12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2400" b="1" spc="-26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в</a:t>
            </a:r>
            <a:r>
              <a:rPr sz="2400" b="1" spc="-13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2400" b="1" spc="-25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возрас</a:t>
            </a:r>
            <a:r>
              <a:rPr sz="2400" b="1" spc="-22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те</a:t>
            </a:r>
            <a:endParaRPr sz="24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R="306705" algn="ctr">
              <a:lnSpc>
                <a:spcPts val="2680"/>
              </a:lnSpc>
            </a:pPr>
            <a:r>
              <a:rPr sz="2400" b="1" spc="-26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первоклассников</a:t>
            </a:r>
            <a:endParaRPr sz="24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 marL="4291965" algn="ctr">
              <a:lnSpc>
                <a:spcPct val="100000"/>
              </a:lnSpc>
            </a:pPr>
            <a:r>
              <a:rPr sz="2800" b="1" spc="-320" smtClean="0">
                <a:solidFill>
                  <a:srgbClr val="9B399B"/>
                </a:solidFill>
                <a:latin typeface="Arial"/>
                <a:cs typeface="Arial"/>
              </a:rPr>
              <a:t>Проблема</a:t>
            </a:r>
            <a:endParaRPr sz="2800">
              <a:latin typeface="Arial"/>
              <a:cs typeface="Arial"/>
            </a:endParaRPr>
          </a:p>
          <a:p>
            <a:pPr marL="4302760" marR="5080" algn="ctr">
              <a:lnSpc>
                <a:spcPts val="2750"/>
              </a:lnSpc>
              <a:spcBef>
                <a:spcPts val="1200"/>
              </a:spcBef>
            </a:pPr>
            <a:r>
              <a:rPr sz="2400" b="1" spc="-29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Сниж</a:t>
            </a:r>
            <a:r>
              <a:rPr sz="2400" b="1" spc="-25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е</a:t>
            </a:r>
            <a:r>
              <a:rPr sz="2400" b="1" spc="-27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ни</a:t>
            </a:r>
            <a:r>
              <a:rPr sz="2400" b="1" spc="-24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е</a:t>
            </a:r>
            <a:r>
              <a:rPr sz="2400" b="1" spc="-13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2400" b="1" spc="-32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м</a:t>
            </a:r>
            <a:r>
              <a:rPr sz="2400" b="1" spc="-275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о</a:t>
            </a:r>
            <a:r>
              <a:rPr sz="2400" b="1" spc="-225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тивации  </a:t>
            </a:r>
            <a:endParaRPr lang="ru-RU" sz="2400" b="1" spc="-225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4302760" marR="5080" algn="ctr">
              <a:lnSpc>
                <a:spcPts val="2750"/>
              </a:lnSpc>
              <a:spcBef>
                <a:spcPts val="1200"/>
              </a:spcBef>
            </a:pPr>
            <a:r>
              <a:rPr sz="2400" b="1" spc="-22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к</a:t>
            </a:r>
            <a:r>
              <a:rPr sz="2400" b="1" spc="-13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2400" b="1" spc="-254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уче</a:t>
            </a:r>
            <a:r>
              <a:rPr sz="2400" b="1" spc="-265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бн</a:t>
            </a:r>
            <a:r>
              <a:rPr sz="2400" b="1" spc="-275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ой</a:t>
            </a:r>
            <a:r>
              <a:rPr lang="ru-RU" sz="2400" b="1" spc="-27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 </a:t>
            </a:r>
            <a:r>
              <a:rPr sz="2400" b="1" spc="-254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деятельности</a:t>
            </a:r>
            <a:endParaRPr sz="240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7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89583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0" y="228600"/>
            <a:ext cx="47623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365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</a:t>
            </a:r>
            <a:r>
              <a:rPr sz="3200" b="1" spc="-285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sz="3200" b="1" spc="-31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sz="3200" b="1" spc="-385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</a:t>
            </a:r>
            <a:r>
              <a:rPr sz="3200" b="1" spc="-16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b="1" spc="-32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</a:t>
            </a:r>
            <a:r>
              <a:rPr sz="3200" b="1" spc="-45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  <a:r>
              <a:rPr sz="3200" b="1" spc="-33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ени</a:t>
            </a:r>
            <a:r>
              <a:rPr sz="3200" b="1" spc="-31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sz="3200" b="1" spc="-14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3200" b="1" spc="-34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sz="3200" b="1" spc="-33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sz="3200" b="1" spc="-355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блемы</a:t>
            </a:r>
            <a:endParaRPr sz="3200" b="1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0200" y="3200400"/>
            <a:ext cx="5734050" cy="1181093"/>
          </a:xfrm>
          <a:prstGeom prst="rect">
            <a:avLst/>
          </a:prstGeom>
          <a:solidFill>
            <a:srgbClr val="E03957"/>
          </a:solidFill>
        </p:spPr>
        <p:txBody>
          <a:bodyPr vert="horz" wrap="square" lIns="0" tIns="204470" rIns="0" bIns="0" rtlCol="0">
            <a:spAutoFit/>
          </a:bodyPr>
          <a:lstStyle/>
          <a:p>
            <a:pPr marL="416559" algn="ctr">
              <a:lnSpc>
                <a:spcPts val="3835"/>
              </a:lnSpc>
              <a:spcBef>
                <a:spcPts val="1610"/>
              </a:spcBef>
            </a:pPr>
            <a:r>
              <a:rPr lang="ru-RU" sz="3200" b="1" dirty="0" smtClean="0">
                <a:solidFill>
                  <a:srgbClr val="002060"/>
                </a:solidFill>
              </a:rPr>
              <a:t>Ускоренное обучения в начальной школе</a:t>
            </a:r>
            <a:endParaRPr sz="3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4200" y="4724400"/>
            <a:ext cx="2514600" cy="1821011"/>
          </a:xfrm>
          <a:prstGeom prst="rect">
            <a:avLst/>
          </a:prstGeom>
          <a:solidFill>
            <a:srgbClr val="05CC9D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65"/>
              </a:lnSpc>
            </a:pP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Использование</a:t>
            </a:r>
            <a:endParaRPr sz="2000">
              <a:latin typeface="Microsoft Sans Serif"/>
              <a:cs typeface="Microsoft Sans Serif"/>
            </a:endParaRPr>
          </a:p>
          <a:p>
            <a:pPr marL="257175" marR="248920" algn="ctr">
              <a:lnSpc>
                <a:spcPct val="100000"/>
              </a:lnSpc>
            </a:pP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элек</a:t>
            </a:r>
            <a:r>
              <a:rPr sz="20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рон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2000" spc="-185" dirty="0">
                <a:solidFill>
                  <a:srgbClr val="FFFFFF"/>
                </a:solidFill>
                <a:latin typeface="Microsoft Sans Serif"/>
                <a:cs typeface="Microsoft Sans Serif"/>
              </a:rPr>
              <a:t>ог</a:t>
            </a: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20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б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ен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я</a:t>
            </a:r>
            <a:r>
              <a:rPr sz="20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и 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дистанционных 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образовательных 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технологий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2200" y="5029200"/>
            <a:ext cx="2971800" cy="1212511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545465" marR="535940" indent="-1905" algn="ctr">
              <a:lnSpc>
                <a:spcPct val="100000"/>
              </a:lnSpc>
            </a:pP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Разработка 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 д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агност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235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с</a:t>
            </a:r>
            <a:r>
              <a:rPr sz="2000" spc="-235" dirty="0">
                <a:solidFill>
                  <a:srgbClr val="FFFFFF"/>
                </a:solidFill>
                <a:latin typeface="Microsoft Sans Serif"/>
                <a:cs typeface="Microsoft Sans Serif"/>
              </a:rPr>
              <a:t>к</a:t>
            </a:r>
            <a:r>
              <a:rPr sz="2000" spc="-25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25" dirty="0">
                <a:solidFill>
                  <a:srgbClr val="FFFFFF"/>
                </a:solidFill>
                <a:latin typeface="Microsoft Sans Serif"/>
                <a:cs typeface="Microsoft Sans Serif"/>
              </a:rPr>
              <a:t>х 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материалов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914400"/>
            <a:ext cx="2209800" cy="1951815"/>
          </a:xfrm>
          <a:prstGeom prst="rect">
            <a:avLst/>
          </a:prstGeom>
          <a:solidFill>
            <a:srgbClr val="5480AC"/>
          </a:solidFill>
        </p:spPr>
        <p:txBody>
          <a:bodyPr vert="horz" wrap="square" lIns="0" tIns="104139" rIns="0" bIns="0" rtlCol="0">
            <a:spAutoFit/>
          </a:bodyPr>
          <a:lstStyle/>
          <a:p>
            <a:pPr marL="49530" algn="ctr">
              <a:lnSpc>
                <a:spcPct val="100000"/>
              </a:lnSpc>
              <a:spcBef>
                <a:spcPts val="819"/>
              </a:spcBef>
            </a:pPr>
            <a:r>
              <a:rPr sz="2000" spc="-270" dirty="0">
                <a:solidFill>
                  <a:srgbClr val="FFFFFF"/>
                </a:solidFill>
                <a:latin typeface="Microsoft Sans Serif"/>
                <a:cs typeface="Microsoft Sans Serif"/>
              </a:rPr>
              <a:t>Эффек</a:t>
            </a:r>
            <a:r>
              <a:rPr sz="20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ивн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1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endParaRPr sz="2000">
              <a:latin typeface="Microsoft Sans Serif"/>
              <a:cs typeface="Microsoft Sans Serif"/>
            </a:endParaRPr>
          </a:p>
          <a:p>
            <a:pPr marL="368935" marR="311150" algn="ctr">
              <a:lnSpc>
                <a:spcPct val="100000"/>
              </a:lnSpc>
            </a:pP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интенсивное</a:t>
            </a:r>
            <a:r>
              <a:rPr sz="2000" spc="-6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обучение </a:t>
            </a:r>
            <a:r>
              <a:rPr sz="2000" spc="-5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з</a:t>
            </a:r>
            <a:r>
              <a:rPr sz="2000" spc="-235" dirty="0">
                <a:solidFill>
                  <a:srgbClr val="FFFFFF"/>
                </a:solidFill>
                <a:latin typeface="Microsoft Sans Serif"/>
                <a:cs typeface="Microsoft Sans Serif"/>
              </a:rPr>
              <a:t>а</a:t>
            </a:r>
            <a:r>
              <a:rPr sz="2000" spc="-1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r>
              <a:rPr sz="20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55" dirty="0">
                <a:solidFill>
                  <a:srgbClr val="FFFFFF"/>
                </a:solidFill>
                <a:latin typeface="Microsoft Sans Serif"/>
                <a:cs typeface="Microsoft Sans Serif"/>
              </a:rPr>
              <a:t>г</a:t>
            </a:r>
            <a:r>
              <a:rPr sz="2000" spc="-22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д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а</a:t>
            </a:r>
            <a:r>
              <a:rPr sz="2000" spc="-10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90" dirty="0">
                <a:solidFill>
                  <a:srgbClr val="FFFFFF"/>
                </a:solidFill>
                <a:latin typeface="Microsoft Sans Serif"/>
                <a:cs typeface="Microsoft Sans Serif"/>
              </a:rPr>
              <a:t>в</a:t>
            </a:r>
            <a:r>
              <a:rPr sz="20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нач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а</a:t>
            </a:r>
            <a:r>
              <a:rPr sz="2000" spc="-175" dirty="0">
                <a:solidFill>
                  <a:srgbClr val="FFFFFF"/>
                </a:solidFill>
                <a:latin typeface="Microsoft Sans Serif"/>
                <a:cs typeface="Microsoft Sans Serif"/>
              </a:rPr>
              <a:t>льной  </a:t>
            </a:r>
            <a:r>
              <a:rPr sz="2000" spc="-229" dirty="0">
                <a:solidFill>
                  <a:srgbClr val="FFFFFF"/>
                </a:solidFill>
                <a:latin typeface="Microsoft Sans Serif"/>
                <a:cs typeface="Microsoft Sans Serif"/>
              </a:rPr>
              <a:t>школе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1400" y="914400"/>
            <a:ext cx="2819400" cy="1452321"/>
          </a:xfrm>
          <a:prstGeom prst="rect">
            <a:avLst/>
          </a:prstGeom>
          <a:solidFill>
            <a:srgbClr val="12A1BC"/>
          </a:solidFill>
        </p:spPr>
        <p:txBody>
          <a:bodyPr vert="horz" wrap="square" lIns="0" tIns="219075" rIns="0" bIns="0" rtlCol="0">
            <a:spAutoFit/>
          </a:bodyPr>
          <a:lstStyle/>
          <a:p>
            <a:pPr marL="645795" marR="547370" indent="251460">
              <a:lnSpc>
                <a:spcPct val="100000"/>
              </a:lnSpc>
              <a:spcBef>
                <a:spcPts val="1725"/>
              </a:spcBef>
            </a:pPr>
            <a:r>
              <a:rPr sz="2000" spc="-250">
                <a:solidFill>
                  <a:srgbClr val="FFFFFF"/>
                </a:solidFill>
                <a:latin typeface="Microsoft Sans Serif"/>
                <a:cs typeface="Microsoft Sans Serif"/>
              </a:rPr>
              <a:t>Об</a:t>
            </a:r>
            <a:r>
              <a:rPr sz="2000" spc="-19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10">
                <a:solidFill>
                  <a:srgbClr val="FFFFFF"/>
                </a:solidFill>
                <a:latin typeface="Microsoft Sans Serif"/>
                <a:cs typeface="Microsoft Sans Serif"/>
              </a:rPr>
              <a:t>чени</a:t>
            </a:r>
            <a:r>
              <a:rPr sz="2000" spc="-204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11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65" smtClean="0">
                <a:solidFill>
                  <a:srgbClr val="FFFFFF"/>
                </a:solidFill>
                <a:latin typeface="Microsoft Sans Serif"/>
                <a:cs typeface="Microsoft Sans Serif"/>
              </a:rPr>
              <a:t>по</a:t>
            </a:r>
            <a:r>
              <a:rPr lang="ru-RU" sz="2000" spc="-16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21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нд</a:t>
            </a:r>
            <a:r>
              <a:rPr sz="2000" spc="-20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ив</a:t>
            </a:r>
            <a:r>
              <a:rPr sz="2000" spc="-215" smtClean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225" smtClean="0">
                <a:solidFill>
                  <a:srgbClr val="FFFFFF"/>
                </a:solidFill>
                <a:latin typeface="Microsoft Sans Serif"/>
                <a:cs typeface="Microsoft Sans Serif"/>
              </a:rPr>
              <a:t>д</a:t>
            </a:r>
            <a:r>
              <a:rPr sz="2000" spc="-185" smtClean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1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а</a:t>
            </a:r>
            <a:r>
              <a:rPr sz="2000" spc="-20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ль</a:t>
            </a:r>
            <a:r>
              <a:rPr sz="2000" spc="-21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н</a:t>
            </a:r>
            <a:r>
              <a:rPr sz="2000" spc="-185" smtClean="0">
                <a:solidFill>
                  <a:srgbClr val="FFFFFF"/>
                </a:solidFill>
                <a:latin typeface="Microsoft Sans Serif"/>
                <a:cs typeface="Microsoft Sans Serif"/>
              </a:rPr>
              <a:t>ому  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б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ному</a:t>
            </a:r>
            <a:r>
              <a:rPr sz="2000" spc="-9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плану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1800" y="990600"/>
            <a:ext cx="2066925" cy="1783180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241935" rIns="0" bIns="0" rtlCol="0">
            <a:spAutoFit/>
          </a:bodyPr>
          <a:lstStyle/>
          <a:p>
            <a:pPr marL="300355" marR="243204" algn="ctr">
              <a:lnSpc>
                <a:spcPct val="100000"/>
              </a:lnSpc>
              <a:spcBef>
                <a:spcPts val="1905"/>
              </a:spcBef>
            </a:pP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Сох</a:t>
            </a: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ранен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ие</a:t>
            </a:r>
            <a:r>
              <a:rPr sz="2000" spc="-1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85" dirty="0">
                <a:solidFill>
                  <a:srgbClr val="FFFFFF"/>
                </a:solidFill>
                <a:latin typeface="Microsoft Sans Serif"/>
                <a:cs typeface="Microsoft Sans Serif"/>
              </a:rPr>
              <a:t>высокой  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моти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вации</a:t>
            </a:r>
            <a:r>
              <a:rPr sz="2000" spc="-1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85" dirty="0">
                <a:solidFill>
                  <a:srgbClr val="FFFFFF"/>
                </a:solidFill>
                <a:latin typeface="Microsoft Sans Serif"/>
                <a:cs typeface="Microsoft Sans Serif"/>
              </a:rPr>
              <a:t>к</a:t>
            </a:r>
            <a:r>
              <a:rPr sz="2000" spc="-9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б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10" dirty="0">
                <a:solidFill>
                  <a:srgbClr val="FFFFFF"/>
                </a:solidFill>
                <a:latin typeface="Microsoft Sans Serif"/>
                <a:cs typeface="Microsoft Sans Serif"/>
              </a:rPr>
              <a:t>ен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50" dirty="0">
                <a:solidFill>
                  <a:srgbClr val="FFFFFF"/>
                </a:solidFill>
                <a:latin typeface="Microsoft Sans Serif"/>
                <a:cs typeface="Microsoft Sans Serif"/>
              </a:rPr>
              <a:t>ю  </a:t>
            </a:r>
            <a:r>
              <a:rPr sz="2000" spc="-180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9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50" dirty="0">
                <a:solidFill>
                  <a:srgbClr val="FFFFFF"/>
                </a:solidFill>
                <a:latin typeface="Microsoft Sans Serif"/>
                <a:cs typeface="Microsoft Sans Serif"/>
              </a:rPr>
              <a:t>ащ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85" dirty="0">
                <a:solidFill>
                  <a:srgbClr val="FFFFFF"/>
                </a:solidFill>
                <a:latin typeface="Microsoft Sans Serif"/>
                <a:cs typeface="Microsoft Sans Serif"/>
              </a:rPr>
              <a:t>х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ся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7200" y="4800600"/>
            <a:ext cx="2209800" cy="1493358"/>
          </a:xfrm>
          <a:prstGeom prst="rect">
            <a:avLst/>
          </a:prstGeom>
          <a:solidFill>
            <a:srgbClr val="B46BB4"/>
          </a:solidFill>
        </p:spPr>
        <p:txBody>
          <a:bodyPr vert="horz" wrap="square" lIns="0" tIns="259715" rIns="0" bIns="0" rtlCol="0">
            <a:spAutoFit/>
          </a:bodyPr>
          <a:lstStyle/>
          <a:p>
            <a:pPr marL="258445" marR="279400" indent="83820">
              <a:lnSpc>
                <a:spcPct val="100000"/>
              </a:lnSpc>
              <a:spcBef>
                <a:spcPts val="2045"/>
              </a:spcBef>
            </a:pPr>
            <a:r>
              <a:rPr sz="2000" spc="-254" dirty="0">
                <a:solidFill>
                  <a:srgbClr val="FFFFFF"/>
                </a:solidFill>
                <a:latin typeface="Microsoft Sans Serif"/>
                <a:cs typeface="Microsoft Sans Serif"/>
              </a:rPr>
              <a:t>Оп</a:t>
            </a:r>
            <a:r>
              <a:rPr sz="20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235" dirty="0">
                <a:solidFill>
                  <a:srgbClr val="FFFFFF"/>
                </a:solidFill>
                <a:latin typeface="Microsoft Sans Serif"/>
                <a:cs typeface="Microsoft Sans Serif"/>
              </a:rPr>
              <a:t>миза</a:t>
            </a:r>
            <a:r>
              <a:rPr sz="2000" spc="-245" dirty="0">
                <a:solidFill>
                  <a:srgbClr val="FFFFFF"/>
                </a:solidFill>
                <a:latin typeface="Microsoft Sans Serif"/>
                <a:cs typeface="Microsoft Sans Serif"/>
              </a:rPr>
              <a:t>ц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я</a:t>
            </a:r>
            <a:r>
              <a:rPr sz="2000" spc="-13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б</a:t>
            </a:r>
            <a:r>
              <a:rPr sz="20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ного  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времени</a:t>
            </a:r>
            <a:r>
              <a:rPr sz="2000" spc="-1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sz="2000" spc="-8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195" dirty="0">
                <a:solidFill>
                  <a:srgbClr val="FFFFFF"/>
                </a:solidFill>
                <a:latin typeface="Microsoft Sans Serif"/>
                <a:cs typeface="Microsoft Sans Serif"/>
              </a:rPr>
              <a:t>у</a:t>
            </a:r>
            <a:r>
              <a:rPr sz="2000" spc="-220" dirty="0">
                <a:solidFill>
                  <a:srgbClr val="FFFFFF"/>
                </a:solidFill>
                <a:latin typeface="Microsoft Sans Serif"/>
                <a:cs typeface="Microsoft Sans Serif"/>
              </a:rPr>
              <a:t>ч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е</a:t>
            </a:r>
            <a:r>
              <a:rPr sz="2000" spc="-215" dirty="0">
                <a:solidFill>
                  <a:srgbClr val="FFFFFF"/>
                </a:solidFill>
                <a:latin typeface="Microsoft Sans Serif"/>
                <a:cs typeface="Microsoft Sans Serif"/>
              </a:rPr>
              <a:t>б</a:t>
            </a:r>
            <a:r>
              <a:rPr sz="2000" spc="-200" dirty="0">
                <a:solidFill>
                  <a:srgbClr val="FFFFFF"/>
                </a:solidFill>
                <a:latin typeface="Microsoft Sans Serif"/>
                <a:cs typeface="Microsoft Sans Serif"/>
              </a:rPr>
              <a:t>ных</a:t>
            </a:r>
            <a:r>
              <a:rPr sz="2000" spc="-7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2000" spc="-245" dirty="0">
                <a:solidFill>
                  <a:srgbClr val="FFFFFF"/>
                </a:solidFill>
                <a:latin typeface="Microsoft Sans Serif"/>
                <a:cs typeface="Microsoft Sans Serif"/>
              </a:rPr>
              <a:t>ме</a:t>
            </a:r>
            <a:r>
              <a:rPr sz="2000" spc="-204" dirty="0">
                <a:solidFill>
                  <a:srgbClr val="FFFFFF"/>
                </a:solidFill>
                <a:latin typeface="Microsoft Sans Serif"/>
                <a:cs typeface="Microsoft Sans Serif"/>
              </a:rPr>
              <a:t>с</a:t>
            </a:r>
            <a:r>
              <a:rPr sz="2000" spc="-165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3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0" y="0"/>
            <a:ext cx="838200" cy="92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90600" y="381000"/>
            <a:ext cx="79248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Согласно п. 1 ст. 34 Федерального закона от 29 декабря 2012 года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N 273-ФЗ «Об образовании в Российской Федерации», каждый обучающийся имеет право на обучение по индивидуальному учебному плану, в том числе на ускоренное обучение. 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Поэтому, если ребенок готов интенсивно обучаться в начальной школе, то он имеет возможность осваивать начальное общее образование не 4, а 3 года.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2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990600" cy="936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4409"/>
            <a:ext cx="83820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7640" marR="5080" indent="-155575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УСКОРЕННОЕ </a:t>
            </a:r>
            <a:r>
              <a:rPr sz="40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</a:t>
            </a:r>
            <a:r>
              <a:rPr sz="4000" b="1" spc="-7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sz="4000" b="1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НАЧАЛЬНОЙ</a:t>
            </a:r>
            <a:r>
              <a:rPr sz="4000" b="1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0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ШКОЛЕ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0099" y="1316748"/>
            <a:ext cx="8855710" cy="766445"/>
            <a:chOff x="110099" y="1316748"/>
            <a:chExt cx="8855710" cy="7664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099" y="1576096"/>
              <a:ext cx="8848998" cy="50684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0876" y="1592579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4">
                  <a:moveTo>
                    <a:pt x="8772144" y="0"/>
                  </a:moveTo>
                  <a:lnTo>
                    <a:pt x="0" y="0"/>
                  </a:lnTo>
                  <a:lnTo>
                    <a:pt x="0" y="429768"/>
                  </a:lnTo>
                  <a:lnTo>
                    <a:pt x="8772144" y="429768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160" y="1316748"/>
              <a:ext cx="8447405" cy="598792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86180" y="1404620"/>
            <a:ext cx="4990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Федеральный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закон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«Об образовании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в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Российской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Федерации»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0876" y="1592580"/>
            <a:ext cx="8772525" cy="429895"/>
          </a:xfrm>
          <a:prstGeom prst="rect">
            <a:avLst/>
          </a:prstGeom>
          <a:ln w="9144">
            <a:solidFill>
              <a:srgbClr val="C2AC8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7700">
              <a:lnSpc>
                <a:spcPts val="1310"/>
              </a:lnSpc>
            </a:pPr>
            <a:r>
              <a:rPr sz="1200" b="1" spc="-10" dirty="0">
                <a:latin typeface="Arial"/>
                <a:cs typeface="Arial"/>
              </a:rPr>
              <a:t>от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29.12.2012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№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273-ФЗ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0099" y="2087918"/>
            <a:ext cx="8855710" cy="1537335"/>
            <a:chOff x="110099" y="2087918"/>
            <a:chExt cx="8855710" cy="153733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099" y="2347240"/>
              <a:ext cx="8848998" cy="50684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50876" y="2363723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4">
                  <a:moveTo>
                    <a:pt x="8772144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8772144" y="429767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0876" y="2363723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4">
                  <a:moveTo>
                    <a:pt x="0" y="429767"/>
                  </a:moveTo>
                  <a:lnTo>
                    <a:pt x="8772144" y="429767"/>
                  </a:lnTo>
                  <a:lnTo>
                    <a:pt x="8772144" y="0"/>
                  </a:lnTo>
                  <a:lnTo>
                    <a:pt x="0" y="0"/>
                  </a:lnTo>
                  <a:lnTo>
                    <a:pt x="0" y="429767"/>
                  </a:lnTo>
                  <a:close/>
                </a:path>
              </a:pathLst>
            </a:custGeom>
            <a:ln w="9144">
              <a:solidFill>
                <a:srgbClr val="B6BB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8160" y="2087918"/>
              <a:ext cx="8447405" cy="59267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099" y="3118384"/>
              <a:ext cx="8848998" cy="50684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0876" y="3134867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8772144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8772144" y="429767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8160" y="2706649"/>
              <a:ext cx="8447405" cy="873099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86180" y="2166620"/>
            <a:ext cx="7788275" cy="955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45"/>
              </a:lnSpc>
              <a:spcBef>
                <a:spcPts val="100"/>
              </a:spcBef>
            </a:pPr>
            <a:r>
              <a:rPr sz="1200" b="1" spc="5" dirty="0">
                <a:latin typeface="Arial"/>
                <a:cs typeface="Arial"/>
              </a:rPr>
              <a:t>Приказ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Минобрнауки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России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«Об </a:t>
            </a:r>
            <a:r>
              <a:rPr sz="1200" b="1" spc="-10" dirty="0">
                <a:latin typeface="Arial"/>
                <a:cs typeface="Arial"/>
              </a:rPr>
              <a:t>утверждении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и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введении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в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действие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федерального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45"/>
              </a:lnSpc>
            </a:pPr>
            <a:r>
              <a:rPr sz="1200" b="1" spc="-15" dirty="0">
                <a:latin typeface="Arial"/>
                <a:cs typeface="Arial"/>
              </a:rPr>
              <a:t>государственного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образовательного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стандарта</a:t>
            </a:r>
            <a:r>
              <a:rPr sz="1200" b="1" spc="7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начального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общего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образования»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от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06.10.2009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№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373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Arial"/>
              <a:cs typeface="Arial"/>
            </a:endParaRPr>
          </a:p>
          <a:p>
            <a:pPr marL="12700" marR="102235">
              <a:lnSpc>
                <a:spcPts val="1250"/>
              </a:lnSpc>
            </a:pPr>
            <a:r>
              <a:rPr sz="1200" b="1" spc="5" dirty="0">
                <a:latin typeface="Arial"/>
                <a:cs typeface="Arial"/>
              </a:rPr>
              <a:t>Приказ </a:t>
            </a:r>
            <a:r>
              <a:rPr sz="1200" b="1" spc="-10" dirty="0">
                <a:latin typeface="Arial"/>
                <a:cs typeface="Arial"/>
              </a:rPr>
              <a:t>Минпросвещения </a:t>
            </a:r>
            <a:r>
              <a:rPr sz="1200" b="1" spc="-15" dirty="0">
                <a:latin typeface="Arial"/>
                <a:cs typeface="Arial"/>
              </a:rPr>
              <a:t>РФ </a:t>
            </a:r>
            <a:r>
              <a:rPr sz="1200" b="1" spc="-10" dirty="0">
                <a:latin typeface="Arial"/>
                <a:cs typeface="Arial"/>
              </a:rPr>
              <a:t>от </a:t>
            </a:r>
            <a:r>
              <a:rPr sz="1200" b="1" dirty="0">
                <a:latin typeface="Arial"/>
                <a:cs typeface="Arial"/>
              </a:rPr>
              <a:t>28.08.2020 № </a:t>
            </a:r>
            <a:r>
              <a:rPr sz="1200" b="1" spc="-5" dirty="0">
                <a:latin typeface="Arial"/>
                <a:cs typeface="Arial"/>
              </a:rPr>
              <a:t>442 </a:t>
            </a:r>
            <a:r>
              <a:rPr sz="1200" b="1" dirty="0">
                <a:latin typeface="Arial"/>
                <a:cs typeface="Arial"/>
              </a:rPr>
              <a:t>«Об </a:t>
            </a:r>
            <a:r>
              <a:rPr sz="1200" b="1" spc="-10" dirty="0">
                <a:latin typeface="Arial"/>
                <a:cs typeface="Arial"/>
              </a:rPr>
              <a:t>утверждении </a:t>
            </a:r>
            <a:r>
              <a:rPr sz="1200" b="1" spc="-5" dirty="0">
                <a:latin typeface="Arial"/>
                <a:cs typeface="Arial"/>
              </a:rPr>
              <a:t>Порядка </a:t>
            </a:r>
            <a:r>
              <a:rPr sz="1200" b="1" dirty="0">
                <a:latin typeface="Arial"/>
                <a:cs typeface="Arial"/>
              </a:rPr>
              <a:t>организации и 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осуществления</a:t>
            </a:r>
            <a:r>
              <a:rPr sz="1200" b="1" spc="9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образовательной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деятельности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по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основным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общеобразовательным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программам</a:t>
            </a:r>
            <a:r>
              <a:rPr sz="1200" b="1" spc="1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876" y="3134867"/>
            <a:ext cx="8772525" cy="429895"/>
          </a:xfrm>
          <a:prstGeom prst="rect">
            <a:avLst/>
          </a:prstGeom>
          <a:ln w="9144">
            <a:solidFill>
              <a:srgbClr val="90B57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47700">
              <a:lnSpc>
                <a:spcPts val="935"/>
              </a:lnSpc>
            </a:pPr>
            <a:r>
              <a:rPr sz="1200" b="1" spc="-5" dirty="0">
                <a:latin typeface="Arial"/>
                <a:cs typeface="Arial"/>
              </a:rPr>
              <a:t>образовательным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программам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начального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общего,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основного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общего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и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среднего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общего</a:t>
            </a:r>
            <a:endParaRPr sz="1200">
              <a:latin typeface="Arial"/>
              <a:cs typeface="Arial"/>
            </a:endParaRPr>
          </a:p>
          <a:p>
            <a:pPr marL="647700">
              <a:lnSpc>
                <a:spcPts val="1335"/>
              </a:lnSpc>
            </a:pPr>
            <a:r>
              <a:rPr sz="1200" b="1" spc="-5" dirty="0">
                <a:latin typeface="Arial"/>
                <a:cs typeface="Arial"/>
              </a:rPr>
              <a:t>образования».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10099" y="3581450"/>
            <a:ext cx="8855710" cy="815340"/>
            <a:chOff x="110099" y="3581450"/>
            <a:chExt cx="8855710" cy="815340"/>
          </a:xfrm>
        </p:grpSpPr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099" y="3889528"/>
              <a:ext cx="8848998" cy="50684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50876" y="3906011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8772144" y="0"/>
                  </a:moveTo>
                  <a:lnTo>
                    <a:pt x="0" y="0"/>
                  </a:lnTo>
                  <a:lnTo>
                    <a:pt x="0" y="429768"/>
                  </a:lnTo>
                  <a:lnTo>
                    <a:pt x="8772144" y="429768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8160" y="3581450"/>
              <a:ext cx="8447405" cy="717626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786180" y="3630548"/>
            <a:ext cx="7723505" cy="36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45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Постановление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Главного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государственного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санитарного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врача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РФ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от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28.09.2020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№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28.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Санитарные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45"/>
              </a:lnSpc>
            </a:pPr>
            <a:r>
              <a:rPr sz="1200" b="1" dirty="0">
                <a:latin typeface="Arial"/>
                <a:cs typeface="Arial"/>
              </a:rPr>
              <a:t>правила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СП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2.4.3648-20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«Санитарно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эпидемиологические требования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к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организациям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воспитания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0876" y="3906011"/>
            <a:ext cx="8772525" cy="429895"/>
          </a:xfrm>
          <a:prstGeom prst="rect">
            <a:avLst/>
          </a:prstGeom>
          <a:ln w="9144">
            <a:solidFill>
              <a:srgbClr val="6AAE6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647700">
              <a:lnSpc>
                <a:spcPct val="100000"/>
              </a:lnSpc>
              <a:spcBef>
                <a:spcPts val="430"/>
              </a:spcBef>
            </a:pPr>
            <a:r>
              <a:rPr sz="1200" b="1" spc="-5" dirty="0">
                <a:latin typeface="Arial"/>
                <a:cs typeface="Arial"/>
              </a:rPr>
              <a:t>обучения, </a:t>
            </a:r>
            <a:r>
              <a:rPr sz="1200" b="1" spc="-15" dirty="0">
                <a:latin typeface="Arial"/>
                <a:cs typeface="Arial"/>
              </a:rPr>
              <a:t>отдыха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и </a:t>
            </a:r>
            <a:r>
              <a:rPr sz="1200" b="1" spc="-5" dirty="0">
                <a:latin typeface="Arial"/>
                <a:cs typeface="Arial"/>
              </a:rPr>
              <a:t>оздоровления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детей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и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молодежи».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00584" y="4352594"/>
            <a:ext cx="8868410" cy="1595755"/>
            <a:chOff x="100584" y="4352594"/>
            <a:chExt cx="8868410" cy="1595755"/>
          </a:xfrm>
        </p:grpSpPr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584" y="4651286"/>
              <a:ext cx="8868029" cy="52561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50876" y="4677155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8772144" y="0"/>
                  </a:moveTo>
                  <a:lnTo>
                    <a:pt x="0" y="0"/>
                  </a:lnTo>
                  <a:lnTo>
                    <a:pt x="0" y="429768"/>
                  </a:lnTo>
                  <a:lnTo>
                    <a:pt x="8772144" y="429768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0876" y="4677155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0" y="429768"/>
                  </a:moveTo>
                  <a:lnTo>
                    <a:pt x="8772144" y="429768"/>
                  </a:lnTo>
                  <a:lnTo>
                    <a:pt x="8772144" y="0"/>
                  </a:lnTo>
                  <a:lnTo>
                    <a:pt x="0" y="0"/>
                  </a:lnTo>
                  <a:lnTo>
                    <a:pt x="0" y="429768"/>
                  </a:lnTo>
                  <a:close/>
                </a:path>
              </a:pathLst>
            </a:custGeom>
            <a:ln w="9144">
              <a:solidFill>
                <a:srgbClr val="5FA98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8160" y="4352594"/>
              <a:ext cx="8447405" cy="71762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584" y="5422391"/>
              <a:ext cx="8868029" cy="525614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50876" y="5448300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8772144" y="0"/>
                  </a:moveTo>
                  <a:lnTo>
                    <a:pt x="0" y="0"/>
                  </a:lnTo>
                  <a:lnTo>
                    <a:pt x="0" y="429768"/>
                  </a:lnTo>
                  <a:lnTo>
                    <a:pt x="8772144" y="429768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0876" y="5448300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0" y="429768"/>
                  </a:moveTo>
                  <a:lnTo>
                    <a:pt x="8772144" y="429768"/>
                  </a:lnTo>
                  <a:lnTo>
                    <a:pt x="8772144" y="0"/>
                  </a:lnTo>
                  <a:lnTo>
                    <a:pt x="0" y="0"/>
                  </a:lnTo>
                  <a:lnTo>
                    <a:pt x="0" y="429768"/>
                  </a:lnTo>
                  <a:close/>
                </a:path>
              </a:pathLst>
            </a:custGeom>
            <a:ln w="9144">
              <a:solidFill>
                <a:srgbClr val="559B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8160" y="5172455"/>
              <a:ext cx="8447405" cy="592670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786180" y="4401769"/>
            <a:ext cx="7695565" cy="113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45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Приказ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Минобрнауки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РФ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от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23.08.2017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№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816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«Об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утверждении</a:t>
            </a:r>
            <a:r>
              <a:rPr sz="1200" b="1" spc="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Порядка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применения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организациями,</a:t>
            </a:r>
            <a:endParaRPr sz="1200">
              <a:latin typeface="Arial"/>
              <a:cs typeface="Arial"/>
            </a:endParaRPr>
          </a:p>
          <a:p>
            <a:pPr marL="12700" marR="542925">
              <a:lnSpc>
                <a:spcPts val="1250"/>
              </a:lnSpc>
              <a:spcBef>
                <a:spcPts val="105"/>
              </a:spcBef>
            </a:pPr>
            <a:r>
              <a:rPr sz="1200" b="1" spc="-15" dirty="0">
                <a:latin typeface="Arial"/>
                <a:cs typeface="Arial"/>
              </a:rPr>
              <a:t>осуществляющими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образовательную </a:t>
            </a:r>
            <a:r>
              <a:rPr sz="1200" b="1" spc="-10" dirty="0">
                <a:latin typeface="Arial"/>
                <a:cs typeface="Arial"/>
              </a:rPr>
              <a:t>деятельность, электронного </a:t>
            </a:r>
            <a:r>
              <a:rPr sz="1200" b="1" spc="-5" dirty="0">
                <a:latin typeface="Arial"/>
                <a:cs typeface="Arial"/>
              </a:rPr>
              <a:t>обучения, дистанционных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образовательных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технологий</a:t>
            </a:r>
            <a:r>
              <a:rPr sz="1200" b="1" dirty="0">
                <a:latin typeface="Arial"/>
                <a:cs typeface="Arial"/>
              </a:rPr>
              <a:t> при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реализации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образовательных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программ»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spc="-25" dirty="0">
                <a:latin typeface="Arial"/>
                <a:cs typeface="Arial"/>
              </a:rPr>
              <a:t>Устав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Учреждения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00584" y="5943600"/>
            <a:ext cx="8868410" cy="775970"/>
            <a:chOff x="100584" y="5943600"/>
            <a:chExt cx="8868410" cy="775970"/>
          </a:xfrm>
        </p:grpSpPr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584" y="6193536"/>
              <a:ext cx="8868029" cy="52561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50876" y="6219443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8772144" y="0"/>
                  </a:moveTo>
                  <a:lnTo>
                    <a:pt x="0" y="0"/>
                  </a:lnTo>
                  <a:lnTo>
                    <a:pt x="0" y="429767"/>
                  </a:lnTo>
                  <a:lnTo>
                    <a:pt x="8772144" y="429767"/>
                  </a:lnTo>
                  <a:lnTo>
                    <a:pt x="877214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0876" y="6219443"/>
              <a:ext cx="8772525" cy="429895"/>
            </a:xfrm>
            <a:custGeom>
              <a:avLst/>
              <a:gdLst/>
              <a:ahLst/>
              <a:cxnLst/>
              <a:rect l="l" t="t" r="r" b="b"/>
              <a:pathLst>
                <a:path w="8772525" h="429895">
                  <a:moveTo>
                    <a:pt x="0" y="429767"/>
                  </a:moveTo>
                  <a:lnTo>
                    <a:pt x="8772144" y="429767"/>
                  </a:lnTo>
                  <a:lnTo>
                    <a:pt x="8772144" y="0"/>
                  </a:lnTo>
                  <a:lnTo>
                    <a:pt x="0" y="0"/>
                  </a:lnTo>
                  <a:lnTo>
                    <a:pt x="0" y="429767"/>
                  </a:lnTo>
                  <a:close/>
                </a:path>
              </a:pathLst>
            </a:custGeom>
            <a:ln w="9144">
              <a:solidFill>
                <a:srgbClr val="506D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160" y="5943600"/>
              <a:ext cx="8447405" cy="592670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786180" y="6102502"/>
            <a:ext cx="476631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Локальные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нормативные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акты</a:t>
            </a:r>
            <a:r>
              <a:rPr sz="1200" b="1" spc="4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образовательного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учреждения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1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11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68215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76600" y="0"/>
            <a:ext cx="250793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34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sz="4000" b="1" spc="-155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4000" b="1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4763" y="685800"/>
            <a:ext cx="9148763" cy="5777865"/>
            <a:chOff x="-3174" y="1216025"/>
            <a:chExt cx="12198350" cy="524764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167" y="1219200"/>
              <a:ext cx="10145471" cy="13208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82167" y="1219200"/>
              <a:ext cx="10146030" cy="1320800"/>
            </a:xfrm>
            <a:custGeom>
              <a:avLst/>
              <a:gdLst/>
              <a:ahLst/>
              <a:cxnLst/>
              <a:rect l="l" t="t" r="r" b="b"/>
              <a:pathLst>
                <a:path w="10146030" h="1320800">
                  <a:moveTo>
                    <a:pt x="10145471" y="220090"/>
                  </a:moveTo>
                  <a:lnTo>
                    <a:pt x="10140999" y="175738"/>
                  </a:lnTo>
                  <a:lnTo>
                    <a:pt x="10128173" y="134427"/>
                  </a:lnTo>
                  <a:lnTo>
                    <a:pt x="10107879" y="97042"/>
                  </a:lnTo>
                  <a:lnTo>
                    <a:pt x="10081002" y="64468"/>
                  </a:lnTo>
                  <a:lnTo>
                    <a:pt x="10048429" y="37591"/>
                  </a:lnTo>
                  <a:lnTo>
                    <a:pt x="10011043" y="17297"/>
                  </a:lnTo>
                  <a:lnTo>
                    <a:pt x="9969732" y="4472"/>
                  </a:lnTo>
                  <a:lnTo>
                    <a:pt x="9925380" y="0"/>
                  </a:lnTo>
                  <a:lnTo>
                    <a:pt x="220141" y="0"/>
                  </a:lnTo>
                  <a:lnTo>
                    <a:pt x="175776" y="4472"/>
                  </a:lnTo>
                  <a:lnTo>
                    <a:pt x="134454" y="17297"/>
                  </a:lnTo>
                  <a:lnTo>
                    <a:pt x="97060" y="37591"/>
                  </a:lnTo>
                  <a:lnTo>
                    <a:pt x="64479" y="64468"/>
                  </a:lnTo>
                  <a:lnTo>
                    <a:pt x="37597" y="97042"/>
                  </a:lnTo>
                  <a:lnTo>
                    <a:pt x="17300" y="134427"/>
                  </a:lnTo>
                  <a:lnTo>
                    <a:pt x="4472" y="175738"/>
                  </a:lnTo>
                  <a:lnTo>
                    <a:pt x="0" y="220090"/>
                  </a:lnTo>
                  <a:lnTo>
                    <a:pt x="0" y="1100709"/>
                  </a:lnTo>
                  <a:lnTo>
                    <a:pt x="4472" y="1145061"/>
                  </a:lnTo>
                  <a:lnTo>
                    <a:pt x="17300" y="1186372"/>
                  </a:lnTo>
                  <a:lnTo>
                    <a:pt x="37597" y="1223757"/>
                  </a:lnTo>
                  <a:lnTo>
                    <a:pt x="64479" y="1256331"/>
                  </a:lnTo>
                  <a:lnTo>
                    <a:pt x="97060" y="1283208"/>
                  </a:lnTo>
                  <a:lnTo>
                    <a:pt x="134454" y="1303502"/>
                  </a:lnTo>
                  <a:lnTo>
                    <a:pt x="175776" y="1316327"/>
                  </a:lnTo>
                  <a:lnTo>
                    <a:pt x="220141" y="1320800"/>
                  </a:lnTo>
                  <a:lnTo>
                    <a:pt x="9925380" y="1320800"/>
                  </a:lnTo>
                  <a:lnTo>
                    <a:pt x="9969732" y="1316327"/>
                  </a:lnTo>
                  <a:lnTo>
                    <a:pt x="10011043" y="1303502"/>
                  </a:lnTo>
                  <a:lnTo>
                    <a:pt x="10048429" y="1283208"/>
                  </a:lnTo>
                  <a:lnTo>
                    <a:pt x="10081002" y="1256331"/>
                  </a:lnTo>
                  <a:lnTo>
                    <a:pt x="10107879" y="1223757"/>
                  </a:lnTo>
                  <a:lnTo>
                    <a:pt x="10128173" y="1186372"/>
                  </a:lnTo>
                  <a:lnTo>
                    <a:pt x="10140999" y="1145061"/>
                  </a:lnTo>
                  <a:lnTo>
                    <a:pt x="10145471" y="1100709"/>
                  </a:lnTo>
                  <a:lnTo>
                    <a:pt x="10145471" y="220090"/>
                  </a:lnTo>
                  <a:close/>
                </a:path>
              </a:pathLst>
            </a:custGeom>
            <a:ln w="63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183521"/>
              <a:ext cx="12192000" cy="75855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3183521"/>
              <a:ext cx="12192000" cy="758825"/>
            </a:xfrm>
            <a:custGeom>
              <a:avLst/>
              <a:gdLst/>
              <a:ahLst/>
              <a:cxnLst/>
              <a:rect l="l" t="t" r="r" b="b"/>
              <a:pathLst>
                <a:path w="12192000" h="758825">
                  <a:moveTo>
                    <a:pt x="0" y="758558"/>
                  </a:moveTo>
                  <a:lnTo>
                    <a:pt x="12192000" y="758558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58558"/>
                  </a:lnTo>
                  <a:close/>
                </a:path>
              </a:pathLst>
            </a:custGeom>
            <a:ln w="6349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0232" y="4370451"/>
              <a:ext cx="10203484" cy="209001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740232" y="4370451"/>
              <a:ext cx="10203815" cy="2090420"/>
            </a:xfrm>
            <a:custGeom>
              <a:avLst/>
              <a:gdLst/>
              <a:ahLst/>
              <a:cxnLst/>
              <a:rect l="l" t="t" r="r" b="b"/>
              <a:pathLst>
                <a:path w="10203815" h="2090420">
                  <a:moveTo>
                    <a:pt x="0" y="348361"/>
                  </a:moveTo>
                  <a:lnTo>
                    <a:pt x="3179" y="301088"/>
                  </a:lnTo>
                  <a:lnTo>
                    <a:pt x="12443" y="255749"/>
                  </a:lnTo>
                  <a:lnTo>
                    <a:pt x="27374" y="212758"/>
                  </a:lnTo>
                  <a:lnTo>
                    <a:pt x="47558" y="172531"/>
                  </a:lnTo>
                  <a:lnTo>
                    <a:pt x="72581" y="135483"/>
                  </a:lnTo>
                  <a:lnTo>
                    <a:pt x="102027" y="102028"/>
                  </a:lnTo>
                  <a:lnTo>
                    <a:pt x="135480" y="72582"/>
                  </a:lnTo>
                  <a:lnTo>
                    <a:pt x="172528" y="47559"/>
                  </a:lnTo>
                  <a:lnTo>
                    <a:pt x="212753" y="27374"/>
                  </a:lnTo>
                  <a:lnTo>
                    <a:pt x="255741" y="12443"/>
                  </a:lnTo>
                  <a:lnTo>
                    <a:pt x="301078" y="3179"/>
                  </a:lnTo>
                  <a:lnTo>
                    <a:pt x="348348" y="0"/>
                  </a:lnTo>
                  <a:lnTo>
                    <a:pt x="9855250" y="0"/>
                  </a:lnTo>
                  <a:lnTo>
                    <a:pt x="9902494" y="3179"/>
                  </a:lnTo>
                  <a:lnTo>
                    <a:pt x="9947809" y="12443"/>
                  </a:lnTo>
                  <a:lnTo>
                    <a:pt x="9990779" y="27374"/>
                  </a:lnTo>
                  <a:lnTo>
                    <a:pt x="10030990" y="47559"/>
                  </a:lnTo>
                  <a:lnTo>
                    <a:pt x="10068026" y="72582"/>
                  </a:lnTo>
                  <a:lnTo>
                    <a:pt x="10101472" y="102028"/>
                  </a:lnTo>
                  <a:lnTo>
                    <a:pt x="10130911" y="135483"/>
                  </a:lnTo>
                  <a:lnTo>
                    <a:pt x="10155930" y="172531"/>
                  </a:lnTo>
                  <a:lnTo>
                    <a:pt x="10176112" y="212758"/>
                  </a:lnTo>
                  <a:lnTo>
                    <a:pt x="10191042" y="255749"/>
                  </a:lnTo>
                  <a:lnTo>
                    <a:pt x="10200304" y="301088"/>
                  </a:lnTo>
                  <a:lnTo>
                    <a:pt x="10203484" y="348361"/>
                  </a:lnTo>
                  <a:lnTo>
                    <a:pt x="10203484" y="1741665"/>
                  </a:lnTo>
                  <a:lnTo>
                    <a:pt x="10200304" y="1788935"/>
                  </a:lnTo>
                  <a:lnTo>
                    <a:pt x="10191042" y="1834271"/>
                  </a:lnTo>
                  <a:lnTo>
                    <a:pt x="10176112" y="1877260"/>
                  </a:lnTo>
                  <a:lnTo>
                    <a:pt x="10155930" y="1917485"/>
                  </a:lnTo>
                  <a:lnTo>
                    <a:pt x="10130911" y="1954532"/>
                  </a:lnTo>
                  <a:lnTo>
                    <a:pt x="10101472" y="1987986"/>
                  </a:lnTo>
                  <a:lnTo>
                    <a:pt x="10068026" y="2017432"/>
                  </a:lnTo>
                  <a:lnTo>
                    <a:pt x="10030990" y="2042454"/>
                  </a:lnTo>
                  <a:lnTo>
                    <a:pt x="9990779" y="2062639"/>
                  </a:lnTo>
                  <a:lnTo>
                    <a:pt x="9947809" y="2077570"/>
                  </a:lnTo>
                  <a:lnTo>
                    <a:pt x="9902494" y="2086833"/>
                  </a:lnTo>
                  <a:lnTo>
                    <a:pt x="9855250" y="2090013"/>
                  </a:lnTo>
                  <a:lnTo>
                    <a:pt x="348348" y="2090013"/>
                  </a:lnTo>
                  <a:lnTo>
                    <a:pt x="301078" y="2086833"/>
                  </a:lnTo>
                  <a:lnTo>
                    <a:pt x="255741" y="2077570"/>
                  </a:lnTo>
                  <a:lnTo>
                    <a:pt x="212753" y="2062639"/>
                  </a:lnTo>
                  <a:lnTo>
                    <a:pt x="172528" y="2042454"/>
                  </a:lnTo>
                  <a:lnTo>
                    <a:pt x="135480" y="2017432"/>
                  </a:lnTo>
                  <a:lnTo>
                    <a:pt x="102027" y="1987986"/>
                  </a:lnTo>
                  <a:lnTo>
                    <a:pt x="72581" y="1954532"/>
                  </a:lnTo>
                  <a:lnTo>
                    <a:pt x="47558" y="1917485"/>
                  </a:lnTo>
                  <a:lnTo>
                    <a:pt x="27374" y="1877260"/>
                  </a:lnTo>
                  <a:lnTo>
                    <a:pt x="12443" y="1834271"/>
                  </a:lnTo>
                  <a:lnTo>
                    <a:pt x="3179" y="1788935"/>
                  </a:lnTo>
                  <a:lnTo>
                    <a:pt x="0" y="1741665"/>
                  </a:lnTo>
                  <a:lnTo>
                    <a:pt x="0" y="348361"/>
                  </a:lnTo>
                  <a:close/>
                </a:path>
              </a:pathLst>
            </a:custGeom>
            <a:ln w="6349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04801" y="609600"/>
            <a:ext cx="8229600" cy="56444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7090" marR="1529080" algn="ctr">
              <a:lnSpc>
                <a:spcPct val="100000"/>
              </a:lnSpc>
              <a:spcBef>
                <a:spcPts val="95"/>
              </a:spcBef>
            </a:pPr>
            <a:r>
              <a:rPr sz="2400" b="1" spc="-305" smtClean="0">
                <a:solidFill>
                  <a:srgbClr val="235A8B"/>
                </a:solidFill>
                <a:cs typeface="Arial"/>
              </a:rPr>
              <a:t>Реализация</a:t>
            </a:r>
            <a:r>
              <a:rPr sz="2400" b="1" spc="-100" smtClean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295" dirty="0">
                <a:solidFill>
                  <a:srgbClr val="235A8B"/>
                </a:solidFill>
                <a:cs typeface="Arial"/>
              </a:rPr>
              <a:t>ускоренного</a:t>
            </a:r>
            <a:r>
              <a:rPr sz="2400" b="1" spc="-13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5" dirty="0">
                <a:solidFill>
                  <a:srgbClr val="235A8B"/>
                </a:solidFill>
                <a:cs typeface="Arial"/>
              </a:rPr>
              <a:t>обучения</a:t>
            </a:r>
            <a:r>
              <a:rPr sz="2400" b="1" spc="-114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15" dirty="0">
                <a:solidFill>
                  <a:srgbClr val="235A8B"/>
                </a:solidFill>
                <a:cs typeface="Arial"/>
              </a:rPr>
              <a:t>в</a:t>
            </a:r>
            <a:r>
              <a:rPr sz="2400" b="1" spc="-14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5" dirty="0">
                <a:solidFill>
                  <a:srgbClr val="235A8B"/>
                </a:solidFill>
                <a:cs typeface="Arial"/>
              </a:rPr>
              <a:t>пределах</a:t>
            </a:r>
            <a:r>
              <a:rPr sz="2400" b="1" spc="-114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290" dirty="0">
                <a:solidFill>
                  <a:srgbClr val="235A8B"/>
                </a:solidFill>
                <a:cs typeface="Arial"/>
              </a:rPr>
              <a:t>трехлетней</a:t>
            </a:r>
            <a:r>
              <a:rPr sz="2400" b="1" spc="-12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10" dirty="0">
                <a:solidFill>
                  <a:srgbClr val="235A8B"/>
                </a:solidFill>
                <a:cs typeface="Arial"/>
              </a:rPr>
              <a:t>учебной </a:t>
            </a:r>
            <a:r>
              <a:rPr sz="2400" b="1" spc="-765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290" dirty="0">
                <a:solidFill>
                  <a:srgbClr val="235A8B"/>
                </a:solidFill>
                <a:cs typeface="Arial"/>
              </a:rPr>
              <a:t>прог</a:t>
            </a:r>
            <a:r>
              <a:rPr sz="2400" b="1" spc="-305" dirty="0">
                <a:solidFill>
                  <a:srgbClr val="235A8B"/>
                </a:solidFill>
                <a:cs typeface="Arial"/>
              </a:rPr>
              <a:t>р</a:t>
            </a:r>
            <a:r>
              <a:rPr sz="2400" b="1" spc="-335" dirty="0">
                <a:solidFill>
                  <a:srgbClr val="235A8B"/>
                </a:solidFill>
                <a:cs typeface="Arial"/>
              </a:rPr>
              <a:t>ам</a:t>
            </a:r>
            <a:r>
              <a:rPr sz="2400" b="1" spc="-390" dirty="0">
                <a:solidFill>
                  <a:srgbClr val="235A8B"/>
                </a:solidFill>
                <a:cs typeface="Arial"/>
              </a:rPr>
              <a:t>м</a:t>
            </a:r>
            <a:r>
              <a:rPr sz="2400" b="1" spc="-345" dirty="0">
                <a:solidFill>
                  <a:srgbClr val="235A8B"/>
                </a:solidFill>
                <a:cs typeface="Arial"/>
              </a:rPr>
              <a:t>ы</a:t>
            </a:r>
            <a:r>
              <a:rPr sz="2400" b="1" spc="-145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нача</a:t>
            </a:r>
            <a:r>
              <a:rPr sz="2400" b="1" spc="-335" dirty="0">
                <a:solidFill>
                  <a:srgbClr val="235A8B"/>
                </a:solidFill>
                <a:cs typeface="Arial"/>
              </a:rPr>
              <a:t>л</a:t>
            </a:r>
            <a:r>
              <a:rPr sz="2400" b="1" spc="-315" dirty="0">
                <a:solidFill>
                  <a:srgbClr val="235A8B"/>
                </a:solidFill>
                <a:cs typeface="Arial"/>
              </a:rPr>
              <a:t>ь</a:t>
            </a:r>
            <a:r>
              <a:rPr sz="2400" b="1" spc="-320" dirty="0">
                <a:solidFill>
                  <a:srgbClr val="235A8B"/>
                </a:solidFill>
                <a:cs typeface="Arial"/>
              </a:rPr>
              <a:t>н</a:t>
            </a:r>
            <a:r>
              <a:rPr sz="2400" b="1" spc="-280" dirty="0">
                <a:solidFill>
                  <a:srgbClr val="235A8B"/>
                </a:solidFill>
                <a:cs typeface="Arial"/>
              </a:rPr>
              <a:t>ого</a:t>
            </a:r>
            <a:r>
              <a:rPr sz="2400" b="1" spc="-9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образован</a:t>
            </a:r>
            <a:r>
              <a:rPr sz="2400" b="1" spc="-330" dirty="0">
                <a:solidFill>
                  <a:srgbClr val="235A8B"/>
                </a:solidFill>
                <a:cs typeface="Arial"/>
              </a:rPr>
              <a:t>и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я</a:t>
            </a:r>
            <a:r>
              <a:rPr sz="2400" b="1" spc="-114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25" dirty="0">
                <a:solidFill>
                  <a:srgbClr val="235A8B"/>
                </a:solidFill>
                <a:cs typeface="Arial"/>
              </a:rPr>
              <a:t>д</a:t>
            </a:r>
            <a:r>
              <a:rPr sz="2400" b="1" spc="-335" dirty="0">
                <a:solidFill>
                  <a:srgbClr val="235A8B"/>
                </a:solidFill>
                <a:cs typeface="Arial"/>
              </a:rPr>
              <a:t>л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я</a:t>
            </a:r>
            <a:r>
              <a:rPr sz="2400" b="1" spc="-13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295" dirty="0">
                <a:solidFill>
                  <a:srgbClr val="235A8B"/>
                </a:solidFill>
                <a:cs typeface="Arial"/>
              </a:rPr>
              <a:t>уче</a:t>
            </a:r>
            <a:r>
              <a:rPr sz="2400" b="1" spc="-320" dirty="0">
                <a:solidFill>
                  <a:srgbClr val="235A8B"/>
                </a:solidFill>
                <a:cs typeface="Arial"/>
              </a:rPr>
              <a:t>н</a:t>
            </a:r>
            <a:r>
              <a:rPr sz="2400" b="1" spc="-270" dirty="0">
                <a:solidFill>
                  <a:srgbClr val="235A8B"/>
                </a:solidFill>
                <a:cs typeface="Arial"/>
              </a:rPr>
              <a:t>иков,</a:t>
            </a:r>
            <a:r>
              <a:rPr sz="2400" b="1" spc="-114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15">
                <a:solidFill>
                  <a:srgbClr val="235A8B"/>
                </a:solidFill>
                <a:cs typeface="Arial"/>
              </a:rPr>
              <a:t>в</a:t>
            </a:r>
            <a:r>
              <a:rPr sz="2400" b="1" spc="-14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25" smtClean="0">
                <a:solidFill>
                  <a:srgbClr val="235A8B"/>
                </a:solidFill>
                <a:cs typeface="Arial"/>
              </a:rPr>
              <a:t>полном</a:t>
            </a:r>
            <a:r>
              <a:rPr lang="ru-RU" sz="2400" b="1" spc="-325" dirty="0" smtClean="0">
                <a:solidFill>
                  <a:srgbClr val="235A8B"/>
                </a:solidFill>
                <a:cs typeface="Arial"/>
              </a:rPr>
              <a:t>  </a:t>
            </a:r>
            <a:r>
              <a:rPr sz="2400" b="1" spc="-320" smtClean="0">
                <a:solidFill>
                  <a:srgbClr val="235A8B"/>
                </a:solidFill>
                <a:cs typeface="Arial"/>
              </a:rPr>
              <a:t>объе</a:t>
            </a:r>
            <a:r>
              <a:rPr sz="2400" b="1" spc="-390" smtClean="0">
                <a:solidFill>
                  <a:srgbClr val="235A8B"/>
                </a:solidFill>
                <a:cs typeface="Arial"/>
              </a:rPr>
              <a:t>м</a:t>
            </a:r>
            <a:r>
              <a:rPr sz="2400" b="1" spc="-285" smtClean="0">
                <a:solidFill>
                  <a:srgbClr val="235A8B"/>
                </a:solidFill>
                <a:cs typeface="Arial"/>
              </a:rPr>
              <a:t>е</a:t>
            </a:r>
            <a:r>
              <a:rPr sz="2400" b="1" spc="-145" smtClean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5" dirty="0">
                <a:solidFill>
                  <a:srgbClr val="235A8B"/>
                </a:solidFill>
                <a:cs typeface="Arial"/>
              </a:rPr>
              <a:t>о</a:t>
            </a:r>
            <a:r>
              <a:rPr sz="2400" b="1" spc="-310" dirty="0">
                <a:solidFill>
                  <a:srgbClr val="235A8B"/>
                </a:solidFill>
                <a:cs typeface="Arial"/>
              </a:rPr>
              <a:t>сво</a:t>
            </a:r>
            <a:r>
              <a:rPr sz="2400" b="1" spc="-330" dirty="0">
                <a:solidFill>
                  <a:srgbClr val="235A8B"/>
                </a:solidFill>
                <a:cs typeface="Arial"/>
              </a:rPr>
              <a:t>и</a:t>
            </a:r>
            <a:r>
              <a:rPr sz="2400" b="1" spc="-370" dirty="0">
                <a:solidFill>
                  <a:srgbClr val="235A8B"/>
                </a:solidFill>
                <a:cs typeface="Arial"/>
              </a:rPr>
              <a:t>вш</a:t>
            </a:r>
            <a:r>
              <a:rPr sz="2400" b="1" spc="-330" dirty="0">
                <a:solidFill>
                  <a:srgbClr val="235A8B"/>
                </a:solidFill>
                <a:cs typeface="Arial"/>
              </a:rPr>
              <a:t>и</a:t>
            </a:r>
            <a:r>
              <a:rPr sz="2400" b="1" spc="-285" dirty="0">
                <a:solidFill>
                  <a:srgbClr val="235A8B"/>
                </a:solidFill>
                <a:cs typeface="Arial"/>
              </a:rPr>
              <a:t>х</a:t>
            </a:r>
            <a:r>
              <a:rPr sz="2400" b="1" spc="-114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290" dirty="0">
                <a:solidFill>
                  <a:srgbClr val="235A8B"/>
                </a:solidFill>
                <a:cs typeface="Arial"/>
              </a:rPr>
              <a:t>кур</a:t>
            </a:r>
            <a:r>
              <a:rPr sz="2400" b="1" spc="-285" dirty="0">
                <a:solidFill>
                  <a:srgbClr val="235A8B"/>
                </a:solidFill>
                <a:cs typeface="Arial"/>
              </a:rPr>
              <a:t>с</a:t>
            </a:r>
            <a:r>
              <a:rPr sz="2400" b="1" spc="-135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10" dirty="0">
                <a:solidFill>
                  <a:srgbClr val="235A8B"/>
                </a:solidFill>
                <a:cs typeface="Arial"/>
              </a:rPr>
              <a:t>дошкольного</a:t>
            </a:r>
            <a:r>
              <a:rPr sz="2400" b="1" spc="-100" dirty="0">
                <a:solidFill>
                  <a:srgbClr val="235A8B"/>
                </a:solidFill>
                <a:cs typeface="Arial"/>
              </a:rPr>
              <a:t> 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образован</a:t>
            </a:r>
            <a:r>
              <a:rPr sz="2400" b="1" spc="-330" dirty="0">
                <a:solidFill>
                  <a:srgbClr val="235A8B"/>
                </a:solidFill>
                <a:cs typeface="Arial"/>
              </a:rPr>
              <a:t>и</a:t>
            </a:r>
            <a:r>
              <a:rPr sz="2400" b="1" spc="-300" dirty="0">
                <a:solidFill>
                  <a:srgbClr val="235A8B"/>
                </a:solidFill>
                <a:cs typeface="Arial"/>
              </a:rPr>
              <a:t>я</a:t>
            </a:r>
            <a:endParaRPr sz="2400"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360"/>
              </a:spcBef>
            </a:pPr>
            <a:endParaRPr lang="ru-RU" sz="3600" b="1" spc="-39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360"/>
              </a:spcBef>
            </a:pPr>
            <a:r>
              <a:rPr sz="3600" spc="-39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Задач</a:t>
            </a:r>
            <a:r>
              <a:rPr sz="3600" spc="-40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и</a:t>
            </a:r>
            <a:r>
              <a:rPr sz="3600" spc="-20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endParaRPr sz="360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 marL="1273175" indent="-343535">
              <a:lnSpc>
                <a:spcPct val="100000"/>
              </a:lnSpc>
              <a:tabLst>
                <a:tab pos="1273175" algn="l"/>
                <a:tab pos="1273810" algn="l"/>
              </a:tabLst>
            </a:pPr>
            <a:endParaRPr lang="ru-RU" sz="2400" spc="-245" dirty="0" smtClean="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1273175" indent="-343535">
              <a:lnSpc>
                <a:spcPct val="100000"/>
              </a:lnSpc>
              <a:tabLst>
                <a:tab pos="1273175" algn="l"/>
                <a:tab pos="1273810" algn="l"/>
              </a:tabLst>
            </a:pPr>
            <a:r>
              <a:rPr lang="ru-RU" sz="2400" spc="-245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  </a:t>
            </a:r>
            <a:r>
              <a:rPr lang="ru-RU" sz="2400" spc="-245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  - 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Усовершенствовать</a:t>
            </a:r>
            <a:r>
              <a:rPr sz="2200" b="1" spc="-5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75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механизм</a:t>
            </a:r>
            <a:r>
              <a:rPr sz="2200" b="1" spc="-7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200" b="1" spc="-7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4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индивидуального</a:t>
            </a:r>
            <a:r>
              <a:rPr sz="2200" b="1" spc="-8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200" b="1" spc="-85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6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сопровождения</a:t>
            </a:r>
            <a:r>
              <a:rPr sz="2200" b="1" spc="-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200" b="1" spc="-45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8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8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п</a:t>
            </a:r>
            <a:r>
              <a:rPr lang="ru-RU" sz="2200" b="1" spc="-28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</a:t>
            </a:r>
            <a:r>
              <a:rPr sz="2200" b="1" spc="-28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ддержки</a:t>
            </a:r>
            <a:r>
              <a:rPr lang="ru-RU" sz="2200" b="1" spc="-28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 </a:t>
            </a:r>
            <a:r>
              <a:rPr sz="2200" b="1" spc="-25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обуч</a:t>
            </a:r>
            <a:r>
              <a:rPr sz="2200" b="1" spc="-26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ающихся</a:t>
            </a:r>
            <a:r>
              <a:rPr sz="2200" b="1" spc="-12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,</a:t>
            </a:r>
            <a:r>
              <a:rPr sz="2200" b="1" spc="-7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305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имеющ</a:t>
            </a:r>
            <a:r>
              <a:rPr sz="2200" b="1" spc="-245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22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х</a:t>
            </a:r>
            <a:r>
              <a:rPr sz="2200" b="1" spc="-95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7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п</a:t>
            </a:r>
            <a:r>
              <a:rPr sz="2200" b="1" spc="-26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овышенны</a:t>
            </a:r>
            <a:r>
              <a:rPr sz="2200" b="1" spc="-23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е</a:t>
            </a:r>
            <a:r>
              <a:rPr lang="ru-RU" sz="2200" b="1" spc="-235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 </a:t>
            </a:r>
            <a:r>
              <a:rPr sz="2200" b="1" spc="-29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возмож</a:t>
            </a:r>
            <a:r>
              <a:rPr sz="2200" b="1" spc="-26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н</a:t>
            </a:r>
            <a:r>
              <a:rPr sz="2200" b="1" spc="-22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ост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9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lang="ru-RU" sz="2200" b="1" spc="-9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34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к</a:t>
            </a:r>
            <a:r>
              <a:rPr sz="2200" b="1" spc="-8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обуч</a:t>
            </a:r>
            <a:r>
              <a:rPr sz="2200" b="1" spc="-24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ению;</a:t>
            </a:r>
            <a:endParaRPr lang="ru-RU" sz="2200" b="1" spc="-240" dirty="0" smtClean="0">
              <a:solidFill>
                <a:schemeClr val="accent5">
                  <a:lumMod val="50000"/>
                </a:schemeClr>
              </a:solidFill>
              <a:cs typeface="Microsoft Sans Serif"/>
            </a:endParaRPr>
          </a:p>
          <a:p>
            <a:pPr marL="1273175">
              <a:lnSpc>
                <a:spcPct val="100000"/>
              </a:lnSpc>
              <a:tabLst>
                <a:tab pos="5859780" algn="l"/>
              </a:tabLst>
            </a:pPr>
            <a:r>
              <a:rPr lang="ru-RU" sz="2200" b="1" spc="-265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--</a:t>
            </a:r>
            <a:r>
              <a:rPr sz="2200" b="1" spc="-26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Разработка</a:t>
            </a:r>
            <a:r>
              <a:rPr sz="2200" b="1" spc="-5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9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апробация</a:t>
            </a:r>
            <a:r>
              <a:rPr sz="2200" b="1" spc="-8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процедур</a:t>
            </a:r>
            <a:r>
              <a:rPr sz="2200" b="1" spc="-7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6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оценки</a:t>
            </a:r>
            <a:r>
              <a:rPr sz="2200" b="1" spc="-8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качества</a:t>
            </a:r>
            <a:r>
              <a:rPr sz="2200" b="1" spc="-5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образования</a:t>
            </a:r>
            <a:r>
              <a:rPr sz="2200" b="1" spc="-5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9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стимул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ирование</a:t>
            </a:r>
            <a:r>
              <a:rPr lang="ru-RU" sz="2200" b="1" spc="-245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36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м</a:t>
            </a:r>
            <a:r>
              <a:rPr sz="2200" b="1" spc="-24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отиваци</a:t>
            </a:r>
            <a:r>
              <a:rPr sz="2200" b="1" spc="-24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5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6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успеш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н</a:t>
            </a:r>
            <a:r>
              <a:rPr sz="2200" b="1" spc="-22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ост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9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обучени</a:t>
            </a:r>
            <a:r>
              <a:rPr sz="2200" b="1" spc="-23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я</a:t>
            </a:r>
            <a:r>
              <a:rPr sz="2200" b="1" spc="-12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;</a:t>
            </a:r>
            <a:endParaRPr sz="2200" b="1">
              <a:solidFill>
                <a:schemeClr val="accent5">
                  <a:lumMod val="50000"/>
                </a:schemeClr>
              </a:solidFill>
              <a:cs typeface="Microsoft Sans Serif"/>
            </a:endParaRPr>
          </a:p>
          <a:p>
            <a:pPr marL="1273175" indent="-343535">
              <a:lnSpc>
                <a:spcPct val="100000"/>
              </a:lnSpc>
              <a:spcBef>
                <a:spcPts val="5"/>
              </a:spcBef>
              <a:tabLst>
                <a:tab pos="1273175" algn="l"/>
                <a:tab pos="1273810" algn="l"/>
                <a:tab pos="2978785" algn="l"/>
              </a:tabLst>
            </a:pPr>
            <a:r>
              <a:rPr lang="ru-RU" sz="2200" b="1" spc="-27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         - </a:t>
            </a:r>
            <a:r>
              <a:rPr sz="2200" b="1" spc="-27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Опт</a:t>
            </a:r>
            <a:r>
              <a:rPr sz="2200" b="1" spc="-25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27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мизация</a:t>
            </a:r>
            <a:r>
              <a:rPr lang="ru-RU" sz="2200" b="1" spc="-270" dirty="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  </a:t>
            </a:r>
            <a:r>
              <a:rPr sz="2200" b="1" spc="-23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уч</a:t>
            </a:r>
            <a:r>
              <a:rPr sz="2200" b="1" spc="-26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е</a:t>
            </a:r>
            <a:r>
              <a:rPr sz="2200" b="1" spc="-235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бного</a:t>
            </a:r>
            <a:r>
              <a:rPr sz="2200" b="1" spc="-80" smtClean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3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вр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е</a:t>
            </a:r>
            <a:r>
              <a:rPr sz="2200" b="1" spc="-27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мени</a:t>
            </a:r>
            <a:r>
              <a:rPr sz="2200" b="1" spc="-7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и</a:t>
            </a:r>
            <a:r>
              <a:rPr sz="2200" b="1" spc="-9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3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уч</a:t>
            </a:r>
            <a:r>
              <a:rPr sz="2200" b="1" spc="-26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е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бных</a:t>
            </a:r>
            <a:r>
              <a:rPr sz="2200" b="1" spc="-9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 </a:t>
            </a:r>
            <a:r>
              <a:rPr sz="2200" b="1" spc="-25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материало</a:t>
            </a:r>
            <a:r>
              <a:rPr sz="2200" b="1" spc="-245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в</a:t>
            </a:r>
            <a:r>
              <a:rPr sz="2200" b="1" spc="-120" dirty="0">
                <a:solidFill>
                  <a:schemeClr val="accent5">
                    <a:lumMod val="50000"/>
                  </a:schemeClr>
                </a:solidFill>
                <a:cs typeface="Microsoft Sans Serif"/>
              </a:rPr>
              <a:t>.</a:t>
            </a:r>
            <a:endParaRPr sz="2200" b="1">
              <a:solidFill>
                <a:schemeClr val="accent5">
                  <a:lumMod val="50000"/>
                </a:schemeClr>
              </a:solidFill>
              <a:cs typeface="Microsoft Sans Serif"/>
            </a:endParaRPr>
          </a:p>
        </p:txBody>
      </p:sp>
      <p:pic>
        <p:nvPicPr>
          <p:cNvPr id="16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5" cstate="print"/>
          <a:srcRect l="4689" t="8130" r="5309" b="4369"/>
          <a:stretch>
            <a:fillRect/>
          </a:stretch>
        </p:blipFill>
        <p:spPr bwMode="auto">
          <a:xfrm>
            <a:off x="0" y="0"/>
            <a:ext cx="762000" cy="84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19372"/>
          </a:xfrm>
          <a:prstGeom prst="rect">
            <a:avLst/>
          </a:prstGeom>
        </p:spPr>
        <p:txBody>
          <a:bodyPr vert="horz" wrap="square" lIns="0" tIns="148589" rIns="0" bIns="0" rtlCol="0">
            <a:spAutoFit/>
          </a:bodyPr>
          <a:lstStyle/>
          <a:p>
            <a:pPr marL="116205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ПРЕДПОСЫЛКИ</a:t>
            </a:r>
            <a:r>
              <a:rPr sz="2400" b="1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ГОТОВНОСТИ</a:t>
            </a:r>
            <a:r>
              <a:rPr sz="2400" b="1" spc="-5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endParaRPr sz="2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155191"/>
            <a:ext cx="8991600" cy="53492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81400" y="1447800"/>
            <a:ext cx="35052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defRPr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Социальный запрос и готовность родителей  и детей к реализации режима ускоренного обучения.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89857" y="3419297"/>
            <a:ext cx="4496943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8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ДЕТИ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высокой</a:t>
            </a:r>
            <a:r>
              <a:rPr sz="1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>
                <a:solidFill>
                  <a:srgbClr val="FFFFFF"/>
                </a:solidFill>
                <a:latin typeface="Calibri"/>
                <a:cs typeface="Calibri"/>
              </a:rPr>
              <a:t>степенью</a:t>
            </a:r>
            <a:r>
              <a:rPr sz="1800" b="1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ru-RU" sz="1800" b="1" spc="-3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>
              <a:lnSpc>
                <a:spcPts val="208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1800" b="1" spc="-5" smtClean="0">
                <a:solidFill>
                  <a:srgbClr val="FFFFFF"/>
                </a:solidFill>
                <a:latin typeface="Calibri"/>
                <a:cs typeface="Calibri"/>
              </a:rPr>
              <a:t>отивации</a:t>
            </a:r>
            <a:r>
              <a:rPr lang="ru-RU" b="1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mtClean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800" b="1" spc="-1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>
                <a:solidFill>
                  <a:srgbClr val="FFFFFF"/>
                </a:solidFill>
                <a:latin typeface="Calibri"/>
                <a:cs typeface="Calibri"/>
              </a:rPr>
              <a:t>обучению</a:t>
            </a:r>
            <a:r>
              <a:rPr sz="1800" b="1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8000" y="4724400"/>
            <a:ext cx="5105400" cy="169315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695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ПРЕЕМСТВЕННОСТЬ</a:t>
            </a:r>
            <a:r>
              <a:rPr sz="18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(ДО+НО)</a:t>
            </a:r>
            <a:endParaRPr sz="1800">
              <a:latin typeface="Calibri"/>
              <a:cs typeface="Calibri"/>
            </a:endParaRPr>
          </a:p>
          <a:p>
            <a:pPr marL="12065" marR="5080" indent="4445" algn="ctr">
              <a:lnSpc>
                <a:spcPct val="91700"/>
              </a:lnSpc>
              <a:spcBef>
                <a:spcPts val="780"/>
              </a:spcBef>
            </a:pPr>
            <a:r>
              <a:rPr sz="1800" b="1" spc="-20" smtClean="0">
                <a:solidFill>
                  <a:srgbClr val="FFFFFF"/>
                </a:solidFill>
                <a:latin typeface="Calibri"/>
                <a:cs typeface="Calibri"/>
              </a:rPr>
              <a:t>КАЧЕСТВЕННАЯ</a:t>
            </a:r>
            <a:r>
              <a:rPr sz="1800" b="1" spc="1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20" smtClean="0">
                <a:solidFill>
                  <a:srgbClr val="FFFFFF"/>
                </a:solidFill>
                <a:latin typeface="Calibri"/>
                <a:cs typeface="Calibri"/>
              </a:rPr>
              <a:t>подготовка</a:t>
            </a:r>
            <a:r>
              <a:rPr sz="1800" b="1" spc="2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smtClean="0">
                <a:solidFill>
                  <a:srgbClr val="FFFFFF"/>
                </a:solidFill>
                <a:latin typeface="Calibri"/>
                <a:cs typeface="Calibri"/>
              </a:rPr>
              <a:t>детей</a:t>
            </a:r>
            <a:r>
              <a:rPr sz="1800" b="1" spc="-2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mtClean="0">
                <a:solidFill>
                  <a:srgbClr val="FFFFFF"/>
                </a:solidFill>
                <a:latin typeface="Calibri"/>
                <a:cs typeface="Calibri"/>
              </a:rPr>
              <a:t>в </a:t>
            </a:r>
            <a:r>
              <a:rPr sz="1800" b="1" spc="5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5" smtClean="0">
                <a:solidFill>
                  <a:srgbClr val="FFFFFF"/>
                </a:solidFill>
                <a:latin typeface="Calibri"/>
                <a:cs typeface="Calibri"/>
              </a:rPr>
              <a:t>дошкольной</a:t>
            </a:r>
            <a:r>
              <a:rPr sz="1800" b="1" spc="5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b="1" spc="5" dirty="0" smtClean="0">
                <a:solidFill>
                  <a:srgbClr val="FFFFFF"/>
                </a:solidFill>
                <a:latin typeface="Calibri"/>
                <a:cs typeface="Calibri"/>
              </a:rPr>
              <a:t> организации</a:t>
            </a:r>
            <a:r>
              <a:rPr sz="1800" b="1" spc="-6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mtClean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800" b="1" spc="-2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smtClean="0">
                <a:solidFill>
                  <a:srgbClr val="FFFFFF"/>
                </a:solidFill>
                <a:latin typeface="Calibri"/>
                <a:cs typeface="Calibri"/>
              </a:rPr>
              <a:t>обучению</a:t>
            </a:r>
            <a:r>
              <a:rPr sz="1800" b="1" spc="-5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mtClean="0">
                <a:solidFill>
                  <a:srgbClr val="FFFFFF"/>
                </a:solidFill>
                <a:latin typeface="Calibri"/>
                <a:cs typeface="Calibri"/>
              </a:rPr>
              <a:t>в </a:t>
            </a:r>
            <a:r>
              <a:rPr sz="1800" b="1" spc="-39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20" smtClean="0">
                <a:solidFill>
                  <a:srgbClr val="FFFFFF"/>
                </a:solidFill>
                <a:latin typeface="Calibri"/>
                <a:cs typeface="Calibri"/>
              </a:rPr>
              <a:t>школе</a:t>
            </a:r>
            <a:r>
              <a:rPr lang="ru-RU" sz="1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</a:p>
          <a:p>
            <a:pPr marL="12065" marR="5080" indent="4445" algn="ctr">
              <a:lnSpc>
                <a:spcPct val="91700"/>
              </a:lnSpc>
              <a:spcBef>
                <a:spcPts val="780"/>
              </a:spcBef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Качественная дошкольная подготовка ребёнка</a:t>
            </a:r>
            <a:r>
              <a:rPr lang="ru-RU" dirty="0" smtClean="0">
                <a:solidFill>
                  <a:srgbClr val="1E1C1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2065" marR="5080" indent="4445" algn="ctr">
              <a:lnSpc>
                <a:spcPct val="91700"/>
              </a:lnSpc>
              <a:spcBef>
                <a:spcPts val="780"/>
              </a:spcBef>
            </a:pPr>
            <a:r>
              <a:rPr lang="ru-RU" sz="18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000" y="3124200"/>
            <a:ext cx="1720850" cy="111953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 algn="ctr">
              <a:lnSpc>
                <a:spcPct val="100000"/>
              </a:lnSpc>
            </a:pPr>
            <a:r>
              <a:rPr sz="2400" b="1" i="1" spc="-2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КЛАСС</a:t>
            </a:r>
            <a:r>
              <a:rPr lang="ru-RU" sz="2400" b="1" i="1" spc="-2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 ускоренного обучения</a:t>
            </a:r>
            <a:endParaRPr sz="24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6" descr="Гимназия № 10 герб 3"/>
          <p:cNvPicPr>
            <a:picLocks noRot="1" noChangeAspect="1" noChangeArrowheads="1"/>
          </p:cNvPicPr>
          <p:nvPr/>
        </p:nvPicPr>
        <p:blipFill>
          <a:blip r:embed="rId3" cstate="print"/>
          <a:srcRect l="4689" t="8130" r="5309" b="4369"/>
          <a:stretch>
            <a:fillRect/>
          </a:stretch>
        </p:blipFill>
        <p:spPr bwMode="auto">
          <a:xfrm>
            <a:off x="228600" y="152400"/>
            <a:ext cx="891466" cy="1095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972</Words>
  <PresentationFormat>Экран (4:3)</PresentationFormat>
  <Paragraphs>213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Слайд 1</vt:lpstr>
      <vt:lpstr>Слайд 2</vt:lpstr>
      <vt:lpstr>Актуальность </vt:lpstr>
      <vt:lpstr>РЕАЛИЗАЦИЯ</vt:lpstr>
      <vt:lpstr>Способы решения проблемы</vt:lpstr>
      <vt:lpstr>Слайд 6</vt:lpstr>
      <vt:lpstr>УСКОРЕННОЕ ОБУЧЕНИЕ  В НАЧАЛЬНОЙ ШКОЛЕ</vt:lpstr>
      <vt:lpstr>Цель </vt:lpstr>
      <vt:lpstr>ПРЕДПОСЫЛКИ ГОТОВНОСТИ ОО</vt:lpstr>
      <vt:lpstr>ФОРМАТЫ ОРГАНИЗАЦИИ</vt:lpstr>
      <vt:lpstr>Модели распределения  содержания учебных предметов по годам обучения</vt:lpstr>
      <vt:lpstr>Слайд 12</vt:lpstr>
      <vt:lpstr>ПОРЯДОК ОРГАНИЗАЦИИ УСКОРЕННОГО  ОБУЧЕНИЯ В НАЧАЛЬНОЙ ШКОЛЕ</vt:lpstr>
      <vt:lpstr>Готовность ребенка к ускоренному обучению в начальной школе </vt:lpstr>
      <vt:lpstr>Условия реализации  ускоренного обучения </vt:lpstr>
      <vt:lpstr>Слайд 16</vt:lpstr>
      <vt:lpstr>Возможные риски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</cp:revision>
  <dcterms:created xsi:type="dcterms:W3CDTF">2021-09-05T16:16:57Z</dcterms:created>
  <dcterms:modified xsi:type="dcterms:W3CDTF">2021-09-07T03:40:38Z</dcterms:modified>
</cp:coreProperties>
</file>