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71"/>
  </p:notesMasterIdLst>
  <p:sldIdLst>
    <p:sldId id="256" r:id="rId5"/>
    <p:sldId id="272" r:id="rId6"/>
    <p:sldId id="281" r:id="rId7"/>
    <p:sldId id="282" r:id="rId8"/>
    <p:sldId id="283" r:id="rId9"/>
    <p:sldId id="291" r:id="rId10"/>
    <p:sldId id="284" r:id="rId11"/>
    <p:sldId id="267" r:id="rId12"/>
    <p:sldId id="279" r:id="rId13"/>
    <p:sldId id="268" r:id="rId14"/>
    <p:sldId id="285" r:id="rId15"/>
    <p:sldId id="286" r:id="rId16"/>
    <p:sldId id="287" r:id="rId17"/>
    <p:sldId id="261" r:id="rId18"/>
    <p:sldId id="288" r:id="rId19"/>
    <p:sldId id="275" r:id="rId20"/>
    <p:sldId id="289" r:id="rId21"/>
    <p:sldId id="278" r:id="rId22"/>
    <p:sldId id="262" r:id="rId23"/>
    <p:sldId id="276" r:id="rId24"/>
    <p:sldId id="263" r:id="rId25"/>
    <p:sldId id="264" r:id="rId26"/>
    <p:sldId id="265" r:id="rId27"/>
    <p:sldId id="290" r:id="rId28"/>
    <p:sldId id="277" r:id="rId29"/>
    <p:sldId id="308" r:id="rId30"/>
    <p:sldId id="309" r:id="rId31"/>
    <p:sldId id="310" r:id="rId32"/>
    <p:sldId id="311" r:id="rId33"/>
    <p:sldId id="260" r:id="rId34"/>
    <p:sldId id="280" r:id="rId35"/>
    <p:sldId id="312" r:id="rId36"/>
    <p:sldId id="313" r:id="rId37"/>
    <p:sldId id="314" r:id="rId38"/>
    <p:sldId id="315" r:id="rId39"/>
    <p:sldId id="316" r:id="rId40"/>
    <p:sldId id="317" r:id="rId41"/>
    <p:sldId id="266" r:id="rId42"/>
    <p:sldId id="318" r:id="rId43"/>
    <p:sldId id="270" r:id="rId44"/>
    <p:sldId id="274" r:id="rId45"/>
    <p:sldId id="338" r:id="rId46"/>
    <p:sldId id="320" r:id="rId47"/>
    <p:sldId id="321" r:id="rId48"/>
    <p:sldId id="306" r:id="rId49"/>
    <p:sldId id="307" r:id="rId50"/>
    <p:sldId id="322" r:id="rId51"/>
    <p:sldId id="323" r:id="rId52"/>
    <p:sldId id="258" r:id="rId53"/>
    <p:sldId id="259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271" r:id="rId68"/>
    <p:sldId id="273" r:id="rId69"/>
    <p:sldId id="337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0107" autoAdjust="0"/>
  </p:normalViewPr>
  <p:slideViewPr>
    <p:cSldViewPr>
      <p:cViewPr varScale="1">
        <p:scale>
          <a:sx n="114" d="100"/>
          <a:sy n="114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ostr\Desktop\&#1044;&#1080;&#1072;&#1075;&#1088;&#1072;&#1084;&#1084;&#1072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ostr\Desktop\&#1044;&#1080;&#1072;&#1075;&#1088;&#1072;&#1084;&#1084;&#1072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ostr\Desktop\&#1044;&#1080;&#1072;&#1075;&#1088;&#1072;&#1084;&#1084;&#1072;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\&#1056;&#1072;&#1073;&#1086;&#1095;&#1080;&#1081;%20&#1089;&#1090;&#1086;&#1083;\&#1044;&#1080;&#1072;&#1075;&#1088;&#1072;&#1084;&#1084;&#1072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ostr\Desktop\&#1044;&#1080;&#1072;&#1075;&#1088;&#1072;&#1084;&#1084;&#1072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ostr\Desktop\&#1044;&#1080;&#1072;&#1075;&#1088;&#1072;&#1084;&#1084;&#1072;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\&#1056;&#1072;&#1073;&#1086;&#1095;&#1080;&#1081;%20&#1089;&#1090;&#1086;&#1083;\&#1044;&#1080;&#1072;&#1075;&#1088;&#1072;&#1084;&#1084;&#1072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600" dirty="0"/>
              <a:t>Количество</a:t>
            </a:r>
            <a:r>
              <a:rPr lang="ru-RU" sz="3600" baseline="0" dirty="0"/>
              <a:t> опозданий</a:t>
            </a:r>
            <a:endParaRPr lang="ru-RU" sz="3600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Лист1!$A$1:$A$2</c:f>
              <c:numCache>
                <c:formatCode>General</c:formatCode>
                <c:ptCount val="2"/>
                <c:pt idx="0">
                  <c:v>536</c:v>
                </c:pt>
                <c:pt idx="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91-464A-A599-CF8E20B0BEE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4000"/>
              <a:t>Впечатление от перехода в 5 класс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40-4A5F-8C4D-386186C8DC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40-4A5F-8C4D-386186C8DC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440-4A5F-8C4D-386186C8DC61}"/>
              </c:ext>
            </c:extLst>
          </c:dPt>
          <c:dLbls>
            <c:dLbl>
              <c:idx val="0"/>
              <c:layout>
                <c:manualLayout>
                  <c:x val="-0.15914202993123541"/>
                  <c:y val="-1.4347168168375569E-2"/>
                </c:manualLayout>
              </c:layout>
              <c:tx>
                <c:rich>
                  <a:bodyPr/>
                  <a:lstStyle/>
                  <a:p>
                    <a:fld id="{EF657952-52B3-4151-A97D-A60C984BC928}" type="VALUE">
                      <a:rPr lang="en-US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440-4A5F-8C4D-386186C8DC6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22E7ECA-7C4A-4FC4-A489-6D2D4B33C59E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440-4A5F-8C4D-386186C8DC6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4AA3D30-E92C-4E67-8870-970748FF4EA1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440-4A5F-8C4D-386186C8DC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Лист1!$A$1:$C$1</c:f>
              <c:strCache>
                <c:ptCount val="3"/>
                <c:pt idx="0">
                  <c:v>ПОЛОЖИТЕЛЬНОЕ</c:v>
                </c:pt>
                <c:pt idx="1">
                  <c:v>ОТРИЦАТЕЛЬНОЕ</c:v>
                </c:pt>
                <c:pt idx="2">
                  <c:v>НИКАКОЕ</c:v>
                </c:pt>
              </c:strCache>
            </c:strRef>
          </c:cat>
          <c:val>
            <c:numRef>
              <c:f>Лист1!$A$2:$C$2</c:f>
              <c:numCache>
                <c:formatCode>0%</c:formatCode>
                <c:ptCount val="3"/>
                <c:pt idx="0">
                  <c:v>0.56000000000000005</c:v>
                </c:pt>
                <c:pt idx="1">
                  <c:v>0.13</c:v>
                </c:pt>
                <c:pt idx="2">
                  <c:v>0.44000000000000045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40-4A5F-8C4D-386186C8DC6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869324732742461E-2"/>
          <c:y val="5.311531593632475E-2"/>
          <c:w val="0.71532955526779762"/>
          <c:h val="0.9468846840636755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5EA-4494-928B-1D731FA250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5EA-4494-928B-1D731FA250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5EA-4494-928B-1D731FA2504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Лист1!$A$10:$C$10</c:f>
              <c:strCache>
                <c:ptCount val="3"/>
                <c:pt idx="0">
                  <c:v>БЫСТРО</c:v>
                </c:pt>
                <c:pt idx="1">
                  <c:v>ПОСТЕПЕННО</c:v>
                </c:pt>
                <c:pt idx="2">
                  <c:v>НЕ ПРИВЫК</c:v>
                </c:pt>
              </c:strCache>
            </c:strRef>
          </c:cat>
          <c:val>
            <c:numRef>
              <c:f>Лист1!$A$11:$C$11</c:f>
              <c:numCache>
                <c:formatCode>0%</c:formatCode>
                <c:ptCount val="3"/>
                <c:pt idx="0">
                  <c:v>0.44</c:v>
                </c:pt>
                <c:pt idx="1">
                  <c:v>0.37000000000000038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5EA-4494-928B-1D731FA2504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34650928"/>
        <c:axId val="-1934641136"/>
      </c:barChart>
      <c:catAx>
        <c:axId val="-193465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34641136"/>
        <c:crosses val="autoZero"/>
        <c:auto val="1"/>
        <c:lblAlgn val="ctr"/>
        <c:lblOffset val="100"/>
        <c:noMultiLvlLbl val="0"/>
      </c:catAx>
      <c:valAx>
        <c:axId val="-193464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3465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8E-4E98-9F39-5B7E3BE55E7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D8E-4E98-9F39-5B7E3BE55E7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D8E-4E98-9F39-5B7E3BE55E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Лист1!$D$35:$E$35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Лист1!$D$36:$E$36</c:f>
              <c:numCache>
                <c:formatCode>0%</c:formatCode>
                <c:ptCount val="2"/>
                <c:pt idx="0">
                  <c:v>0.70000000000000018</c:v>
                </c:pt>
                <c:pt idx="1">
                  <c:v>0.3000000000000001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8E-4E98-9F39-5B7E3BE55E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34640592"/>
        <c:axId val="-1934639504"/>
      </c:barChart>
      <c:catAx>
        <c:axId val="-193464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34639504"/>
        <c:crosses val="autoZero"/>
        <c:auto val="1"/>
        <c:lblAlgn val="ctr"/>
        <c:lblOffset val="100"/>
        <c:noMultiLvlLbl val="0"/>
      </c:catAx>
      <c:valAx>
        <c:axId val="-193463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3464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00FF00"/>
            </a:solidFill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87-45B2-B40E-736A8659FE99}"/>
              </c:ext>
            </c:extLst>
          </c:dPt>
          <c:dPt>
            <c:idx val="1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87-45B2-B40E-736A8659FE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Лист1!$Q$17:$R$17</c:f>
              <c:strCache>
                <c:ptCount val="2"/>
                <c:pt idx="0">
                  <c:v>Хотят в 5 класс </c:v>
                </c:pt>
                <c:pt idx="1">
                  <c:v>Не хотят  в 5 класс</c:v>
                </c:pt>
              </c:strCache>
            </c:strRef>
          </c:cat>
          <c:val>
            <c:numRef>
              <c:f>Лист1!$Q$18:$R$18</c:f>
              <c:numCache>
                <c:formatCode>General</c:formatCode>
                <c:ptCount val="2"/>
                <c:pt idx="0">
                  <c:v>104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87-45B2-B40E-736A8659F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452548118985127"/>
          <c:w val="0.78862073490813778"/>
          <c:h val="0.7547451881014888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B6F-4794-8669-58727C0942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B6F-4794-8669-58727C0942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B6F-4794-8669-58727C09425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Лист1!$A$13:$C$13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ИНОГДА</c:v>
                </c:pt>
              </c:strCache>
            </c:strRef>
          </c:cat>
          <c:val>
            <c:numRef>
              <c:f>Лист1!$A$14:$C$14</c:f>
              <c:numCache>
                <c:formatCode>0%</c:formatCode>
                <c:ptCount val="3"/>
                <c:pt idx="0">
                  <c:v>0.18000000000000024</c:v>
                </c:pt>
                <c:pt idx="1">
                  <c:v>0.14000000000000001</c:v>
                </c:pt>
                <c:pt idx="2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B6F-4794-8669-58727C09425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881641784470255"/>
          <c:y val="0.40142605657880148"/>
          <c:w val="0.1508025154059473"/>
          <c:h val="0.1874985754249792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08-4EA7-8F2D-F47F56C9186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08-4EA7-8F2D-F47F56C9186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6A0-4892-9C4A-BCFC30B4E2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Лист1!$A$35:$B$35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Лист1!$A$36:$B$36</c:f>
              <c:numCache>
                <c:formatCode>0%</c:formatCode>
                <c:ptCount val="2"/>
                <c:pt idx="0">
                  <c:v>0.61000000000000021</c:v>
                </c:pt>
                <c:pt idx="1">
                  <c:v>0.39000000000000012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8-4EA7-8F2D-F47F56C91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34638960"/>
        <c:axId val="-1934638416"/>
      </c:barChart>
      <c:catAx>
        <c:axId val="-193463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34638416"/>
        <c:crosses val="autoZero"/>
        <c:auto val="1"/>
        <c:lblAlgn val="ctr"/>
        <c:lblOffset val="100"/>
        <c:noMultiLvlLbl val="0"/>
      </c:catAx>
      <c:valAx>
        <c:axId val="-193463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3463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200" dirty="0"/>
              <a:t>Количество неподготовленных</a:t>
            </a:r>
            <a:r>
              <a:rPr lang="ru-RU" sz="3200" baseline="0" dirty="0"/>
              <a:t> к уроку обучающихся</a:t>
            </a:r>
            <a:endParaRPr lang="ru-RU" sz="3200" dirty="0"/>
          </a:p>
        </c:rich>
      </c:tx>
      <c:layout>
        <c:manualLayout>
          <c:xMode val="edge"/>
          <c:yMode val="edge"/>
          <c:x val="0.1481900947176082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'[Диаграмма в Microsoft PowerPoint]Лист1'!$B$1:$B$2</c:f>
              <c:numCache>
                <c:formatCode>General</c:formatCode>
                <c:ptCount val="2"/>
                <c:pt idx="0">
                  <c:v>450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95-4A8C-B576-2C7F89C7CA3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'[Диаграмма в Microsoft PowerPoint]Лист1'!$C$1:$C$5</c:f>
              <c:numCache>
                <c:formatCode>General</c:formatCode>
                <c:ptCount val="5"/>
                <c:pt idx="0">
                  <c:v>30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A-4273-AD89-FFF184278B5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83595975503062114"/>
          <c:y val="3.1055447427273036E-2"/>
          <c:w val="8.9040244969378832E-2"/>
          <c:h val="0.93635640912240614"/>
        </c:manualLayout>
      </c:layout>
      <c:overlay val="0"/>
      <c:txPr>
        <a:bodyPr/>
        <a:lstStyle/>
        <a:p>
          <a:pPr rtl="0"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tx1"/>
                </a:solidFill>
              </a:rPr>
              <a:t>Случается</a:t>
            </a:r>
            <a:r>
              <a:rPr lang="ru-RU" sz="2800" b="1" baseline="0" dirty="0">
                <a:solidFill>
                  <a:schemeClr val="tx1"/>
                </a:solidFill>
              </a:rPr>
              <a:t> ли, что ты забываешь дома необходимые для работы на уроках вещи? </a:t>
            </a:r>
            <a:endParaRPr lang="ru-RU" sz="2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428488117390075"/>
          <c:y val="1.36977165618875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v>Ряд - 1</c:v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B7-4CC1-9C78-2D5B85278A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B7-4CC1-9C78-2D5B85278A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B7-4CC1-9C78-2D5B85278A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1"/>
              <c:pt idx="0">
                <c:v>Нет</c:v>
              </c:pt>
            </c:strLit>
          </c:cat>
          <c:val>
            <c:numRef>
              <c:f>Лист1!$A$1:$A$3</c:f>
              <c:numCache>
                <c:formatCode>General</c:formatCode>
                <c:ptCount val="3"/>
                <c:pt idx="0">
                  <c:v>48</c:v>
                </c:pt>
                <c:pt idx="1">
                  <c:v>178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B7-4CC1-9C78-2D5B85278AA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tx1"/>
                </a:solidFill>
              </a:rPr>
              <a:t>Кто</a:t>
            </a:r>
            <a:r>
              <a:rPr lang="ru-RU" sz="2800" b="1" baseline="0" dirty="0">
                <a:solidFill>
                  <a:schemeClr val="tx1"/>
                </a:solidFill>
              </a:rPr>
              <a:t> собирает твой портфель? </a:t>
            </a:r>
            <a:endParaRPr lang="ru-RU" sz="2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82A-4337-AD70-1C06B38676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82A-4337-AD70-1C06B38676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82A-4337-AD70-1C06B38676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Лист1!$A$1:$A$3</c:f>
              <c:numCache>
                <c:formatCode>General</c:formatCode>
                <c:ptCount val="3"/>
                <c:pt idx="0">
                  <c:v>18</c:v>
                </c:pt>
                <c:pt idx="1">
                  <c:v>129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82A-4337-AD70-1C06B38676A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tx1"/>
                </a:solidFill>
              </a:rPr>
              <a:t>Как</a:t>
            </a:r>
            <a:r>
              <a:rPr lang="ru-RU" sz="2800" b="1" baseline="0" dirty="0">
                <a:solidFill>
                  <a:schemeClr val="tx1"/>
                </a:solidFill>
              </a:rPr>
              <a:t> часто родители проверяю твои тетради? </a:t>
            </a:r>
            <a:endParaRPr lang="ru-RU" sz="2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38-4332-ACD0-FCC9AE655A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38-4332-ACD0-FCC9AE655A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38-4332-ACD0-FCC9AE655AE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Лист1!$A$1:$A$3</c:f>
              <c:numCache>
                <c:formatCode>General</c:formatCode>
                <c:ptCount val="3"/>
                <c:pt idx="0">
                  <c:v>170</c:v>
                </c:pt>
                <c:pt idx="1">
                  <c:v>55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38-4332-ACD0-FCC9AE655AE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/>
              <a:t>Что</a:t>
            </a:r>
            <a:r>
              <a:rPr lang="ru-RU" sz="2800" b="1" baseline="0" dirty="0"/>
              <a:t> ты делаешь, если возникают трудности при выполнении домашнего задания?</a:t>
            </a:r>
            <a:endParaRPr lang="ru-RU" sz="2800" b="1" dirty="0"/>
          </a:p>
        </c:rich>
      </c:tx>
      <c:layout>
        <c:manualLayout>
          <c:xMode val="edge"/>
          <c:yMode val="edge"/>
          <c:x val="0.15131071522714601"/>
          <c:y val="1.8554688768228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EB-4278-ABBA-20EBFB48C2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EB-4278-ABBA-20EBFB48C2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EB-4278-ABBA-20EBFB48C2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Лист1!$A$1:$A$3</c:f>
              <c:numCache>
                <c:formatCode>General</c:formatCode>
                <c:ptCount val="3"/>
                <c:pt idx="0">
                  <c:v>5</c:v>
                </c:pt>
                <c:pt idx="1">
                  <c:v>187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EB-4278-ABBA-20EBFB48C2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tx1"/>
                </a:solidFill>
              </a:rPr>
              <a:t>А</a:t>
            </a:r>
            <a:r>
              <a:rPr lang="ru-RU" sz="2800" b="1" baseline="0" dirty="0">
                <a:solidFill>
                  <a:schemeClr val="tx1"/>
                </a:solidFill>
              </a:rPr>
              <a:t> кто обязательно тебе поможет, если попросишь?</a:t>
            </a:r>
            <a:endParaRPr lang="ru-RU" sz="2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1A-4C95-BA3E-B38FDB9644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1A-4C95-BA3E-B38FDB9644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1A-4C95-BA3E-B38FDB9644B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1A-4C95-BA3E-B38FDB9644B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F1A-4C95-BA3E-B38FDB9644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Лист1!$A$1:$A$5</c:f>
              <c:numCache>
                <c:formatCode>General</c:formatCode>
                <c:ptCount val="5"/>
                <c:pt idx="0">
                  <c:v>2</c:v>
                </c:pt>
                <c:pt idx="1">
                  <c:v>190</c:v>
                </c:pt>
                <c:pt idx="2">
                  <c:v>13</c:v>
                </c:pt>
                <c:pt idx="3">
                  <c:v>18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F1A-4C95-BA3E-B38FDB964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tx1"/>
                </a:solidFill>
              </a:rPr>
              <a:t>Кто</a:t>
            </a:r>
            <a:r>
              <a:rPr lang="ru-RU" sz="2800" b="1" baseline="0" dirty="0">
                <a:solidFill>
                  <a:schemeClr val="tx1"/>
                </a:solidFill>
              </a:rPr>
              <a:t> чаще всего дома слушает твои пересказы, чтение вслух, стихи наизусть?</a:t>
            </a:r>
            <a:endParaRPr lang="ru-RU" sz="2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CA-4635-B3BE-813FF97E23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CA-4635-B3BE-813FF97E23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CA-4635-B3BE-813FF97E23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DCA-4635-B3BE-813FF97E23E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DCA-4635-B3BE-813FF97E23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Лист1!$A$1:$A$5</c:f>
              <c:numCache>
                <c:formatCode>General</c:formatCode>
                <c:ptCount val="5"/>
                <c:pt idx="0">
                  <c:v>29</c:v>
                </c:pt>
                <c:pt idx="1">
                  <c:v>44</c:v>
                </c:pt>
                <c:pt idx="2">
                  <c:v>10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DCA-4635-B3BE-813FF97E23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0.83611</cdr:x>
      <cdr:y>0.45851</cdr:y>
    </cdr:from>
    <cdr:to>
      <cdr:x>0.85923</cdr:x>
      <cdr:y>0.5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85CBE61B-AE5E-4EF8-ABAE-C6B73602E3AA}"/>
            </a:ext>
          </a:extLst>
        </cdr:cNvPr>
        <cdr:cNvSpPr/>
      </cdr:nvSpPr>
      <cdr:spPr>
        <a:xfrm xmlns:a="http://schemas.openxmlformats.org/drawingml/2006/main">
          <a:off x="8302859" y="2550665"/>
          <a:ext cx="229605" cy="23082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0.90077</cdr:x>
      <cdr:y>0.43816</cdr:y>
    </cdr:from>
    <cdr:to>
      <cdr:x>1</cdr:x>
      <cdr:y>0.60253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1222604C-4EC5-452E-AD0B-086DC221F58E}"/>
            </a:ext>
          </a:extLst>
        </cdr:cNvPr>
        <cdr:cNvSpPr txBox="1"/>
      </cdr:nvSpPr>
      <cdr:spPr>
        <a:xfrm xmlns:a="http://schemas.openxmlformats.org/drawingml/2006/main">
          <a:off x="8300621" y="24374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0.78187</cdr:x>
      <cdr:y>0.4226</cdr:y>
    </cdr:from>
    <cdr:to>
      <cdr:x>1</cdr:x>
      <cdr:y>0.79283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DEFF7496-BD6C-4099-9F27-E6CD164A79C6}"/>
            </a:ext>
          </a:extLst>
        </cdr:cNvPr>
        <cdr:cNvSpPr txBox="1"/>
      </cdr:nvSpPr>
      <cdr:spPr>
        <a:xfrm xmlns:a="http://schemas.openxmlformats.org/drawingml/2006/main">
          <a:off x="8044809" y="2569184"/>
          <a:ext cx="2244410" cy="22508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dirty="0"/>
            <a:t>           </a:t>
          </a:r>
          <a:r>
            <a:rPr lang="ru-RU" sz="1800" dirty="0"/>
            <a:t>Нет</a:t>
          </a:r>
        </a:p>
        <a:p xmlns:a="http://schemas.openxmlformats.org/drawingml/2006/main">
          <a:endParaRPr lang="ru-RU" sz="1100" dirty="0"/>
        </a:p>
        <a:p xmlns:a="http://schemas.openxmlformats.org/drawingml/2006/main">
          <a:r>
            <a:rPr lang="ru-RU" sz="2800" dirty="0"/>
            <a:t>             </a:t>
          </a:r>
          <a:r>
            <a:rPr lang="ru-RU" sz="1800" dirty="0"/>
            <a:t>Редко</a:t>
          </a:r>
        </a:p>
        <a:p xmlns:a="http://schemas.openxmlformats.org/drawingml/2006/main">
          <a:endParaRPr lang="ru-RU" dirty="0"/>
        </a:p>
        <a:p xmlns:a="http://schemas.openxmlformats.org/drawingml/2006/main">
          <a:r>
            <a:rPr lang="ru-RU" sz="2800" dirty="0"/>
            <a:t>             </a:t>
          </a:r>
          <a:r>
            <a:rPr lang="ru-RU" sz="1800" dirty="0"/>
            <a:t>Часто</a:t>
          </a:r>
        </a:p>
      </cdr:txBody>
    </cdr:sp>
  </cdr:relSizeAnchor>
  <cdr:relSizeAnchor xmlns:cdr="http://schemas.openxmlformats.org/drawingml/2006/chartDrawing">
    <cdr:from>
      <cdr:x>0.83636</cdr:x>
      <cdr:y>0.55675</cdr:y>
    </cdr:from>
    <cdr:to>
      <cdr:x>0.8605</cdr:x>
      <cdr:y>0.59665</cdr:y>
    </cdr:to>
    <cdr:sp macro="" textlink="">
      <cdr:nvSpPr>
        <cdr:cNvPr id="5" name="Прямоугольник 4">
          <a:extLst xmlns:a="http://schemas.openxmlformats.org/drawingml/2006/main">
            <a:ext uri="{FF2B5EF4-FFF2-40B4-BE49-F238E27FC236}">
              <a16:creationId xmlns:a16="http://schemas.microsoft.com/office/drawing/2014/main" id="{2AE38260-A500-4EE5-8A2D-0174C1E1387A}"/>
            </a:ext>
          </a:extLst>
        </cdr:cNvPr>
        <cdr:cNvSpPr/>
      </cdr:nvSpPr>
      <cdr:spPr>
        <a:xfrm xmlns:a="http://schemas.openxmlformats.org/drawingml/2006/main">
          <a:off x="8605472" y="3384767"/>
          <a:ext cx="248358" cy="24255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75000"/>
          </a:schemeClr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0.83725</cdr:x>
      <cdr:y>0.65729</cdr:y>
    </cdr:from>
    <cdr:to>
      <cdr:x>0.86139</cdr:x>
      <cdr:y>0.69718</cdr:y>
    </cdr:to>
    <cdr:sp macro="" textlink="">
      <cdr:nvSpPr>
        <cdr:cNvPr id="6" name="Прямоугольник 5">
          <a:extLst xmlns:a="http://schemas.openxmlformats.org/drawingml/2006/main">
            <a:ext uri="{FF2B5EF4-FFF2-40B4-BE49-F238E27FC236}">
              <a16:creationId xmlns:a16="http://schemas.microsoft.com/office/drawing/2014/main" id="{5E9869EF-E02E-49BF-A55D-06D7BA012382}"/>
            </a:ext>
          </a:extLst>
        </cdr:cNvPr>
        <cdr:cNvSpPr/>
      </cdr:nvSpPr>
      <cdr:spPr>
        <a:xfrm xmlns:a="http://schemas.openxmlformats.org/drawingml/2006/main">
          <a:off x="8614670" y="3995993"/>
          <a:ext cx="248359" cy="242551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solidFill>
              <a:srgbClr val="92D05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0.93988</cdr:x>
      <cdr:y>0.58153</cdr:y>
    </cdr:from>
    <cdr:to>
      <cdr:x>0.97095</cdr:x>
      <cdr:y>0.61803</cdr:y>
    </cdr:to>
    <cdr:sp macro="" textlink="">
      <cdr:nvSpPr>
        <cdr:cNvPr id="4" name="Прямоугольник 3">
          <a:extLst xmlns:a="http://schemas.openxmlformats.org/drawingml/2006/main">
            <a:ext uri="{FF2B5EF4-FFF2-40B4-BE49-F238E27FC236}">
              <a16:creationId xmlns:a16="http://schemas.microsoft.com/office/drawing/2014/main" id="{309F0265-28DA-4BA4-9AC5-184A10F27096}"/>
            </a:ext>
          </a:extLst>
        </cdr:cNvPr>
        <cdr:cNvSpPr/>
      </cdr:nvSpPr>
      <cdr:spPr>
        <a:xfrm xmlns:a="http://schemas.openxmlformats.org/drawingml/2006/main">
          <a:off x="7825339" y="3663515"/>
          <a:ext cx="258613" cy="22988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75000"/>
          </a:schemeClr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0.94246</cdr:x>
      <cdr:y>0.68843</cdr:y>
    </cdr:from>
    <cdr:to>
      <cdr:x>0.97225</cdr:x>
      <cdr:y>0.72493</cdr:y>
    </cdr:to>
    <cdr:sp macro="" textlink="">
      <cdr:nvSpPr>
        <cdr:cNvPr id="5" name="Прямоугольник 4">
          <a:extLst xmlns:a="http://schemas.openxmlformats.org/drawingml/2006/main">
            <a:ext uri="{FF2B5EF4-FFF2-40B4-BE49-F238E27FC236}">
              <a16:creationId xmlns:a16="http://schemas.microsoft.com/office/drawing/2014/main" id="{762480AA-E443-4884-990F-7EAC0E4813D5}"/>
            </a:ext>
          </a:extLst>
        </cdr:cNvPr>
        <cdr:cNvSpPr/>
      </cdr:nvSpPr>
      <cdr:spPr>
        <a:xfrm xmlns:a="http://schemas.openxmlformats.org/drawingml/2006/main">
          <a:off x="7846795" y="4336958"/>
          <a:ext cx="248052" cy="229884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>
            <a:solidFill>
              <a:srgbClr val="92D05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0.96101</cdr:x>
      <cdr:y>0.56995</cdr:y>
    </cdr:from>
    <cdr:to>
      <cdr:x>0.99364</cdr:x>
      <cdr:y>0.60645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E6952FE7-4435-4824-AFDB-E6C1DE8BF0CF}"/>
            </a:ext>
          </a:extLst>
        </cdr:cNvPr>
        <cdr:cNvSpPr/>
      </cdr:nvSpPr>
      <cdr:spPr>
        <a:xfrm xmlns:a="http://schemas.openxmlformats.org/drawingml/2006/main">
          <a:off x="5619341" y="2723778"/>
          <a:ext cx="190799" cy="17443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75000"/>
          </a:schemeClr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0.96631</cdr:x>
      <cdr:y>0.66743</cdr:y>
    </cdr:from>
    <cdr:to>
      <cdr:x>0.99761</cdr:x>
      <cdr:y>0.70392</cdr:y>
    </cdr:to>
    <cdr:sp macro="" textlink="">
      <cdr:nvSpPr>
        <cdr:cNvPr id="3" name="Прямоугольник 2">
          <a:extLst xmlns:a="http://schemas.openxmlformats.org/drawingml/2006/main">
            <a:ext uri="{FF2B5EF4-FFF2-40B4-BE49-F238E27FC236}">
              <a16:creationId xmlns:a16="http://schemas.microsoft.com/office/drawing/2014/main" id="{D5ADC0BD-4400-491F-AEF0-B611C4A75053}"/>
            </a:ext>
          </a:extLst>
        </cdr:cNvPr>
        <cdr:cNvSpPr/>
      </cdr:nvSpPr>
      <cdr:spPr>
        <a:xfrm xmlns:a="http://schemas.openxmlformats.org/drawingml/2006/main">
          <a:off x="5650323" y="3189605"/>
          <a:ext cx="183022" cy="174383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>
            <a:solidFill>
              <a:srgbClr val="92D05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0.85012</cdr:x>
      <cdr:y>0.45344</cdr:y>
    </cdr:from>
    <cdr:to>
      <cdr:x>0.88249</cdr:x>
      <cdr:y>0.49539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9F13F68D-4D11-4602-A90B-EAEDC2FA14E1}"/>
            </a:ext>
          </a:extLst>
        </cdr:cNvPr>
        <cdr:cNvSpPr/>
      </cdr:nvSpPr>
      <cdr:spPr>
        <a:xfrm xmlns:a="http://schemas.openxmlformats.org/drawingml/2006/main">
          <a:off x="6824312" y="2601228"/>
          <a:ext cx="259882" cy="24063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0.85156</cdr:x>
      <cdr:y>0.54114</cdr:y>
    </cdr:from>
    <cdr:to>
      <cdr:x>0.88489</cdr:x>
      <cdr:y>0.58476</cdr:y>
    </cdr:to>
    <cdr:sp macro="" textlink="">
      <cdr:nvSpPr>
        <cdr:cNvPr id="3" name="Прямоугольник 2">
          <a:extLst xmlns:a="http://schemas.openxmlformats.org/drawingml/2006/main">
            <a:ext uri="{FF2B5EF4-FFF2-40B4-BE49-F238E27FC236}">
              <a16:creationId xmlns:a16="http://schemas.microsoft.com/office/drawing/2014/main" id="{155B126A-A159-4F66-8718-7F0AFBBA4CBA}"/>
            </a:ext>
          </a:extLst>
        </cdr:cNvPr>
        <cdr:cNvSpPr/>
      </cdr:nvSpPr>
      <cdr:spPr>
        <a:xfrm xmlns:a="http://schemas.openxmlformats.org/drawingml/2006/main">
          <a:off x="6835861" y="3104340"/>
          <a:ext cx="267583" cy="25025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75000"/>
          </a:schemeClr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0.84932</cdr:x>
      <cdr:y>0.64052</cdr:y>
    </cdr:from>
    <cdr:to>
      <cdr:x>0.88129</cdr:x>
      <cdr:y>0.68414</cdr:y>
    </cdr:to>
    <cdr:sp macro="" textlink="">
      <cdr:nvSpPr>
        <cdr:cNvPr id="4" name="Прямоугольник 3">
          <a:extLst xmlns:a="http://schemas.openxmlformats.org/drawingml/2006/main">
            <a:ext uri="{FF2B5EF4-FFF2-40B4-BE49-F238E27FC236}">
              <a16:creationId xmlns:a16="http://schemas.microsoft.com/office/drawing/2014/main" id="{35BA6302-8B3E-43D9-89EC-84E3BD42BE76}"/>
            </a:ext>
          </a:extLst>
        </cdr:cNvPr>
        <cdr:cNvSpPr/>
      </cdr:nvSpPr>
      <cdr:spPr>
        <a:xfrm xmlns:a="http://schemas.openxmlformats.org/drawingml/2006/main">
          <a:off x="6817913" y="3674435"/>
          <a:ext cx="256655" cy="250256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>
            <a:solidFill>
              <a:srgbClr val="92D05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0.9572</cdr:x>
      <cdr:y>0.4806</cdr:y>
    </cdr:from>
    <cdr:to>
      <cdr:x>0.99099</cdr:x>
      <cdr:y>0.52332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100877B0-8D34-43B3-8B33-0D22B5EC027F}"/>
            </a:ext>
          </a:extLst>
        </cdr:cNvPr>
        <cdr:cNvSpPr/>
      </cdr:nvSpPr>
      <cdr:spPr>
        <a:xfrm xmlns:a="http://schemas.openxmlformats.org/drawingml/2006/main">
          <a:off x="7601005" y="3025352"/>
          <a:ext cx="268267" cy="26889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0.9557</cdr:x>
      <cdr:y>0.57072</cdr:y>
    </cdr:from>
    <cdr:to>
      <cdr:x>0.99049</cdr:x>
      <cdr:y>0.61514</cdr:y>
    </cdr:to>
    <cdr:sp macro="" textlink="">
      <cdr:nvSpPr>
        <cdr:cNvPr id="3" name="Прямоугольник 2">
          <a:extLst xmlns:a="http://schemas.openxmlformats.org/drawingml/2006/main">
            <a:ext uri="{FF2B5EF4-FFF2-40B4-BE49-F238E27FC236}">
              <a16:creationId xmlns:a16="http://schemas.microsoft.com/office/drawing/2014/main" id="{4C396FE5-0D85-45E4-8510-F026398BC0BA}"/>
            </a:ext>
          </a:extLst>
        </cdr:cNvPr>
        <cdr:cNvSpPr/>
      </cdr:nvSpPr>
      <cdr:spPr>
        <a:xfrm xmlns:a="http://schemas.openxmlformats.org/drawingml/2006/main">
          <a:off x="7589082" y="3592629"/>
          <a:ext cx="276216" cy="27964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75000"/>
          </a:schemeClr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0.95783</cdr:x>
      <cdr:y>0.66713</cdr:y>
    </cdr:from>
    <cdr:to>
      <cdr:x>0.9912</cdr:x>
      <cdr:y>0.71155</cdr:y>
    </cdr:to>
    <cdr:sp macro="" textlink="">
      <cdr:nvSpPr>
        <cdr:cNvPr id="4" name="Прямоугольник 3">
          <a:extLst xmlns:a="http://schemas.openxmlformats.org/drawingml/2006/main">
            <a:ext uri="{FF2B5EF4-FFF2-40B4-BE49-F238E27FC236}">
              <a16:creationId xmlns:a16="http://schemas.microsoft.com/office/drawing/2014/main" id="{F5D83D8D-5658-4B5B-9E27-AFBB7054529B}"/>
            </a:ext>
          </a:extLst>
        </cdr:cNvPr>
        <cdr:cNvSpPr/>
      </cdr:nvSpPr>
      <cdr:spPr>
        <a:xfrm xmlns:a="http://schemas.openxmlformats.org/drawingml/2006/main">
          <a:off x="7606002" y="4199500"/>
          <a:ext cx="264936" cy="279648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>
            <a:solidFill>
              <a:srgbClr val="92D050"/>
            </a:solidFill>
          </a:endParaRPr>
        </a:p>
      </cdr:txBody>
    </cdr:sp>
  </cdr:relSizeAnchor>
  <cdr:relSizeAnchor xmlns:cdr="http://schemas.openxmlformats.org/drawingml/2006/chartDrawing">
    <cdr:from>
      <cdr:x>0.95783</cdr:x>
      <cdr:y>0.7538</cdr:y>
    </cdr:from>
    <cdr:to>
      <cdr:x>0.9912</cdr:x>
      <cdr:y>0.79823</cdr:y>
    </cdr:to>
    <cdr:sp macro="" textlink="">
      <cdr:nvSpPr>
        <cdr:cNvPr id="5" name="Прямоугольник 4">
          <a:extLst xmlns:a="http://schemas.openxmlformats.org/drawingml/2006/main">
            <a:ext uri="{FF2B5EF4-FFF2-40B4-BE49-F238E27FC236}">
              <a16:creationId xmlns:a16="http://schemas.microsoft.com/office/drawing/2014/main" id="{B434EB35-3EAF-4701-9821-69D1A1235DBC}"/>
            </a:ext>
          </a:extLst>
        </cdr:cNvPr>
        <cdr:cNvSpPr/>
      </cdr:nvSpPr>
      <cdr:spPr>
        <a:xfrm xmlns:a="http://schemas.openxmlformats.org/drawingml/2006/main">
          <a:off x="7606002" y="4745134"/>
          <a:ext cx="264936" cy="2796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60000"/>
            <a:lumOff val="40000"/>
          </a:schemeClr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>
            <a:solidFill>
              <a:srgbClr val="92D05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8E216-54A1-4FD2-9E3D-8218BB5F152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CB548-C579-425D-890E-55E02B8D41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484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033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8459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f51983596_2_2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af51983596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8453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1501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2ca380a95_0_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b2ca380a9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6155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4306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aa0afb6d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aa0afb6d1_0_1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89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954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9490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146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0216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1277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5073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9691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f51983596_2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af5198359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088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E7497-932C-4612-8634-F92264E1E2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6C13-CE6D-48DD-A34D-4F229F116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5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E7497-932C-4612-8634-F92264E1E2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6C13-CE6D-48DD-A34D-4F229F116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90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E7497-932C-4612-8634-F92264E1E2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6C13-CE6D-48DD-A34D-4F229F116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4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E7497-932C-4612-8634-F92264E1E23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6C13-CE6D-48DD-A34D-4F229F116F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771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E7497-932C-4612-8634-F92264E1E23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6C13-CE6D-48DD-A34D-4F229F116F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531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E7497-932C-4612-8634-F92264E1E2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6C13-CE6D-48DD-A34D-4F229F116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46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E7497-932C-4612-8634-F92264E1E23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6C13-CE6D-48DD-A34D-4F229F116F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9680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E7497-932C-4612-8634-F92264E1E23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6C13-CE6D-48DD-A34D-4F229F116F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63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>
              <a:defRPr/>
            </a:pPr>
            <a:endParaRPr lang="ru-RU" alt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E7497-932C-4612-8634-F92264E1E23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6C13-CE6D-48DD-A34D-4F229F116F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1434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E7497-932C-4612-8634-F92264E1E23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6C13-CE6D-48DD-A34D-4F229F116F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3641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E7497-932C-4612-8634-F92264E1E23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B6C13-CE6D-48DD-A34D-4F229F116F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613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896039-5242-4FEB-996C-84447A479AA9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A34BCD7-E2C6-4BC0-A47A-6B5F742DA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19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F36F2F0-8FE5-43F2-A52B-A5726419F064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8E8ACC-1B23-41FF-A62D-6FD321D0F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858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D22729-AC89-41F8-830C-06E694E0F7D0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59AD6CB-91C6-4341-B0CB-EC5070542C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497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EE7497-932C-4612-8634-F92264E1E23F}" type="datetime1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231EEAE-F32B-466F-AB2F-95FF3B11E8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1578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EE7497-932C-4612-8634-F92264E1E23F}" type="datetime1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702D8EA-AE18-4040-8219-A82B262CE8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5021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E505F20-AECB-48B9-886A-AB20880AE2FB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294BE1-A589-4D81-9464-EAA13B9985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469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EE7497-932C-4612-8634-F92264E1E23F}" type="datetime1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C7B9EE5-3236-47E8-B2AB-C80F552EC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3678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EE7497-932C-4612-8634-F92264E1E23F}" type="datetime1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38910B9-2F4E-45EC-9E31-A00D581E35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63851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alt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EE7497-932C-4612-8634-F92264E1E23F}" type="datetime1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9F6232C-FC2E-41D2-B4EA-185A5FD98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22826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EE7497-932C-4612-8634-F92264E1E23F}" type="datetime1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56F1B9-819D-4619-ACC8-487CEE8EDB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31309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EE7497-932C-4612-8634-F92264E1E23F}" type="datetime1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6F6E55A-A0AC-4CA1-BCC6-0BD6075F8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18407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556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6778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166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520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512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907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" type="blank">
  <p:cSld name="Пусто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7060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488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709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649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73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E7497-932C-4612-8634-F92264E1E2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B6C13-CE6D-48DD-A34D-4F229F116F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6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43252CD-E2BA-450E-AF1F-43F00287F452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AD56A55-5F58-4220-B8F4-0869C251DB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66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4995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wnloads\МО\Проекты по Бережливой школе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7" y="12817"/>
            <a:ext cx="9163607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5603" y="30689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Проект «Организованный ребёнок»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04248" y="4797152"/>
            <a:ext cx="2048272" cy="112968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проектной группы: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Мильчакова Екатерина Владимировна</a:t>
            </a:r>
          </a:p>
          <a:p>
            <a:pPr algn="r"/>
            <a:endParaRPr lang="ru-RU" sz="2000" dirty="0">
              <a:solidFill>
                <a:schemeClr val="tx1"/>
              </a:solidFill>
            </a:endParaRPr>
          </a:p>
          <a:p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95803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«Гимназия №2» г. Пермь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</a:p>
        </p:txBody>
      </p:sp>
    </p:spTree>
    <p:extLst>
      <p:ext uri="{BB962C8B-B14F-4D97-AF65-F5344CB8AC3E}">
        <p14:creationId xmlns:p14="http://schemas.microsoft.com/office/powerpoint/2010/main" val="1129721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МО\Проекты по Бережливой школе\Рисуно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25252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372" y="-40943"/>
            <a:ext cx="7787208" cy="70609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FF"/>
                </a:solidFill>
              </a:rPr>
              <a:t>    </a:t>
            </a:r>
            <a:r>
              <a:rPr lang="ru-RU" sz="3200" b="1" dirty="0"/>
              <a:t>Педагогические  наблюдения</a:t>
            </a:r>
          </a:p>
        </p:txBody>
      </p:sp>
      <p:pic>
        <p:nvPicPr>
          <p:cNvPr id="1026" name="Picture 2" descr="C:\Users\user\Pictures\2021-01-25 педнабл\педнабл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5" b="11860"/>
          <a:stretch/>
        </p:blipFill>
        <p:spPr bwMode="auto">
          <a:xfrm>
            <a:off x="1152952" y="768154"/>
            <a:ext cx="3203024" cy="403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2021-01-25 педнабл\педнабл 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3545" r="7100" b="7983"/>
          <a:stretch/>
        </p:blipFill>
        <p:spPr bwMode="auto">
          <a:xfrm>
            <a:off x="5106725" y="548070"/>
            <a:ext cx="3632633" cy="507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33955" r="24250" b="30038"/>
          <a:stretch/>
        </p:blipFill>
        <p:spPr bwMode="auto">
          <a:xfrm>
            <a:off x="2483768" y="4365104"/>
            <a:ext cx="5544616" cy="224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72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252520" cy="708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5945791"/>
              </p:ext>
            </p:extLst>
          </p:nvPr>
        </p:nvGraphicFramePr>
        <p:xfrm>
          <a:off x="1691680" y="836712"/>
          <a:ext cx="655272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5411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252520" cy="708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169873"/>
              </p:ext>
            </p:extLst>
          </p:nvPr>
        </p:nvGraphicFramePr>
        <p:xfrm>
          <a:off x="1403648" y="332656"/>
          <a:ext cx="7200800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6616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5"/>
            <a:ext cx="9255503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2190" y="332656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Использование количества времени на   уроке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45060"/>
              </p:ext>
            </p:extLst>
          </p:nvPr>
        </p:nvGraphicFramePr>
        <p:xfrm>
          <a:off x="1259632" y="1704826"/>
          <a:ext cx="5598368" cy="446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46261" y="205447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Продуктивное время урока (30 мин)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32632" y="281978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Поиск тетрадей, канцтоваров (2 мин)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5068" y="3615632"/>
            <a:ext cx="271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Включение в работу       (3 мин)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9659" y="4365104"/>
            <a:ext cx="2220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Отвлечение на одноклассников (4 мин)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6261" y="5315497"/>
            <a:ext cx="2446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Неожиданные посторонние раздражители (1 мин)</a:t>
            </a:r>
          </a:p>
        </p:txBody>
      </p:sp>
    </p:spTree>
    <p:extLst>
      <p:ext uri="{BB962C8B-B14F-4D97-AF65-F5344CB8AC3E}">
        <p14:creationId xmlns:p14="http://schemas.microsoft.com/office/powerpoint/2010/main" val="3203012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МО\Проекты по Бережливой школе\Рисуно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25252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Pictures\2021-03-10 Проект\Проект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6226" b="11051"/>
          <a:stretch/>
        </p:blipFill>
        <p:spPr bwMode="auto">
          <a:xfrm>
            <a:off x="899592" y="548680"/>
            <a:ext cx="8064897" cy="546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960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6675"/>
            <a:ext cx="9252520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476672"/>
            <a:ext cx="5189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Пирамида проблем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1244920"/>
            <a:ext cx="3494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Федерального уровня – 0</a:t>
            </a:r>
          </a:p>
          <a:p>
            <a:r>
              <a:rPr lang="ru-RU" dirty="0"/>
              <a:t>Регионального уровня – 0</a:t>
            </a:r>
          </a:p>
          <a:p>
            <a:r>
              <a:rPr lang="ru-RU" dirty="0"/>
              <a:t>Уровень гимназии –5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760202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2512" y="310031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Опоздания на урок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2213" y="422108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3. Отсутствие необходимых предметов, канцтоваров у обучающихся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1880" y="367511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Нет мотивации к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751" y="4906701"/>
            <a:ext cx="541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4. Неумение контролировать  и распределять время на уроке и перемене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688" y="569812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5. Опускают руки, сдаются при неудачах. Не знают, как исправить оценку. Не умеют ставить цели, добиваться результата. </a:t>
            </a:r>
          </a:p>
        </p:txBody>
      </p:sp>
    </p:spTree>
    <p:extLst>
      <p:ext uri="{BB962C8B-B14F-4D97-AF65-F5344CB8AC3E}">
        <p14:creationId xmlns:p14="http://schemas.microsoft.com/office/powerpoint/2010/main" val="3411524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МО\Проекты по Бережливой школе\Рисуно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2525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Pictures\2021-03-10 Проект\Проект 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6843" b="11256"/>
          <a:stretch/>
        </p:blipFill>
        <p:spPr bwMode="auto">
          <a:xfrm>
            <a:off x="755576" y="692696"/>
            <a:ext cx="8388423" cy="531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241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252520" cy="717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4509120"/>
            <a:ext cx="540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/>
              <a:t>ПЛАН МЕРОПРИЯТИЙ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548680"/>
            <a:ext cx="3472780" cy="347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583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252520" cy="719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14" y="260648"/>
            <a:ext cx="7762952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683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МО\Проекты по Бережливой школе\Рисуно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25252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404664"/>
            <a:ext cx="758198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Разработаны мероприятия</a:t>
            </a:r>
          </a:p>
          <a:p>
            <a:r>
              <a:rPr lang="ru-RU" sz="2800" b="1" dirty="0"/>
              <a:t>Для детей</a:t>
            </a:r>
          </a:p>
          <a:p>
            <a:r>
              <a:rPr lang="ru-RU" sz="2800" dirty="0"/>
              <a:t>1) Классный час  «Тайм – менеджмент» ( «Умею ли я контролировать время?»)</a:t>
            </a:r>
          </a:p>
          <a:p>
            <a:r>
              <a:rPr lang="ru-RU" sz="2800" dirty="0"/>
              <a:t>2) Классный час «Почему я отвлекаюсь»</a:t>
            </a:r>
          </a:p>
          <a:p>
            <a:r>
              <a:rPr lang="ru-RU" sz="2800" dirty="0"/>
              <a:t>3) Классный час «Как превратить  неуспех в успех»</a:t>
            </a:r>
          </a:p>
          <a:p>
            <a:r>
              <a:rPr lang="ru-RU" sz="2800" dirty="0"/>
              <a:t>4) Памятка «Как исправить оценку» </a:t>
            </a:r>
          </a:p>
          <a:p>
            <a:r>
              <a:rPr lang="ru-RU" sz="2800" dirty="0"/>
              <a:t>5) Памятка «Учимся складывать и готовиться» </a:t>
            </a:r>
          </a:p>
          <a:p>
            <a:r>
              <a:rPr lang="ru-RU" sz="2800" dirty="0"/>
              <a:t>6) Работа с классом по самоуправлению: деление класса на группы, назначение ответственных.</a:t>
            </a:r>
          </a:p>
          <a:p>
            <a:r>
              <a:rPr lang="ru-RU" sz="2800" dirty="0"/>
              <a:t>7) Чек-лист  в дневник «Готовлюсь к уроку» </a:t>
            </a:r>
          </a:p>
        </p:txBody>
      </p:sp>
    </p:spTree>
    <p:extLst>
      <p:ext uri="{BB962C8B-B14F-4D97-AF65-F5344CB8AC3E}">
        <p14:creationId xmlns:p14="http://schemas.microsoft.com/office/powerpoint/2010/main" val="631265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МО\Проекты по Бережливой школе\Рисуно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2525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1563" r="10695" b="2808"/>
          <a:stretch/>
        </p:blipFill>
        <p:spPr bwMode="auto">
          <a:xfrm>
            <a:off x="696883" y="174948"/>
            <a:ext cx="8447117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53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wnloads\МО\Проекты по Бережливой школе\Рисуно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25252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18453" r="9244" b="18254"/>
          <a:stretch/>
        </p:blipFill>
        <p:spPr bwMode="auto">
          <a:xfrm>
            <a:off x="1136614" y="332655"/>
            <a:ext cx="775586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67876" y="3717032"/>
            <a:ext cx="700467" cy="17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67" y="4839453"/>
            <a:ext cx="594420" cy="40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18" y="5370651"/>
            <a:ext cx="432048" cy="6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08" y="5240381"/>
            <a:ext cx="729938" cy="55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663715"/>
            <a:ext cx="800586" cy="60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t="7672" r="23053" b="9002"/>
          <a:stretch/>
        </p:blipFill>
        <p:spPr bwMode="auto">
          <a:xfrm>
            <a:off x="6099321" y="2950184"/>
            <a:ext cx="446605" cy="47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0" r="34880"/>
          <a:stretch/>
        </p:blipFill>
        <p:spPr bwMode="auto">
          <a:xfrm>
            <a:off x="5886180" y="2833183"/>
            <a:ext cx="147407" cy="59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3234"/>
          <a:stretch/>
        </p:blipFill>
        <p:spPr bwMode="auto">
          <a:xfrm>
            <a:off x="4566291" y="3588128"/>
            <a:ext cx="508454" cy="68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2739"/>
          <a:stretch/>
        </p:blipFill>
        <p:spPr bwMode="auto">
          <a:xfrm>
            <a:off x="5959884" y="2258580"/>
            <a:ext cx="409579" cy="55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039917"/>
            <a:ext cx="429645" cy="5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32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wnloads\МО\Проекты по Бережливой школе\Рисуно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25252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980728"/>
            <a:ext cx="720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Наши предложения:</a:t>
            </a:r>
          </a:p>
          <a:p>
            <a:r>
              <a:rPr lang="ru-RU" sz="3200" dirty="0"/>
              <a:t>1) Неделя организованности.</a:t>
            </a:r>
          </a:p>
          <a:p>
            <a:r>
              <a:rPr lang="ru-RU" sz="3200" dirty="0"/>
              <a:t>2) Классные часы на четверть.</a:t>
            </a:r>
          </a:p>
          <a:p>
            <a:r>
              <a:rPr lang="ru-RU" sz="3200" dirty="0"/>
              <a:t>3) В столовой над входом повесить часы – таймер, чтобы можно было увидеть, сколько времени остаётся до звонка (начала урока).</a:t>
            </a:r>
          </a:p>
        </p:txBody>
      </p:sp>
    </p:spTree>
    <p:extLst>
      <p:ext uri="{BB962C8B-B14F-4D97-AF65-F5344CB8AC3E}">
        <p14:creationId xmlns:p14="http://schemas.microsoft.com/office/powerpoint/2010/main" val="1920741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wnloads\МО\Проекты по Бережливой школе\Рисуно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692696"/>
            <a:ext cx="743345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Для родителей:</a:t>
            </a:r>
          </a:p>
          <a:p>
            <a:r>
              <a:rPr lang="ru-RU" sz="3200" dirty="0"/>
              <a:t>1) Родительское собрание «Режим дня школьника» (1-4 классы).</a:t>
            </a:r>
          </a:p>
          <a:p>
            <a:r>
              <a:rPr lang="ru-RU" sz="3200" dirty="0"/>
              <a:t>2) Родительское собрание «Мотивация школьников».</a:t>
            </a:r>
          </a:p>
          <a:p>
            <a:r>
              <a:rPr lang="ru-RU" sz="3200" dirty="0"/>
              <a:t>3) Памятка – инструкция  для детей и родителей  «Я  собираю портфель» (начальная школа).</a:t>
            </a:r>
          </a:p>
          <a:p>
            <a:r>
              <a:rPr lang="ru-RU" sz="3200" dirty="0"/>
              <a:t>4) Памятка – инструкция  для детей и родителей  «Режим дня» (начальная школа).</a:t>
            </a:r>
          </a:p>
        </p:txBody>
      </p:sp>
    </p:spTree>
    <p:extLst>
      <p:ext uri="{BB962C8B-B14F-4D97-AF65-F5344CB8AC3E}">
        <p14:creationId xmlns:p14="http://schemas.microsoft.com/office/powerpoint/2010/main" val="2513637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wnloads\МО\Проекты по Бережливой школе\Рисуно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25252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286149"/>
            <a:ext cx="73448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Для учителей:</a:t>
            </a:r>
          </a:p>
          <a:p>
            <a:r>
              <a:rPr lang="ru-RU" sz="2800" dirty="0"/>
              <a:t>1) Статья «Приёмы и методы повышения мотивации к обучению»</a:t>
            </a:r>
          </a:p>
          <a:p>
            <a:r>
              <a:rPr lang="ru-RU" sz="2800" dirty="0"/>
              <a:t>2) Статья «Как помочь несобранному, неорганизованному ребенку? Что делать, если он ничего не доводит до конца, начинает и бросает, не умеет сосредоточиться, невнимателен?»</a:t>
            </a:r>
          </a:p>
          <a:p>
            <a:r>
              <a:rPr lang="ru-RU" sz="2800" dirty="0"/>
              <a:t>3) Статья «Приёмы самомотивации обучающихся»</a:t>
            </a:r>
          </a:p>
          <a:p>
            <a:r>
              <a:rPr lang="ru-RU" sz="2800" dirty="0"/>
              <a:t>4) Статья «Тайм-менеджмент для школьников»</a:t>
            </a:r>
          </a:p>
          <a:p>
            <a:r>
              <a:rPr lang="ru-RU" sz="2800" dirty="0"/>
              <a:t>5) Презентация + видео «Креативный вызов: как сделать  школьный урок  интересным»</a:t>
            </a:r>
          </a:p>
        </p:txBody>
      </p:sp>
    </p:spTree>
    <p:extLst>
      <p:ext uri="{BB962C8B-B14F-4D97-AF65-F5344CB8AC3E}">
        <p14:creationId xmlns:p14="http://schemas.microsoft.com/office/powerpoint/2010/main" val="3422443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9063"/>
            <a:ext cx="925252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3091" y="4507379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ИТОГИ ПРОЕКТА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 r="12985"/>
          <a:stretch/>
        </p:blipFill>
        <p:spPr bwMode="auto">
          <a:xfrm>
            <a:off x="2643091" y="1052736"/>
            <a:ext cx="4433882" cy="314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487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wnloads\МО\Проекты по Бережливой школе\Рисуно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2525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657855"/>
              </p:ext>
            </p:extLst>
          </p:nvPr>
        </p:nvGraphicFramePr>
        <p:xfrm>
          <a:off x="1115617" y="1268760"/>
          <a:ext cx="7776863" cy="4441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8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5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6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цели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Текущий показатель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Целевой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показатель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Итог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(Стало)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7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Снижение количества опозданий на уроки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58 чел. (10%)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5 чел.(1%)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 чел.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(0,9%)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98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Снижение количества неподготовленных к уроку обучающихся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96 чел. </a:t>
                      </a:r>
                      <a:r>
                        <a:rPr lang="ru-RU" sz="2400">
                          <a:effectLst/>
                        </a:rPr>
                        <a:t>(18%)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10 чел.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(2%)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9 чел.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(1%)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0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Увеличение продуктивного времени урока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30-35 минут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40 минут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40 минут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31640" y="332656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472636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69419"/>
            <a:ext cx="9130936" cy="1651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</a:pPr>
            <a:r>
              <a:rPr lang="ru-RU" sz="3000" b="1" kern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Проект «Оптимизация процесса подготовки обучающихся начальных классов к учебному дню при помощи вовлечённости родителей»</a:t>
            </a:r>
            <a:endParaRPr lang="ru-RU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CE3AFC-0444-4248-9F25-50BF4FFD1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248" y="5589240"/>
            <a:ext cx="2048272" cy="112968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проектной группы: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Ширинкина Татьяна Владимировна</a:t>
            </a:r>
          </a:p>
          <a:p>
            <a:pPr algn="r"/>
            <a:endParaRPr lang="ru-RU" sz="2000" dirty="0">
              <a:solidFill>
                <a:schemeClr val="tx1"/>
              </a:solidFill>
            </a:endParaRPr>
          </a:p>
          <a:p>
            <a:endParaRPr lang="ru-RU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754384-4320-446A-9C14-1D0075AA9BA6}"/>
              </a:ext>
            </a:extLst>
          </p:cNvPr>
          <p:cNvSpPr/>
          <p:nvPr/>
        </p:nvSpPr>
        <p:spPr>
          <a:xfrm>
            <a:off x="2123728" y="62397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МАОУ «Гимназия №2» г. Пермь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</a:p>
        </p:txBody>
      </p:sp>
    </p:spTree>
    <p:extLst>
      <p:ext uri="{BB962C8B-B14F-4D97-AF65-F5344CB8AC3E}">
        <p14:creationId xmlns:p14="http://schemas.microsoft.com/office/powerpoint/2010/main" val="3100442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23" t="11785" r="18288" b="5284"/>
          <a:stretch/>
        </p:blipFill>
        <p:spPr>
          <a:xfrm>
            <a:off x="7732" y="620688"/>
            <a:ext cx="8936105" cy="595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562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06432-1016-49E6-AD1D-6DF0F92E3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CCF2B-8369-4557-93C8-60E7578D4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96" y="1704064"/>
            <a:ext cx="8229600" cy="3946958"/>
          </a:xfrm>
        </p:spPr>
        <p:txBody>
          <a:bodyPr/>
          <a:lstStyle/>
          <a:p>
            <a:pPr marL="0" indent="0">
              <a:buNone/>
            </a:pPr>
            <a:r>
              <a:rPr lang="ru-RU" sz="3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: </a:t>
            </a:r>
          </a:p>
          <a:p>
            <a:pPr marL="0" indent="0">
              <a:buNone/>
            </a:pPr>
            <a:endParaRPr lang="ru-RU" sz="33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повышения степени вовлечённости родителей, обеспечивающей эффективную домашнюю подготовку к учебному дню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196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CA0C9-36CA-4FD6-AEDC-6F5309532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E0385-6F45-4FC2-A018-21064FE84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endParaRPr lang="ru-RU" sz="2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Font typeface="+mj-lt"/>
              <a:buAutoNum type="arabicParenR"/>
            </a:pPr>
            <a:r>
              <a:rPr 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Выявить причины низкого уровня вовлечённости родителей в  </a:t>
            </a:r>
            <a:r>
              <a:rPr 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 подготовки </a:t>
            </a:r>
            <a:r>
              <a:rPr 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учебному дню обучающихся.</a:t>
            </a:r>
          </a:p>
          <a:p>
            <a:pPr>
              <a:lnSpc>
                <a:spcPct val="115000"/>
              </a:lnSpc>
              <a:buFont typeface="+mj-lt"/>
              <a:buAutoNum type="arabicParenR"/>
            </a:pPr>
            <a:r>
              <a:rPr 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Разработать мероприятия, памятки, чек-листы, направленные на работу с родителями для осуществления эффективного домашнего контроля.</a:t>
            </a:r>
          </a:p>
          <a:p>
            <a:pPr>
              <a:lnSpc>
                <a:spcPct val="115000"/>
              </a:lnSpc>
              <a:spcAft>
                <a:spcPts val="750"/>
              </a:spcAft>
              <a:buFont typeface="+mj-lt"/>
              <a:buAutoNum type="arabicParenR"/>
            </a:pPr>
            <a:r>
              <a:rPr 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Применить разработанные материалы на практике.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289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5725"/>
            <a:ext cx="9252520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052736"/>
            <a:ext cx="748883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Обоснование выбора: </a:t>
            </a:r>
          </a:p>
          <a:p>
            <a:r>
              <a:rPr lang="ru-RU" sz="3200" dirty="0"/>
              <a:t>Обучающиеся начальных классов не организованы: </a:t>
            </a:r>
          </a:p>
          <a:p>
            <a:r>
              <a:rPr lang="ru-RU" sz="3200" dirty="0"/>
              <a:t>•  опаздывают на уроки;</a:t>
            </a:r>
          </a:p>
          <a:p>
            <a:r>
              <a:rPr lang="ru-RU" sz="3200" dirty="0"/>
              <a:t>•  много тратится времени  на организацию в  начале урока  (подготовка к уроку, включение в работу).</a:t>
            </a:r>
          </a:p>
        </p:txBody>
      </p:sp>
    </p:spTree>
    <p:extLst>
      <p:ext uri="{BB962C8B-B14F-4D97-AF65-F5344CB8AC3E}">
        <p14:creationId xmlns:p14="http://schemas.microsoft.com/office/powerpoint/2010/main" val="4196153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F9EE03-F8CD-4791-A98F-5ABB3CA1C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1909" r="3591" b="47314"/>
          <a:stretch/>
        </p:blipFill>
        <p:spPr>
          <a:xfrm>
            <a:off x="107505" y="1700808"/>
            <a:ext cx="9036496" cy="28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9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78CCF2B-8369-4557-93C8-60E7578D4C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71800" y="1340768"/>
            <a:ext cx="8229600" cy="3946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26%  - ПРНК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-  УРНК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19 % - ЗАБЫЛ</a:t>
            </a:r>
          </a:p>
          <a:p>
            <a:pPr marL="0" indent="0">
              <a:buNone/>
            </a:pP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053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F66AAD-2A8E-4F4C-ADC1-875FA4C00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27" b="8878"/>
          <a:stretch/>
        </p:blipFill>
        <p:spPr>
          <a:xfrm>
            <a:off x="363657" y="476672"/>
            <a:ext cx="4288543" cy="56342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16FFA4-6B0E-44E9-B467-791A95E2A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7" t="10033" r="5603" b="8738"/>
          <a:stretch/>
        </p:blipFill>
        <p:spPr>
          <a:xfrm>
            <a:off x="4788024" y="692696"/>
            <a:ext cx="41044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2687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622A41-2210-4D18-825D-D4320F349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r="48963"/>
          <a:stretch/>
        </p:blipFill>
        <p:spPr>
          <a:xfrm>
            <a:off x="179491" y="193444"/>
            <a:ext cx="4412743" cy="64711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3B2BBB-9DF9-4AE3-9687-8704AFCEE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/>
          <a:stretch/>
        </p:blipFill>
        <p:spPr>
          <a:xfrm>
            <a:off x="4550990" y="175225"/>
            <a:ext cx="4535749" cy="643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1084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DEE1AB8A-3BE2-4B28-B962-754E8B5434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2649003"/>
              </p:ext>
            </p:extLst>
          </p:nvPr>
        </p:nvGraphicFramePr>
        <p:xfrm>
          <a:off x="-194912" y="1052736"/>
          <a:ext cx="8151287" cy="456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919788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BF0B1ECC-84D8-4F38-987F-C4F05E9C37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1640126"/>
              </p:ext>
            </p:extLst>
          </p:nvPr>
        </p:nvGraphicFramePr>
        <p:xfrm>
          <a:off x="0" y="1275949"/>
          <a:ext cx="6244390" cy="472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26D0C9-2F64-4A13-A982-D9789275B793}"/>
              </a:ext>
            </a:extLst>
          </p:cNvPr>
          <p:cNvSpPr/>
          <p:nvPr/>
        </p:nvSpPr>
        <p:spPr>
          <a:xfrm>
            <a:off x="5869004" y="3571575"/>
            <a:ext cx="202131" cy="187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A927B-7093-4F6F-85F8-B872B7C04CF9}"/>
              </a:ext>
            </a:extLst>
          </p:cNvPr>
          <p:cNvSpPr txBox="1"/>
          <p:nvPr/>
        </p:nvSpPr>
        <p:spPr>
          <a:xfrm>
            <a:off x="6186639" y="3484065"/>
            <a:ext cx="28081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Взрослые члены семьи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Я это делаю самостоятельно, но</a:t>
            </a: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взрослые проверяют.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Я сам это делаю. Взрослые в портфель не заглядывают.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56990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B66469D3-89E9-451C-888C-EA88C85FD9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464720"/>
              </p:ext>
            </p:extLst>
          </p:nvPr>
        </p:nvGraphicFramePr>
        <p:xfrm>
          <a:off x="83018" y="1039529"/>
          <a:ext cx="5847347" cy="4778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13F68D-4D11-4602-A90B-EAEDC2FA14E1}"/>
              </a:ext>
            </a:extLst>
          </p:cNvPr>
          <p:cNvSpPr/>
          <p:nvPr/>
        </p:nvSpPr>
        <p:spPr>
          <a:xfrm>
            <a:off x="5652120" y="3338763"/>
            <a:ext cx="194912" cy="180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2004B-5F27-4F6D-B32E-F6616534BB0C}"/>
              </a:ext>
            </a:extLst>
          </p:cNvPr>
          <p:cNvSpPr txBox="1"/>
          <p:nvPr/>
        </p:nvSpPr>
        <p:spPr>
          <a:xfrm>
            <a:off x="6085572" y="3284984"/>
            <a:ext cx="237485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Каждый день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Иногда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Никогда не проверяют</a:t>
            </a:r>
          </a:p>
        </p:txBody>
      </p:sp>
    </p:spTree>
    <p:extLst>
      <p:ext uri="{BB962C8B-B14F-4D97-AF65-F5344CB8AC3E}">
        <p14:creationId xmlns:p14="http://schemas.microsoft.com/office/powerpoint/2010/main" val="258757084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7A6CF2B5-640B-4B85-A7AB-51600F76D749}"/>
              </a:ext>
            </a:extLst>
          </p:cNvPr>
          <p:cNvGraphicFramePr>
            <a:graphicFrameLocks/>
          </p:cNvGraphicFramePr>
          <p:nvPr/>
        </p:nvGraphicFramePr>
        <p:xfrm>
          <a:off x="94507" y="1073819"/>
          <a:ext cx="6214853" cy="4807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A468588-A50F-48E4-9DBE-747F40AA8C3D}"/>
              </a:ext>
            </a:extLst>
          </p:cNvPr>
          <p:cNvSpPr txBox="1"/>
          <p:nvPr/>
        </p:nvSpPr>
        <p:spPr>
          <a:xfrm>
            <a:off x="5551371" y="3196189"/>
            <a:ext cx="354468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Пропускаю это трудное задание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Обращаюсь ко взрослым членам семьи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Выполняю трудное задание самостоятельно, </a:t>
            </a: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как понимаю.</a:t>
            </a:r>
          </a:p>
        </p:txBody>
      </p:sp>
    </p:spTree>
    <p:extLst>
      <p:ext uri="{BB962C8B-B14F-4D97-AF65-F5344CB8AC3E}">
        <p14:creationId xmlns:p14="http://schemas.microsoft.com/office/powerpoint/2010/main" val="238726043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443D57C1-0587-4CC4-9E6B-FC2D8C637E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8587552"/>
              </p:ext>
            </p:extLst>
          </p:nvPr>
        </p:nvGraphicFramePr>
        <p:xfrm>
          <a:off x="585939" y="908721"/>
          <a:ext cx="4850157" cy="4554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0877B0-8D34-43B3-8B33-0D22B5EC027F}"/>
              </a:ext>
            </a:extLst>
          </p:cNvPr>
          <p:cNvSpPr/>
          <p:nvPr/>
        </p:nvSpPr>
        <p:spPr>
          <a:xfrm>
            <a:off x="5661766" y="2917441"/>
            <a:ext cx="201200" cy="20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ru-RU" sz="8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396FE5-0D85-45E4-8510-F026398BC0BA}"/>
              </a:ext>
            </a:extLst>
          </p:cNvPr>
          <p:cNvSpPr/>
          <p:nvPr/>
        </p:nvSpPr>
        <p:spPr>
          <a:xfrm>
            <a:off x="5687999" y="3319695"/>
            <a:ext cx="207162" cy="2097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endParaRPr lang="ru-RU" sz="8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D83D8D-5658-4B5B-9E27-AFBB7054529B}"/>
              </a:ext>
            </a:extLst>
          </p:cNvPr>
          <p:cNvSpPr/>
          <p:nvPr/>
        </p:nvSpPr>
        <p:spPr>
          <a:xfrm>
            <a:off x="5693159" y="3716112"/>
            <a:ext cx="198702" cy="20973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endParaRPr lang="ru-RU" sz="825" dirty="0">
              <a:solidFill>
                <a:srgbClr val="92D050"/>
              </a:solidFill>
              <a:latin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34EB35-3EAF-4701-9821-69D1A1235DBC}"/>
              </a:ext>
            </a:extLst>
          </p:cNvPr>
          <p:cNvSpPr/>
          <p:nvPr/>
        </p:nvSpPr>
        <p:spPr>
          <a:xfrm>
            <a:off x="5698064" y="4089473"/>
            <a:ext cx="198702" cy="2097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endParaRPr lang="ru-RU" sz="825" dirty="0">
              <a:solidFill>
                <a:srgbClr val="92D050"/>
              </a:solidFill>
              <a:latin typeface="Calibri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DAFD8C-D359-4777-B598-9E58F1D5DDA3}"/>
              </a:ext>
            </a:extLst>
          </p:cNvPr>
          <p:cNvSpPr/>
          <p:nvPr/>
        </p:nvSpPr>
        <p:spPr>
          <a:xfrm>
            <a:off x="5693159" y="4485889"/>
            <a:ext cx="198702" cy="2097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endParaRPr lang="ru-RU" sz="825" dirty="0">
              <a:solidFill>
                <a:srgbClr val="92D050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C1178E-6A3D-4980-A4C9-889B873CC819}"/>
              </a:ext>
            </a:extLst>
          </p:cNvPr>
          <p:cNvSpPr txBox="1"/>
          <p:nvPr/>
        </p:nvSpPr>
        <p:spPr>
          <a:xfrm>
            <a:off x="5984508" y="2851484"/>
            <a:ext cx="2242409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Мне никто не помогает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Мама или папа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Брат или сестра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Дедушка или бабушка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Учитель или одноклассники</a:t>
            </a:r>
          </a:p>
        </p:txBody>
      </p:sp>
    </p:spTree>
    <p:extLst>
      <p:ext uri="{BB962C8B-B14F-4D97-AF65-F5344CB8AC3E}">
        <p14:creationId xmlns:p14="http://schemas.microsoft.com/office/powerpoint/2010/main" val="240171116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443D57C1-0587-4CC4-9E6B-FC2D8C637E6F}"/>
              </a:ext>
            </a:extLst>
          </p:cNvPr>
          <p:cNvGraphicFramePr>
            <a:graphicFrameLocks/>
          </p:cNvGraphicFramePr>
          <p:nvPr/>
        </p:nvGraphicFramePr>
        <p:xfrm>
          <a:off x="324853" y="958316"/>
          <a:ext cx="5955631" cy="4721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FEB543F-EB83-480B-BAFF-46EF405C8FF4}"/>
              </a:ext>
            </a:extLst>
          </p:cNvPr>
          <p:cNvSpPr txBox="1"/>
          <p:nvPr/>
        </p:nvSpPr>
        <p:spPr>
          <a:xfrm>
            <a:off x="6374331" y="3203409"/>
            <a:ext cx="1809663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Мама или папа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Бабушка или дедушка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Брат или сестра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Никто не слушает</a:t>
            </a:r>
          </a:p>
        </p:txBody>
      </p:sp>
    </p:spTree>
    <p:extLst>
      <p:ext uri="{BB962C8B-B14F-4D97-AF65-F5344CB8AC3E}">
        <p14:creationId xmlns:p14="http://schemas.microsoft.com/office/powerpoint/2010/main" val="276225889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30" y="-177800"/>
            <a:ext cx="9144000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3558" y="410068"/>
            <a:ext cx="720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Цель:</a:t>
            </a:r>
            <a:r>
              <a:rPr lang="ru-RU" sz="2800" dirty="0"/>
              <a:t> устранение временных потерь при своевременном приходе в школу и  эффективном начале урока обучающимися.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9"/>
          <a:stretch/>
        </p:blipFill>
        <p:spPr bwMode="auto">
          <a:xfrm>
            <a:off x="971600" y="1916832"/>
            <a:ext cx="8172401" cy="335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377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E6D3B8-F4F4-4940-A3A5-D9B3EA5D26ED}"/>
              </a:ext>
            </a:extLst>
          </p:cNvPr>
          <p:cNvSpPr txBox="1"/>
          <p:nvPr/>
        </p:nvSpPr>
        <p:spPr>
          <a:xfrm>
            <a:off x="1115616" y="1218908"/>
            <a:ext cx="7416824" cy="4420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85800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 времени для осуществления помощи и контроля: большая рабочая занятость.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5763" indent="-385763" defTabSz="685800"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смена обучения детей.</a:t>
            </a:r>
          </a:p>
          <a:p>
            <a:pPr marL="385763" indent="-385763" defTabSz="685800"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занятость детей в дополнительном образовании.</a:t>
            </a:r>
          </a:p>
          <a:p>
            <a:pPr marL="385763" indent="-385763" defTabSz="685800"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Непосильный объем домашних работ.</a:t>
            </a:r>
          </a:p>
          <a:p>
            <a:pPr marL="257175" indent="-257175" algn="just" defTabSz="685800">
              <a:lnSpc>
                <a:spcPct val="115000"/>
              </a:lnSpc>
              <a:spcAft>
                <a:spcPts val="75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Неумение ребенка правильно себя организовать для     выполнения домашних работ. </a:t>
            </a:r>
          </a:p>
          <a:p>
            <a:pPr marL="257175" indent="-257175" algn="just" defTabSz="685800">
              <a:lnSpc>
                <a:spcPct val="115000"/>
              </a:lnSpc>
              <a:spcAft>
                <a:spcPts val="75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Непонимание ребенком программного материала, трудности в его усвоении.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180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365" t="12122" r="6549" b="21212"/>
          <a:stretch/>
        </p:blipFill>
        <p:spPr>
          <a:xfrm>
            <a:off x="467544" y="620688"/>
            <a:ext cx="8462094" cy="536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0299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1BF82AD-D626-4F3A-B7CE-B0D9FFE14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F843A-2145-47A7-A62F-C99BDD5D2572}"/>
              </a:ext>
            </a:extLst>
          </p:cNvPr>
          <p:cNvSpPr txBox="1"/>
          <p:nvPr/>
        </p:nvSpPr>
        <p:spPr>
          <a:xfrm>
            <a:off x="1342097" y="1196752"/>
            <a:ext cx="7128792" cy="5337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defTabSz="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Беспорядок в комнате, на рабочем столе, в портфеле.</a:t>
            </a:r>
          </a:p>
          <a:p>
            <a:pPr marL="257175" indent="-257175" defTabSz="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Неполная или неточная запись задания в дневнике, его отсутствие.</a:t>
            </a:r>
          </a:p>
          <a:p>
            <a:pPr marL="257175" indent="-257175" defTabSz="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Непонимание программного материала, неумение работать </a:t>
            </a:r>
          </a:p>
          <a:p>
            <a:pPr marL="342900" defTabSz="6858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самостоятельно.</a:t>
            </a:r>
          </a:p>
          <a:p>
            <a:pPr marL="342900" indent="-342900" defTabSz="6858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Поверхностная проверка задания родителями из-за отсутствия времени, непонимания темы  или отсутствие желания погрузиться в  учебный материал.      </a:t>
            </a:r>
          </a:p>
          <a:p>
            <a:pPr marL="257175" indent="-257175" defTabSz="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Высокая степень утомляемости ребёнка в связи с поздним временем выполнения работы (2 смена, кружки, поздний приход родителей с работы, неправильная организация режима дня).</a:t>
            </a:r>
          </a:p>
          <a:p>
            <a:pPr marL="257175" indent="-257175" defTabSz="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Игнорирование заданий по устным предметам из-за низкой мотивации, непонимания их значимости.</a:t>
            </a:r>
          </a:p>
          <a:p>
            <a:pPr marL="257175" indent="-257175" defTabSz="685800">
              <a:lnSpc>
                <a:spcPct val="115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дома нужных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3174451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951" t="14372" r="7379" b="18442"/>
          <a:stretch/>
        </p:blipFill>
        <p:spPr>
          <a:xfrm>
            <a:off x="323528" y="528174"/>
            <a:ext cx="8442227" cy="542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0442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2353B-3B0C-4E48-B7A5-9EA703A1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D1A8784-33CF-4B9D-8055-41278CE76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7078"/>
            <a:ext cx="7809115" cy="5518318"/>
          </a:xfrm>
          <a:prstGeom prst="rect">
            <a:avLst/>
          </a:prstGeom>
        </p:spPr>
      </p:pic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2C8353AF-896A-4080-BAC4-1D2F2B131481}"/>
              </a:ext>
            </a:extLst>
          </p:cNvPr>
          <p:cNvSpPr/>
          <p:nvPr/>
        </p:nvSpPr>
        <p:spPr>
          <a:xfrm>
            <a:off x="7489151" y="4126582"/>
            <a:ext cx="608276" cy="10137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" name="Стрелка: влево 5">
            <a:extLst>
              <a:ext uri="{FF2B5EF4-FFF2-40B4-BE49-F238E27FC236}">
                <a16:creationId xmlns:a16="http://schemas.microsoft.com/office/drawing/2014/main" id="{C0110F05-3D2A-4225-AB1F-B68E2E1F3F4E}"/>
              </a:ext>
            </a:extLst>
          </p:cNvPr>
          <p:cNvSpPr/>
          <p:nvPr/>
        </p:nvSpPr>
        <p:spPr>
          <a:xfrm rot="10800000">
            <a:off x="3419872" y="4126583"/>
            <a:ext cx="608276" cy="10137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037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11193B-A753-475B-B273-50680703AA3D}"/>
              </a:ext>
            </a:extLst>
          </p:cNvPr>
          <p:cNvSpPr txBox="1"/>
          <p:nvPr/>
        </p:nvSpPr>
        <p:spPr>
          <a:xfrm>
            <a:off x="1115616" y="836712"/>
            <a:ext cx="814024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5763" indent="-385763" defTabSz="685800">
              <a:buFontTx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Классный час, родительское собрание, лекция психолога.</a:t>
            </a:r>
          </a:p>
          <a:p>
            <a:pPr marL="385763" indent="-385763" defTabSz="685800">
              <a:buFontTx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Классный час (оформление дневника, правила ведения), </a:t>
            </a:r>
          </a:p>
          <a:p>
            <a:pPr defTabSz="685800"/>
            <a:r>
              <a:rPr lang="ru-RU" sz="2400" dirty="0">
                <a:solidFill>
                  <a:prstClr val="black"/>
                </a:solidFill>
                <a:latin typeface="Calibri"/>
              </a:rPr>
              <a:t>     родительское собрание о важности данного документа </a:t>
            </a:r>
          </a:p>
          <a:p>
            <a:pPr defTabSz="685800"/>
            <a:r>
              <a:rPr lang="ru-RU" sz="2400" dirty="0">
                <a:solidFill>
                  <a:prstClr val="black"/>
                </a:solidFill>
                <a:latin typeface="Calibri"/>
              </a:rPr>
              <a:t>     школьника).</a:t>
            </a:r>
          </a:p>
          <a:p>
            <a:pPr defTabSz="685800"/>
            <a:r>
              <a:rPr lang="ru-RU" sz="2400" dirty="0">
                <a:solidFill>
                  <a:prstClr val="black"/>
                </a:solidFill>
                <a:latin typeface="Calibri"/>
              </a:rPr>
              <a:t>3. Консультации для родителей, родительское собрание, </a:t>
            </a:r>
          </a:p>
          <a:p>
            <a:pPr defTabSz="685800"/>
            <a:r>
              <a:rPr lang="ru-RU" sz="2400" dirty="0">
                <a:solidFill>
                  <a:prstClr val="black"/>
                </a:solidFill>
                <a:latin typeface="Calibri"/>
              </a:rPr>
              <a:t>     памятки, алгоритмы, планы рассуждений.</a:t>
            </a:r>
          </a:p>
          <a:p>
            <a:pPr defTabSz="685800"/>
            <a:r>
              <a:rPr lang="ru-RU" sz="2400" dirty="0">
                <a:solidFill>
                  <a:prstClr val="black"/>
                </a:solidFill>
                <a:latin typeface="Calibri"/>
              </a:rPr>
              <a:t>4. Родительское собрание, лекция психолога, чек-листы</a:t>
            </a:r>
          </a:p>
          <a:p>
            <a:pPr defTabSz="685800"/>
            <a:r>
              <a:rPr lang="ru-RU" sz="2400" dirty="0">
                <a:solidFill>
                  <a:prstClr val="black"/>
                </a:solidFill>
                <a:latin typeface="Calibri"/>
              </a:rPr>
              <a:t>    для родителей.</a:t>
            </a:r>
          </a:p>
          <a:p>
            <a:pPr defTabSz="685800"/>
            <a:r>
              <a:rPr lang="ru-RU" sz="2400" dirty="0">
                <a:solidFill>
                  <a:prstClr val="black"/>
                </a:solidFill>
                <a:latin typeface="Calibri"/>
              </a:rPr>
              <a:t>5. Лекция психолога, лекция школьного врача.</a:t>
            </a:r>
          </a:p>
          <a:p>
            <a:pPr defTabSz="685800"/>
            <a:r>
              <a:rPr lang="ru-RU" sz="2400" dirty="0">
                <a:solidFill>
                  <a:prstClr val="black"/>
                </a:solidFill>
                <a:latin typeface="Calibri"/>
              </a:rPr>
              <a:t>6. Классный час</a:t>
            </a:r>
          </a:p>
          <a:p>
            <a:pPr defTabSz="685800"/>
            <a:r>
              <a:rPr lang="ru-RU" sz="2400" dirty="0">
                <a:solidFill>
                  <a:prstClr val="black"/>
                </a:solidFill>
                <a:latin typeface="Calibri"/>
              </a:rPr>
              <a:t>7. Своевременная информация от учителя (список </a:t>
            </a:r>
          </a:p>
          <a:p>
            <a:pPr defTabSz="685800"/>
            <a:r>
              <a:rPr lang="ru-RU" sz="2400" dirty="0">
                <a:solidFill>
                  <a:prstClr val="black"/>
                </a:solidFill>
                <a:latin typeface="Calibri"/>
              </a:rPr>
              <a:t>    необходимых для работы принадлежностей на весь </a:t>
            </a:r>
          </a:p>
          <a:p>
            <a:pPr defTabSz="685800"/>
            <a:r>
              <a:rPr lang="ru-RU" sz="2400" dirty="0">
                <a:solidFill>
                  <a:prstClr val="black"/>
                </a:solidFill>
                <a:latin typeface="Calibri"/>
              </a:rPr>
              <a:t>    учебный год).</a:t>
            </a:r>
          </a:p>
          <a:p>
            <a:pPr defTabSz="685800"/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93BE10-36F5-4B16-AEB6-367029CBA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044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2353B-3B0C-4E48-B7A5-9EA703A1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D1A8784-33CF-4B9D-8055-41278CE76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6" y="1034902"/>
            <a:ext cx="7851770" cy="5548460"/>
          </a:xfrm>
          <a:prstGeom prst="rect">
            <a:avLst/>
          </a:prstGeom>
        </p:spPr>
      </p:pic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2C8353AF-896A-4080-BAC4-1D2F2B131481}"/>
              </a:ext>
            </a:extLst>
          </p:cNvPr>
          <p:cNvSpPr/>
          <p:nvPr/>
        </p:nvSpPr>
        <p:spPr>
          <a:xfrm>
            <a:off x="6516216" y="4902305"/>
            <a:ext cx="608276" cy="10137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" name="Стрелка: влево 5">
            <a:extLst>
              <a:ext uri="{FF2B5EF4-FFF2-40B4-BE49-F238E27FC236}">
                <a16:creationId xmlns:a16="http://schemas.microsoft.com/office/drawing/2014/main" id="{C0110F05-3D2A-4225-AB1F-B68E2E1F3F4E}"/>
              </a:ext>
            </a:extLst>
          </p:cNvPr>
          <p:cNvSpPr/>
          <p:nvPr/>
        </p:nvSpPr>
        <p:spPr>
          <a:xfrm rot="10800000">
            <a:off x="3491880" y="4869160"/>
            <a:ext cx="608276" cy="10137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153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755576" y="350100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процесса преемственности между 4 и 5 классами»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357A01C-45ED-4B6C-A4A0-A6C6CC1FB797}"/>
              </a:ext>
            </a:extLst>
          </p:cNvPr>
          <p:cNvSpPr txBox="1">
            <a:spLocks/>
          </p:cNvSpPr>
          <p:nvPr/>
        </p:nvSpPr>
        <p:spPr bwMode="auto">
          <a:xfrm>
            <a:off x="6924328" y="5107632"/>
            <a:ext cx="2048272" cy="11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Руководитель проектной группы: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Киселева Лилия Михайловна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4F5064-2F77-4984-A722-50DB8D6200A1}"/>
              </a:ext>
            </a:extLst>
          </p:cNvPr>
          <p:cNvSpPr/>
          <p:nvPr/>
        </p:nvSpPr>
        <p:spPr>
          <a:xfrm>
            <a:off x="2051720" y="62499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МАОУ «Гимназия №2» г. Пермь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571" t="12115" r="18762" b="6277"/>
          <a:stretch/>
        </p:blipFill>
        <p:spPr>
          <a:xfrm>
            <a:off x="873466" y="548640"/>
            <a:ext cx="8392454" cy="6392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873466" y="0"/>
            <a:ext cx="7772400" cy="62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dirty="0"/>
              <a:t>Паспорт проекта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455633" y="476697"/>
            <a:ext cx="82296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ru-RU" sz="3240" i="1" u="sng" dirty="0"/>
              <a:t>1.</a:t>
            </a:r>
            <a:r>
              <a:rPr lang="ru-RU" sz="2800" i="1" u="sng" dirty="0"/>
              <a:t> ВОВЛЕЧЁННЫЕ ЛИЦА И РАМКИ ПРОЕКТА</a:t>
            </a:r>
            <a:br>
              <a:rPr lang="ru-RU" sz="3959" dirty="0"/>
            </a:br>
            <a:endParaRPr sz="3959" dirty="0"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1066799" y="1620981"/>
            <a:ext cx="7879875" cy="458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000" b="1" dirty="0"/>
              <a:t>Заказчик процесса: </a:t>
            </a:r>
            <a:r>
              <a:rPr lang="ru-RU" sz="2000" dirty="0"/>
              <a:t>директор  МАОУ «Гимназия №2»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000" b="1" dirty="0"/>
              <a:t>Процесс: </a:t>
            </a:r>
            <a:r>
              <a:rPr lang="ru-RU" sz="2000" dirty="0"/>
              <a:t>оптимизация  преемственности между 4 и 5 классами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000" b="1" dirty="0"/>
              <a:t>Границы процесса</a:t>
            </a:r>
            <a:r>
              <a:rPr lang="ru-RU" sz="2000" dirty="0"/>
              <a:t>: 05.04 2021 – 08.10.2021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000" b="1" dirty="0"/>
              <a:t>Руководитель проекта</a:t>
            </a:r>
            <a:r>
              <a:rPr lang="ru-RU" sz="2000" dirty="0"/>
              <a:t>: Киселёва Л.М.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000" b="1" dirty="0"/>
              <a:t>Команда проекта</a:t>
            </a:r>
            <a:r>
              <a:rPr lang="ru-RU" sz="2000" dirty="0"/>
              <a:t>: Сазонова Н.В., </a:t>
            </a:r>
            <a:r>
              <a:rPr lang="ru-RU" sz="2000" dirty="0" err="1"/>
              <a:t>Стряпунина</a:t>
            </a:r>
            <a:r>
              <a:rPr lang="ru-RU" sz="2000" dirty="0"/>
              <a:t> В.М., Кудлай И.А., </a:t>
            </a:r>
            <a:r>
              <a:rPr lang="ru-RU" sz="2000" dirty="0" err="1"/>
              <a:t>Вострецова</a:t>
            </a:r>
            <a:r>
              <a:rPr lang="ru-RU" sz="2000" dirty="0"/>
              <a:t> Т.А., Лаврентьева Л.В., </a:t>
            </a:r>
            <a:r>
              <a:rPr lang="ru-RU" sz="2000" dirty="0" err="1"/>
              <a:t>Русинова</a:t>
            </a:r>
            <a:r>
              <a:rPr lang="ru-RU" sz="2000" dirty="0"/>
              <a:t> Н.А, </a:t>
            </a:r>
            <a:r>
              <a:rPr lang="ru-RU" sz="2000" dirty="0" err="1"/>
              <a:t>Хасбатова</a:t>
            </a:r>
            <a:r>
              <a:rPr lang="ru-RU" sz="2000" dirty="0"/>
              <a:t> Т.И., </a:t>
            </a:r>
            <a:r>
              <a:rPr lang="ru-RU" sz="2000" dirty="0" err="1"/>
              <a:t>Берсенёва</a:t>
            </a:r>
            <a:r>
              <a:rPr lang="ru-RU" sz="2000" dirty="0"/>
              <a:t> С.П.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000" b="1" dirty="0"/>
              <a:t>  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000" b="1" dirty="0"/>
              <a:t>Процесс: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000" dirty="0"/>
              <a:t>- задействует  учителей-предметников и учителей начальных классов;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000" dirty="0"/>
              <a:t>- требует участия  администрации;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000" dirty="0"/>
              <a:t>- требует участия проектной группы 5С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000" dirty="0"/>
              <a:t>- Организует работу учителей выпускающих 4 классы и учителей, которые будут работать в 5 классах.</a:t>
            </a:r>
            <a:endParaRPr sz="2000" dirty="0"/>
          </a:p>
          <a:p>
            <a:pPr marL="342900" lvl="0" indent="-23114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176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252520" cy="726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404664"/>
            <a:ext cx="756084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/>
              <a:t>Задачи: </a:t>
            </a:r>
          </a:p>
          <a:p>
            <a:r>
              <a:rPr lang="ru-RU" sz="2600" dirty="0"/>
              <a:t>1) Выявить причины опозданий и неготовности обучающихся к уроку.</a:t>
            </a:r>
          </a:p>
          <a:p>
            <a:r>
              <a:rPr lang="ru-RU" sz="2600" dirty="0"/>
              <a:t>2) Разработать мероприятия, направленные на работу с детьми, родителями, учителями  для своевременного прихода обучающихся в школу и подготовки к уроку.</a:t>
            </a:r>
          </a:p>
          <a:p>
            <a:r>
              <a:rPr lang="ru-RU" sz="2600" dirty="0"/>
              <a:t>3) Применение разработанных мероприятий  на практике.</a:t>
            </a:r>
          </a:p>
          <a:p>
            <a:r>
              <a:rPr lang="ru-RU" sz="2600" b="1" dirty="0"/>
              <a:t>Эффект:</a:t>
            </a:r>
          </a:p>
          <a:p>
            <a:r>
              <a:rPr lang="ru-RU" sz="2600" dirty="0"/>
              <a:t>•  Снижение уровня опозданий обучающимися.</a:t>
            </a:r>
          </a:p>
          <a:p>
            <a:r>
              <a:rPr lang="ru-RU" sz="2600" dirty="0"/>
              <a:t>•  Повышения уровня подготовки обучающихся к уроку до 100%</a:t>
            </a:r>
          </a:p>
          <a:p>
            <a:r>
              <a:rPr lang="ru-RU" sz="2600" dirty="0"/>
              <a:t>•  Освобождение времени  для учителя на изучение с детьми учебного материала.</a:t>
            </a:r>
          </a:p>
        </p:txBody>
      </p:sp>
    </p:spTree>
    <p:extLst>
      <p:ext uri="{BB962C8B-B14F-4D97-AF65-F5344CB8AC3E}">
        <p14:creationId xmlns:p14="http://schemas.microsoft.com/office/powerpoint/2010/main" val="29842579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467544" y="404664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ru-RU" sz="3959" i="1" u="sng"/>
              <a:t>2. ОБОСНОВАНИЕ ВЫБОРА</a:t>
            </a:r>
            <a:br>
              <a:rPr lang="ru-RU" sz="3959"/>
            </a:br>
            <a:endParaRPr sz="3959"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1233055" y="1454727"/>
            <a:ext cx="7633853" cy="523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AutoNum type="arabicPeriod"/>
            </a:pPr>
            <a:r>
              <a:rPr lang="ru-RU" dirty="0"/>
              <a:t>Психологическая не комфортность некоторых обучающихся при переходе в среднее звено.</a:t>
            </a:r>
          </a:p>
          <a:p>
            <a:pPr marL="514350" lvl="0" indent="-5143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AutoNum type="arabicPeriod"/>
            </a:pPr>
            <a:r>
              <a:rPr lang="ru-RU" dirty="0"/>
              <a:t>Ослабление контроля со стороны родителей.</a:t>
            </a:r>
          </a:p>
          <a:p>
            <a:pPr marL="514350" lvl="0" indent="-5143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AutoNum type="arabicPeriod"/>
            </a:pPr>
            <a:r>
              <a:rPr lang="ru-RU" dirty="0"/>
              <a:t>Отсутствие взаимосвязи и совместной деятельности начальной и средней школы.</a:t>
            </a:r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914400" y="872835"/>
            <a:ext cx="8229600" cy="526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ru-RU" sz="3959" i="1" u="sng" dirty="0"/>
              <a:t>3. </a:t>
            </a:r>
            <a:r>
              <a:rPr lang="ru-RU" sz="3200" i="1" u="sng" dirty="0"/>
              <a:t>ЦЕЛИ И ПЛАНОВЫЙ ЭФФЕКТ</a:t>
            </a:r>
            <a:br>
              <a:rPr lang="ru-RU" sz="3200" i="1" u="sng" dirty="0"/>
            </a:br>
            <a:r>
              <a:rPr lang="ru-RU" sz="3200" i="1" u="sng" dirty="0"/>
              <a:t>Цель: «</a:t>
            </a:r>
            <a:r>
              <a:rPr lang="ru-RU" sz="2800" i="1" u="sng" dirty="0" err="1"/>
              <a:t>Безшовная</a:t>
            </a:r>
            <a:r>
              <a:rPr lang="ru-RU" sz="2800" i="1" u="sng" dirty="0"/>
              <a:t>» адаптация будущих пятиклассников</a:t>
            </a:r>
            <a:br>
              <a:rPr lang="ru-RU" sz="3959" dirty="0"/>
            </a:br>
            <a:endParaRPr sz="3959" dirty="0"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942109" y="1704109"/>
            <a:ext cx="7802630" cy="485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graphicFrame>
        <p:nvGraphicFramePr>
          <p:cNvPr id="110" name="Google Shape;110;p17"/>
          <p:cNvGraphicFramePr/>
          <p:nvPr/>
        </p:nvGraphicFramePr>
        <p:xfrm>
          <a:off x="1011382" y="1662546"/>
          <a:ext cx="7439891" cy="3160012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3796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48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/>
                        <a:t>Наименование цели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/>
                        <a:t>Текущий показатель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/>
                        <a:t>Целевой показатель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8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Степень </a:t>
                      </a:r>
                      <a:r>
                        <a:rPr lang="ru-RU" sz="1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адаптированности</a:t>
                      </a:r>
                      <a:r>
                        <a:rPr lang="ru-RU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пятиклассников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Удовлетворённость учителей подготовкой пятиклассников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Удовлетворённость родителей адаптацией в 5 классе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75%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78%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80%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95%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95% 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11381" y="4813993"/>
            <a:ext cx="7592291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all" spc="0" normalizeH="0" baseline="0" noProof="0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/>
                <a:cs typeface="Arial"/>
                <a:sym typeface="Arial"/>
              </a:rPr>
              <a:t>Эффект: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ru-RU" sz="1400" b="1" i="0" u="none" strike="noStrike" kern="0" cap="all" spc="0" normalizeH="0" baseline="0" noProof="0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/>
                <a:cs typeface="Arial"/>
                <a:sym typeface="Arial"/>
              </a:rPr>
              <a:t>95% удовлетворённость адаптационным периодом при переходе в 5 класс со стороны детей, родителей, учителей.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ru-RU" sz="1400" b="1" i="0" u="none" strike="noStrike" kern="0" cap="all" spc="0" normalizeH="0" baseline="0" noProof="0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/>
                <a:cs typeface="Arial"/>
                <a:sym typeface="Arial"/>
              </a:rPr>
              <a:t> Сохранение и качественное улучшение выполнения образовательного стандарта выпускниками начальных классов в средней школе.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ru-RU" sz="1400" b="1" i="0" u="none" strike="noStrike" kern="0" cap="all" spc="0" normalizeH="0" baseline="0" noProof="0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/>
                <a:cs typeface="Arial"/>
                <a:sym typeface="Arial"/>
              </a:rPr>
              <a:t> Целостный, последовательный и  перспективный характер педагогического процесса.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539552" y="620688"/>
            <a:ext cx="8229600" cy="63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ru-RU" sz="3959" i="1" u="sng"/>
              <a:t>4. КЛЮЧЕВЫЕ СОБЫТИЯ ПРОЕКТА</a:t>
            </a:r>
            <a:br>
              <a:rPr lang="ru-RU" sz="3959"/>
            </a:br>
            <a:endParaRPr sz="3959"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1"/>
          </p:nvPr>
        </p:nvSpPr>
        <p:spPr>
          <a:xfrm>
            <a:off x="1342950" y="1340776"/>
            <a:ext cx="7560000" cy="49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AutoNum type="arabicPeriod"/>
            </a:pPr>
            <a:r>
              <a:rPr lang="ru-RU" sz="2400" b="1" dirty="0"/>
              <a:t>Старт проекта: 05.04.2021</a:t>
            </a:r>
          </a:p>
          <a:p>
            <a:pPr marL="342900" lvl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AutoNum type="arabicPeriod"/>
            </a:pPr>
            <a:r>
              <a:rPr lang="ru-RU" sz="2400" b="1" dirty="0"/>
              <a:t>Анализ текущей ситуации: 12.04.2021 – 16.04.2021</a:t>
            </a:r>
          </a:p>
          <a:p>
            <a:pPr marL="342900" lvl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r>
              <a:rPr lang="ru-RU" sz="2400" b="1" dirty="0"/>
              <a:t> -     разработка текущей карты процесса: 19.04.2021 – 23.04.2021</a:t>
            </a:r>
          </a:p>
          <a:p>
            <a:pPr marL="342900" lvl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FontTx/>
              <a:buChar char="-"/>
            </a:pPr>
            <a:r>
              <a:rPr lang="ru-RU" sz="2400" b="1" dirty="0"/>
              <a:t>поиск и выявление проблем: 19.04.2021 – 23.04.2021</a:t>
            </a:r>
          </a:p>
          <a:p>
            <a:pPr marL="342900" lvl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FontTx/>
              <a:buChar char="-"/>
            </a:pPr>
            <a:r>
              <a:rPr lang="ru-RU" sz="2400" b="1" dirty="0"/>
              <a:t>разработка целевой карты процесса: 26.04.2021 – 30.04.2021</a:t>
            </a:r>
          </a:p>
          <a:p>
            <a:pPr marL="342900" lvl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FontTx/>
              <a:buChar char="-"/>
            </a:pPr>
            <a:r>
              <a:rPr lang="ru-RU" sz="2400" b="1" dirty="0"/>
              <a:t>разработка «дорожной карты» реализации проекта: 26.04.2021 – 30.04.2021</a:t>
            </a:r>
          </a:p>
          <a:p>
            <a:pPr marL="342900" lvl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r>
              <a:rPr lang="en-US" sz="2400" b="1" dirty="0"/>
              <a:t>  </a:t>
            </a:r>
            <a:r>
              <a:rPr lang="ru-RU" sz="2400" b="1" dirty="0"/>
              <a:t>3.</a:t>
            </a:r>
            <a:r>
              <a:rPr lang="en-US" sz="2400" b="1" dirty="0"/>
              <a:t>     Kick off</a:t>
            </a:r>
          </a:p>
          <a:p>
            <a:pPr marL="342900" lvl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r>
              <a:rPr lang="en-US" sz="2400" b="1" dirty="0"/>
              <a:t>  </a:t>
            </a:r>
            <a:r>
              <a:rPr lang="ru-RU" sz="2400" b="1" dirty="0"/>
              <a:t> 4.  Реализация мероприятий «дорожной карты»: 4.05.2021 – 21.05.2021,</a:t>
            </a:r>
          </a:p>
          <a:p>
            <a:pPr marL="342900" lvl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r>
              <a:rPr lang="ru-RU" sz="2400" b="1" dirty="0"/>
              <a:t>       1 четверть</a:t>
            </a:r>
          </a:p>
          <a:p>
            <a:pPr marL="342900" lvl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r>
              <a:rPr lang="ru-RU" sz="2400" b="1" dirty="0"/>
              <a:t>   4. Завершение проекта: последняя неделя 1 четверти</a:t>
            </a:r>
            <a:endParaRPr sz="24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/>
              <a:t>ДИАГНОСТИКА ТЕКУЩЕГО СОСТОЯНИЯ</a:t>
            </a:r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720" y="-10862"/>
            <a:ext cx="5715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1011382" y="828202"/>
            <a:ext cx="7910945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адаптации пятиклассников и родителей к предметной форме обучения.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1066800" y="1898072"/>
            <a:ext cx="7869382" cy="446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r>
              <a:rPr lang="ru-RU" sz="2720" dirty="0"/>
              <a:t>- Проведено анкетирование пятиклассников и их родителей для выявления уровня адаптации в средней школе и выявления проблем, возникших при переходе в 5 класс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Tx/>
              <a:buChar char="-"/>
            </a:pPr>
            <a:r>
              <a:rPr lang="ru-RU" sz="2720" dirty="0"/>
              <a:t>Проведено анкетирование будущих пятиклассников для выявления  уровня тревожности при переходе в 5 класс.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Tx/>
              <a:buChar char="-"/>
            </a:pPr>
            <a:r>
              <a:rPr lang="ru-RU" sz="2720" dirty="0"/>
              <a:t> Проведён опрос учителей предметников, работающих в 5 классах</a:t>
            </a:r>
            <a:endParaRPr sz="2720" dirty="0"/>
          </a:p>
        </p:txBody>
      </p:sp>
      <p:sp>
        <p:nvSpPr>
          <p:cNvPr id="129" name="Google Shape;129;p2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5-классников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1009934" y="1296538"/>
          <a:ext cx="8038531" cy="4955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05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быстро адаптировался к кабинетной системе: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1037230" y="1597747"/>
          <a:ext cx="8002861" cy="526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82097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054" y="301933"/>
            <a:ext cx="8229600" cy="1143000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ли прошла адаптация: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044054" y="1705970"/>
          <a:ext cx="7936172" cy="4722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1542197" y="1282890"/>
          <a:ext cx="6769290" cy="5145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2479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8286"/>
            <a:ext cx="8229600" cy="1143000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4-классников: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3942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943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при выполнении домашних заданий: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050878" y="1482436"/>
          <a:ext cx="7958041" cy="5264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5811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85725"/>
            <a:ext cx="9255126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5" y="262076"/>
            <a:ext cx="808394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b="1" dirty="0"/>
              <a:t>Сроки реализации мероприятий проекта: </a:t>
            </a:r>
          </a:p>
          <a:p>
            <a:endParaRPr lang="ru-RU" sz="2400" dirty="0"/>
          </a:p>
          <a:p>
            <a:r>
              <a:rPr lang="ru-RU" sz="2400" dirty="0"/>
              <a:t>1. Старт проекта: 23.11.2020г. </a:t>
            </a:r>
          </a:p>
          <a:p>
            <a:r>
              <a:rPr lang="ru-RU" sz="2400" dirty="0"/>
              <a:t>2. Анализ текущей ситуации (23.11.2020 – 30.11. 2020 г.):</a:t>
            </a:r>
          </a:p>
          <a:p>
            <a:r>
              <a:rPr lang="ru-RU" sz="2400" dirty="0"/>
              <a:t>   • разработка текущей карты процесса (30.11.2020 – 06.12.2020 г.)</a:t>
            </a:r>
          </a:p>
          <a:p>
            <a:r>
              <a:rPr lang="ru-RU" sz="2400" dirty="0"/>
              <a:t>   • поиск и выявление проблем (30.11.2020 – 06.12.2020 г.)</a:t>
            </a:r>
          </a:p>
          <a:p>
            <a:r>
              <a:rPr lang="ru-RU" sz="2400" dirty="0"/>
              <a:t>   • разработка целевой карты процесса (07.12.2020 – 13.12.2020 г.)</a:t>
            </a:r>
          </a:p>
          <a:p>
            <a:r>
              <a:rPr lang="ru-RU" sz="2400" dirty="0"/>
              <a:t>   • разработка «дорожной карты» реализации проекта (14.12.2020 -31.01.2021г.) </a:t>
            </a:r>
          </a:p>
          <a:p>
            <a:r>
              <a:rPr lang="ru-RU" sz="2400" dirty="0"/>
              <a:t>3. Реализация мероприятия «дорожной карты» (01.02.2021 – 14.03.2021г.)</a:t>
            </a:r>
          </a:p>
          <a:p>
            <a:r>
              <a:rPr lang="ru-RU" sz="2400" dirty="0"/>
              <a:t>4. Завершение проекта (15.03.2021 – 31.03.2021г.) </a:t>
            </a:r>
          </a:p>
        </p:txBody>
      </p:sp>
    </p:spTree>
    <p:extLst>
      <p:ext uri="{BB962C8B-B14F-4D97-AF65-F5344CB8AC3E}">
        <p14:creationId xmlns:p14="http://schemas.microsoft.com/office/powerpoint/2010/main" val="4996135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родителей: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996286" y="1187355"/>
          <a:ext cx="7690513" cy="5390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13996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755576" y="3645024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ru-RU" sz="3240" dirty="0"/>
              <a:t>ПОСТРОЕНИЕ КАРТЫ ТЕКУЩЕГО СОСТОЯНИЯ ПРОЦЕССА «КАК ЕСТЬ» ОТ ВХОДА ДО ВЫХОДА С ВЫЯВЛЕНИЕМ ПРОБЛЕМ, ВЛИЯЮЩИХ НА ДЛИТЕЛЬНОСТЬ ПРОЦЕССА</a:t>
            </a:r>
            <a:br>
              <a:rPr lang="ru-RU" sz="3600" dirty="0"/>
            </a:br>
            <a:endParaRPr sz="3600" dirty="0"/>
          </a:p>
        </p:txBody>
      </p:sp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3778" y="293812"/>
            <a:ext cx="4535996" cy="3060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1116014" y="-15875"/>
            <a:ext cx="7888064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текущего состояния процесса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87857" y="812801"/>
          <a:ext cx="4726153" cy="5842796"/>
        </p:xfrm>
        <a:graphic>
          <a:graphicData uri="http://schemas.openxmlformats.org/drawingml/2006/table">
            <a:tbl>
              <a:tblPr/>
              <a:tblGrid>
                <a:gridCol w="1035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19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9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133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Этапы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Границы протекания процесса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май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сентябрь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октябрь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ноябрь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декабрь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9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1этап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Подготовительный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Составление характеристик классов и на учеников 4 классов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Подбор учителей предметников и классных руководителей 5 классов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dirty="0">
                          <a:effectLst/>
                        </a:rPr>
                        <a:t>Открытые уроки для учителей 5 классов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dirty="0">
                          <a:effectLst/>
                        </a:rPr>
                        <a:t>Знакомство  классных руководителей с  классным коллективом и с родителями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2 этап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Информационный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Родительские собрания, знакомство родителей с учебной программой 5 класса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3 этап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Основной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Входные контрольные работы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8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4 этап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Адаптация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</a:rPr>
                        <a:t>Привыкание к кабинетной системе и предметному обучению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</a:rPr>
                        <a:t>Понимание и принятие новой позиции ученика средней школы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Выявление учеников группы риска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5 этап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Заключительный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Консилиум по адаптации пятиклассников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1" marR="32201" marT="525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Пятно 1 16"/>
          <p:cNvSpPr/>
          <p:nvPr/>
        </p:nvSpPr>
        <p:spPr>
          <a:xfrm>
            <a:off x="8190474" y="9528620"/>
            <a:ext cx="786839" cy="52819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Пятно 1 17"/>
          <p:cNvSpPr/>
          <p:nvPr/>
        </p:nvSpPr>
        <p:spPr>
          <a:xfrm>
            <a:off x="3587083" y="2288327"/>
            <a:ext cx="633843" cy="416460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Пятно 1 18"/>
          <p:cNvSpPr/>
          <p:nvPr/>
        </p:nvSpPr>
        <p:spPr>
          <a:xfrm>
            <a:off x="4597847" y="8097304"/>
            <a:ext cx="874266" cy="416460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</a:p>
        </p:txBody>
      </p:sp>
      <p:sp>
        <p:nvSpPr>
          <p:cNvPr id="20" name="Пятно 1 19"/>
          <p:cNvSpPr/>
          <p:nvPr/>
        </p:nvSpPr>
        <p:spPr>
          <a:xfrm>
            <a:off x="3147005" y="3058946"/>
            <a:ext cx="451415" cy="371396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Пятно 1 20"/>
          <p:cNvSpPr/>
          <p:nvPr/>
        </p:nvSpPr>
        <p:spPr>
          <a:xfrm>
            <a:off x="3562024" y="6055560"/>
            <a:ext cx="619899" cy="302804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Пятно 1 21"/>
          <p:cNvSpPr/>
          <p:nvPr/>
        </p:nvSpPr>
        <p:spPr>
          <a:xfrm>
            <a:off x="4263846" y="6055560"/>
            <a:ext cx="524948" cy="373039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Пятно 1 22"/>
          <p:cNvSpPr/>
          <p:nvPr/>
        </p:nvSpPr>
        <p:spPr>
          <a:xfrm>
            <a:off x="6777599" y="7985570"/>
            <a:ext cx="786839" cy="528193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Пятно 1 23"/>
          <p:cNvSpPr/>
          <p:nvPr/>
        </p:nvSpPr>
        <p:spPr>
          <a:xfrm>
            <a:off x="2906396" y="3755376"/>
            <a:ext cx="466317" cy="502726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Пятно 1 24"/>
          <p:cNvSpPr/>
          <p:nvPr/>
        </p:nvSpPr>
        <p:spPr>
          <a:xfrm>
            <a:off x="4193006" y="3755375"/>
            <a:ext cx="666628" cy="365672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Пятно 1 25"/>
          <p:cNvSpPr/>
          <p:nvPr/>
        </p:nvSpPr>
        <p:spPr>
          <a:xfrm>
            <a:off x="4649911" y="9864178"/>
            <a:ext cx="666628" cy="365672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Пятно 1 26"/>
          <p:cNvSpPr/>
          <p:nvPr/>
        </p:nvSpPr>
        <p:spPr>
          <a:xfrm>
            <a:off x="5707186" y="10143578"/>
            <a:ext cx="666628" cy="365672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Пятно 1 27"/>
          <p:cNvSpPr/>
          <p:nvPr/>
        </p:nvSpPr>
        <p:spPr>
          <a:xfrm>
            <a:off x="6793036" y="8752928"/>
            <a:ext cx="666628" cy="365672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Пятно 1 28"/>
          <p:cNvSpPr/>
          <p:nvPr/>
        </p:nvSpPr>
        <p:spPr>
          <a:xfrm>
            <a:off x="7440736" y="9048203"/>
            <a:ext cx="666628" cy="365672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Пятно 1 29"/>
          <p:cNvSpPr/>
          <p:nvPr/>
        </p:nvSpPr>
        <p:spPr>
          <a:xfrm>
            <a:off x="2551807" y="3082718"/>
            <a:ext cx="481220" cy="323852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Пятно 1 30"/>
          <p:cNvSpPr/>
          <p:nvPr/>
        </p:nvSpPr>
        <p:spPr>
          <a:xfrm>
            <a:off x="3646265" y="5487028"/>
            <a:ext cx="451415" cy="371396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Пятно 1 31"/>
          <p:cNvSpPr/>
          <p:nvPr/>
        </p:nvSpPr>
        <p:spPr>
          <a:xfrm>
            <a:off x="4372139" y="4546173"/>
            <a:ext cx="451415" cy="371396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Пятно 1 32"/>
          <p:cNvSpPr/>
          <p:nvPr/>
        </p:nvSpPr>
        <p:spPr>
          <a:xfrm>
            <a:off x="2921298" y="5470634"/>
            <a:ext cx="451415" cy="371396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Пятно 1 33"/>
          <p:cNvSpPr/>
          <p:nvPr/>
        </p:nvSpPr>
        <p:spPr>
          <a:xfrm>
            <a:off x="4374412" y="5777980"/>
            <a:ext cx="451415" cy="371396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Пятно 1 34"/>
          <p:cNvSpPr/>
          <p:nvPr/>
        </p:nvSpPr>
        <p:spPr>
          <a:xfrm>
            <a:off x="5058597" y="5462306"/>
            <a:ext cx="451415" cy="371396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Пятно 1 35"/>
          <p:cNvSpPr/>
          <p:nvPr/>
        </p:nvSpPr>
        <p:spPr>
          <a:xfrm>
            <a:off x="5814792" y="5456714"/>
            <a:ext cx="451415" cy="371396"/>
          </a:xfrm>
          <a:prstGeom prst="irregularSeal1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>
            <a:off x="611560" y="-17818"/>
            <a:ext cx="8229600" cy="85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 проблем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Google Shape;174;p2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7" descr="cif00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509" y="1514564"/>
            <a:ext cx="8198382" cy="534343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/>
          <p:nvPr/>
        </p:nvSpPr>
        <p:spPr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7"/>
          <p:cNvSpPr/>
          <p:nvPr/>
        </p:nvSpPr>
        <p:spPr>
          <a:xfrm>
            <a:off x="895274" y="3915417"/>
            <a:ext cx="8064900" cy="26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7"/>
          <p:cNvSpPr/>
          <p:nvPr/>
        </p:nvSpPr>
        <p:spPr>
          <a:xfrm>
            <a:off x="5143759" y="914400"/>
            <a:ext cx="381642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Федерального уровня – 0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Регионального уровня – 0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Уровень гимназии – 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7"/>
          <p:cNvSpPr txBox="1"/>
          <p:nvPr/>
        </p:nvSpPr>
        <p:spPr>
          <a:xfrm>
            <a:off x="3135325" y="2478975"/>
            <a:ext cx="24192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7"/>
          <p:cNvSpPr txBox="1"/>
          <p:nvPr/>
        </p:nvSpPr>
        <p:spPr>
          <a:xfrm>
            <a:off x="2873275" y="3191800"/>
            <a:ext cx="31434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Отсутствие программы обеспечения преемственности между начальной и средней ступенями, программы по адаптации в 5 классе.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2425375" y="3778625"/>
            <a:ext cx="4039200" cy="43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Нестыковка учебных программ начальной и основной школы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7"/>
          <p:cNvSpPr txBox="1"/>
          <p:nvPr/>
        </p:nvSpPr>
        <p:spPr>
          <a:xfrm>
            <a:off x="2216726" y="4156364"/>
            <a:ext cx="4514973" cy="65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Резкое изменение методов и содержания обучения, стиля общения учителей с обучающимися; увеличение объёма выполняемых домашних заданий без учёта ежедневной нагрузки на ученика.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7"/>
          <p:cNvSpPr txBox="1"/>
          <p:nvPr/>
        </p:nvSpPr>
        <p:spPr>
          <a:xfrm>
            <a:off x="1676400" y="4641273"/>
            <a:ext cx="5571450" cy="49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Недостаточная готовность учащихся к успешному включению в учебную деятельность нового, более сложного, самостоятельного уровня.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1537855" y="5209309"/>
            <a:ext cx="5721927" cy="47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5.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Позднее знакомство детей и родителей с классным руководителем, учителями предметниками, нагрузкой и требованиями.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84;p27"/>
          <p:cNvSpPr txBox="1"/>
          <p:nvPr/>
        </p:nvSpPr>
        <p:spPr>
          <a:xfrm>
            <a:off x="1302748" y="5776942"/>
            <a:ext cx="5721927" cy="47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Отсутствие психологической помощи на этапе адаптации.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755576" y="3645024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ru-RU" sz="3240"/>
              <a:t>ПОСТРОЕНИЕ КАРТЫ ЦЕЛЕВОГО СОСТОЯНИЯ ПРОЦЕССА ОТ ВХОДА ДО ВЫХОДА С  РЕШЕНИЕМ ПРОБЛЕМ, ВЛИЯЮЩИХ НА ДЛИТЕЛЬНОСТЬ ПРОЦЕССА</a:t>
            </a:r>
            <a:br>
              <a:rPr lang="ru-RU" sz="3600"/>
            </a:br>
            <a:endParaRPr sz="3600"/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200" y="304800"/>
            <a:ext cx="4884743" cy="3340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целевого состояния процесса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190" t="22445" r="25429" b="16942"/>
          <a:stretch/>
        </p:blipFill>
        <p:spPr>
          <a:xfrm>
            <a:off x="409302" y="792481"/>
            <a:ext cx="8583121" cy="5808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4190" t="20582" r="25238" b="14910"/>
          <a:stretch/>
        </p:blipFill>
        <p:spPr>
          <a:xfrm>
            <a:off x="406739" y="792481"/>
            <a:ext cx="8585683" cy="6160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4191" t="23968" r="24857" b="25915"/>
          <a:stretch/>
        </p:blipFill>
        <p:spPr>
          <a:xfrm>
            <a:off x="406738" y="760788"/>
            <a:ext cx="8513657" cy="6097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title"/>
          </p:nvPr>
        </p:nvSpPr>
        <p:spPr>
          <a:xfrm>
            <a:off x="1057701" y="191057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по достижению целевых показателей процесса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19200" y="1325876"/>
          <a:ext cx="7412181" cy="5259940"/>
        </p:xfrm>
        <a:graphic>
          <a:graphicData uri="http://schemas.openxmlformats.org/drawingml/2006/table">
            <a:tbl>
              <a:tblPr/>
              <a:tblGrid>
                <a:gridCol w="2470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1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2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Сроки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Calibri"/>
                          <a:ea typeface="Calibri"/>
                          <a:cs typeface="Times New Roman"/>
                        </a:rPr>
                        <a:t>Ответственный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Составление программы преемственности  между 4 и 5 классами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июнь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МО учителей начальных классов, психолог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01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Консилиум по преемственности образовательных программ начального и среднего звена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август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зам. директора по УВР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Выход психолога в 4 и 5 классы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май, сентябрь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психолог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Взаимопосещение уроков учителями 4 и 5 классов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апрель, октябрь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классные руководители 4 и 5 классов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01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Круглый стол по выработке единых требований, форм и методов обучения в 4 и 5 классах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август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учителя начальных классов и учителя предметники 5 классов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Своевременная информированность учителей, родителей, обучающихся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май, сентябрь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дминистрация</a:t>
                      </a: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, классные руководители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268632" cy="712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5" y="3717032"/>
            <a:ext cx="5073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ДИАГНОСТИКА </a:t>
            </a:r>
          </a:p>
          <a:p>
            <a:pPr algn="ctr"/>
            <a:r>
              <a:rPr lang="ru-RU" sz="3600" b="1" dirty="0"/>
              <a:t>ТЕКУЩЕГО СОСТОЯНИЯ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15752"/>
            <a:ext cx="3101280" cy="310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596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МО\Проекты по Бережливой школе\Рисуно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24049" r="35595" b="10714"/>
          <a:stretch/>
        </p:blipFill>
        <p:spPr bwMode="auto">
          <a:xfrm>
            <a:off x="1106874" y="1124744"/>
            <a:ext cx="7925059" cy="543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323945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Анкетирование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45740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252520" cy="713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3" y="431353"/>
            <a:ext cx="61926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Анкета</a:t>
            </a:r>
          </a:p>
          <a:p>
            <a:r>
              <a:rPr lang="ru-RU" sz="1200" dirty="0"/>
              <a:t>1.Способен ли ты работать над поставленной задачей, если первые попытки  не дали ожидаемого результата?</a:t>
            </a:r>
          </a:p>
          <a:p>
            <a:r>
              <a:rPr lang="ru-RU" sz="1200" dirty="0"/>
              <a:t>        а)Я буду работать дальше.</a:t>
            </a:r>
          </a:p>
          <a:p>
            <a:r>
              <a:rPr lang="ru-RU" sz="1200" dirty="0"/>
              <a:t>        b) Мне требуется помощь родителей.</a:t>
            </a:r>
          </a:p>
          <a:p>
            <a:r>
              <a:rPr lang="ru-RU" sz="1200" dirty="0"/>
              <a:t>        c) Я оставлю эту работу на потом или откажусь от нее.</a:t>
            </a:r>
          </a:p>
          <a:p>
            <a:r>
              <a:rPr lang="ru-RU" sz="1200" dirty="0"/>
              <a:t>        d) Остановлюсь после первой неудачной попытки.</a:t>
            </a:r>
          </a:p>
          <a:p>
            <a:r>
              <a:rPr lang="ru-RU" sz="1200" dirty="0"/>
              <a:t>2. Почему тебе может стать неинтересно на уроке?</a:t>
            </a:r>
          </a:p>
          <a:p>
            <a:r>
              <a:rPr lang="ru-RU" sz="1200" dirty="0"/>
              <a:t>         a) Я уже понял эту тему.</a:t>
            </a:r>
          </a:p>
          <a:p>
            <a:r>
              <a:rPr lang="ru-RU" sz="1200" dirty="0"/>
              <a:t>         b)  Меня постоянно кто-то отвлекает.</a:t>
            </a:r>
          </a:p>
          <a:p>
            <a:r>
              <a:rPr lang="ru-RU" sz="1200" dirty="0"/>
              <a:t>         c)  Учитель неинтересно рассказывает.</a:t>
            </a:r>
          </a:p>
          <a:p>
            <a:r>
              <a:rPr lang="ru-RU" sz="1200" dirty="0"/>
              <a:t>         d)  Я ничего не понимаю</a:t>
            </a:r>
          </a:p>
          <a:p>
            <a:r>
              <a:rPr lang="ru-RU" sz="1200" dirty="0"/>
              <a:t>3.  Считаешь ли ты себя целеустремленным человеком?</a:t>
            </a:r>
          </a:p>
          <a:p>
            <a:r>
              <a:rPr lang="ru-RU" sz="1200" dirty="0"/>
              <a:t>         a) Постоянно работаю над собой.</a:t>
            </a:r>
          </a:p>
          <a:p>
            <a:r>
              <a:rPr lang="ru-RU" sz="1200" dirty="0"/>
              <a:t>         b)  А что это такое?</a:t>
            </a:r>
          </a:p>
          <a:p>
            <a:r>
              <a:rPr lang="ru-RU" sz="1200" dirty="0"/>
              <a:t>         c)  Могу идти к цели, если мне интересен результат.</a:t>
            </a:r>
          </a:p>
          <a:p>
            <a:r>
              <a:rPr lang="ru-RU" sz="1200" dirty="0"/>
              <a:t>         d)  У меня все получается само собой.</a:t>
            </a:r>
          </a:p>
          <a:p>
            <a:r>
              <a:rPr lang="ru-RU" sz="1200" dirty="0"/>
              <a:t>4. Через неделю тебе нужно сдать проект.</a:t>
            </a:r>
          </a:p>
          <a:p>
            <a:r>
              <a:rPr lang="ru-RU" sz="1200" dirty="0"/>
              <a:t>         a)  Я еще вчера наметил план действий.</a:t>
            </a:r>
          </a:p>
          <a:p>
            <a:r>
              <a:rPr lang="ru-RU" sz="1200" dirty="0"/>
              <a:t>         b)  Поищу что-нибудь в интернете.</a:t>
            </a:r>
          </a:p>
          <a:p>
            <a:r>
              <a:rPr lang="ru-RU" sz="1200" dirty="0"/>
              <a:t>         c)  Сделаю вечером накануне.</a:t>
            </a:r>
          </a:p>
          <a:p>
            <a:r>
              <a:rPr lang="ru-RU" sz="1200" dirty="0"/>
              <a:t>         d)  Попрошу помощи у родителей.</a:t>
            </a:r>
          </a:p>
          <a:p>
            <a:r>
              <a:rPr lang="ru-RU" sz="1200" dirty="0"/>
              <a:t>5.  Ты можешь не подготовиться к уроку, если</a:t>
            </a:r>
          </a:p>
          <a:p>
            <a:r>
              <a:rPr lang="ru-RU" sz="1200" dirty="0"/>
              <a:t>         a) Не понял материал.</a:t>
            </a:r>
          </a:p>
          <a:p>
            <a:r>
              <a:rPr lang="ru-RU" sz="1200" dirty="0"/>
              <a:t>         b)  Было лень или забыл.</a:t>
            </a:r>
          </a:p>
          <a:p>
            <a:r>
              <a:rPr lang="ru-RU" sz="1200" dirty="0"/>
              <a:t>         c)   Знаю, что не спросят.</a:t>
            </a:r>
          </a:p>
          <a:p>
            <a:r>
              <a:rPr lang="ru-RU" sz="1200" dirty="0"/>
              <a:t>         d)  Такого не бывает.</a:t>
            </a:r>
          </a:p>
          <a:p>
            <a:r>
              <a:rPr lang="ru-RU" sz="1200" dirty="0"/>
              <a:t>6. Сажусь за выполнение домашнего задания</a:t>
            </a:r>
          </a:p>
          <a:p>
            <a:r>
              <a:rPr lang="ru-RU" sz="1200" dirty="0"/>
              <a:t>          a)  Когда есть свободное время.</a:t>
            </a:r>
          </a:p>
          <a:p>
            <a:r>
              <a:rPr lang="ru-RU" sz="1200" dirty="0"/>
              <a:t>          b)  Вспоминаю, что не сделал.</a:t>
            </a:r>
          </a:p>
          <a:p>
            <a:r>
              <a:rPr lang="ru-RU" sz="1200" dirty="0"/>
              <a:t>          c)  После напоминания родителей.</a:t>
            </a:r>
          </a:p>
          <a:p>
            <a:r>
              <a:rPr lang="ru-RU" sz="1200" dirty="0"/>
              <a:t>          d)  Во время, отведенное на эту работу в моем режиме дня.</a:t>
            </a:r>
          </a:p>
        </p:txBody>
      </p:sp>
    </p:spTree>
    <p:extLst>
      <p:ext uri="{BB962C8B-B14F-4D97-AF65-F5344CB8AC3E}">
        <p14:creationId xmlns:p14="http://schemas.microsoft.com/office/powerpoint/2010/main" val="8731047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2302</Words>
  <Application>Microsoft Office PowerPoint</Application>
  <PresentationFormat>Экран (4:3)</PresentationFormat>
  <Paragraphs>367</Paragraphs>
  <Slides>66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66</vt:i4>
      </vt:variant>
    </vt:vector>
  </HeadingPairs>
  <TitlesOfParts>
    <vt:vector size="73" baseType="lpstr">
      <vt:lpstr>Arial</vt:lpstr>
      <vt:lpstr>Calibri</vt:lpstr>
      <vt:lpstr>Times New Roman</vt:lpstr>
      <vt:lpstr>Тема Office</vt:lpstr>
      <vt:lpstr>2_Тема Office</vt:lpstr>
      <vt:lpstr>1_Тема Office</vt:lpstr>
      <vt:lpstr>3_Тема Office</vt:lpstr>
      <vt:lpstr>Проект «Организованный ребёнок»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Педагогические  наблюдения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Проект «Оптимизация процесса преемственности между 4 и 5 классами»</vt:lpstr>
      <vt:lpstr>Паспорт проекта</vt:lpstr>
      <vt:lpstr>1. ВОВЛЕЧЁННЫЕ ЛИЦА И РАМКИ ПРОЕКТА </vt:lpstr>
      <vt:lpstr>2. ОБОСНОВАНИЕ ВЫБОРА </vt:lpstr>
      <vt:lpstr>3. ЦЕЛИ И ПЛАНОВЫЙ ЭФФЕКТ Цель: «Безшовная» адаптация будущих пятиклассников </vt:lpstr>
      <vt:lpstr>4. КЛЮЧЕВЫЕ СОБЫТИЯ ПРОЕКТА </vt:lpstr>
      <vt:lpstr>ДИАГНОСТИКА ТЕКУЩЕГО СОСТОЯНИЯ</vt:lpstr>
      <vt:lpstr>Диагностика адаптации пятиклассников и родителей к предметной форме обучения. </vt:lpstr>
      <vt:lpstr>Анкетирование 5-классников</vt:lpstr>
      <vt:lpstr>Как быстро адаптировался к кабинетной системе:</vt:lpstr>
      <vt:lpstr>Успешно ли прошла адаптация:</vt:lpstr>
      <vt:lpstr>Анкетирование 4-классников:</vt:lpstr>
      <vt:lpstr>Трудности при выполнении домашних заданий:</vt:lpstr>
      <vt:lpstr>Анкетирование родителей: </vt:lpstr>
      <vt:lpstr>ПОСТРОЕНИЕ КАРТЫ ТЕКУЩЕГО СОСТОЯНИЯ ПРОЦЕССА «КАК ЕСТЬ» ОТ ВХОДА ДО ВЫХОДА С ВЫЯВЛЕНИЕМ ПРОБЛЕМ, ВЛИЯЮЩИХ НА ДЛИТЕЛЬНОСТЬ ПРОЦЕССА </vt:lpstr>
      <vt:lpstr>Карта текущего состояния процесса</vt:lpstr>
      <vt:lpstr>Пирамида проблем</vt:lpstr>
      <vt:lpstr>ПОСТРОЕНИЕ КАРТЫ ЦЕЛЕВОГО СОСТОЯНИЯ ПРОЦЕССА ОТ ВХОДА ДО ВЫХОДА С  РЕШЕНИЕМ ПРОБЛЕМ, ВЛИЯЮЩИХ НА ДЛИТЕЛЬНОСТЬ ПРОЦЕССА </vt:lpstr>
      <vt:lpstr>Карта целевого состояния процесса</vt:lpstr>
      <vt:lpstr>План мероприятий по достижению целевых показателей процесса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«Результаты  работы  над  проектом «Организованный ребёнок»  в рамках бережливой школы» </dc:title>
  <dc:creator>user</dc:creator>
  <cp:lastModifiedBy>саша силин</cp:lastModifiedBy>
  <cp:revision>116</cp:revision>
  <dcterms:created xsi:type="dcterms:W3CDTF">2021-01-24T08:14:20Z</dcterms:created>
  <dcterms:modified xsi:type="dcterms:W3CDTF">2021-09-06T20:03:36Z</dcterms:modified>
</cp:coreProperties>
</file>