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3" r:id="rId5"/>
    <p:sldId id="261" r:id="rId6"/>
    <p:sldId id="262" r:id="rId7"/>
    <p:sldId id="269" r:id="rId8"/>
    <p:sldId id="270" r:id="rId9"/>
    <p:sldId id="271" r:id="rId10"/>
    <p:sldId id="272" r:id="rId11"/>
    <p:sldId id="273" r:id="rId12"/>
    <p:sldId id="265" r:id="rId13"/>
    <p:sldId id="267" r:id="rId14"/>
    <p:sldId id="268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7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7E89-C1CF-49EB-9AD6-1C68521417D6}" type="datetimeFigureOut">
              <a:rPr lang="ru-RU" smtClean="0"/>
              <a:pPr/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2700-8B4E-4B9B-A62A-1E83D90AA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7E89-C1CF-49EB-9AD6-1C68521417D6}" type="datetimeFigureOut">
              <a:rPr lang="ru-RU" smtClean="0"/>
              <a:pPr/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2700-8B4E-4B9B-A62A-1E83D90AA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7E89-C1CF-49EB-9AD6-1C68521417D6}" type="datetimeFigureOut">
              <a:rPr lang="ru-RU" smtClean="0"/>
              <a:pPr/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2700-8B4E-4B9B-A62A-1E83D90AA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7E89-C1CF-49EB-9AD6-1C68521417D6}" type="datetimeFigureOut">
              <a:rPr lang="ru-RU" smtClean="0"/>
              <a:pPr/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2700-8B4E-4B9B-A62A-1E83D90AA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7E89-C1CF-49EB-9AD6-1C68521417D6}" type="datetimeFigureOut">
              <a:rPr lang="ru-RU" smtClean="0"/>
              <a:pPr/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2700-8B4E-4B9B-A62A-1E83D90AA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7E89-C1CF-49EB-9AD6-1C68521417D6}" type="datetimeFigureOut">
              <a:rPr lang="ru-RU" smtClean="0"/>
              <a:pPr/>
              <a:t>24.10.2016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2700-8B4E-4B9B-A62A-1E83D90AA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7E89-C1CF-49EB-9AD6-1C68521417D6}" type="datetimeFigureOut">
              <a:rPr lang="ru-RU" smtClean="0"/>
              <a:pPr/>
              <a:t>24.10.2016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2700-8B4E-4B9B-A62A-1E83D90AA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7E89-C1CF-49EB-9AD6-1C68521417D6}" type="datetimeFigureOut">
              <a:rPr lang="ru-RU" smtClean="0"/>
              <a:pPr/>
              <a:t>24.10.2016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2700-8B4E-4B9B-A62A-1E83D90AA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7E89-C1CF-49EB-9AD6-1C68521417D6}" type="datetimeFigureOut">
              <a:rPr lang="ru-RU" smtClean="0"/>
              <a:pPr/>
              <a:t>24.10.2016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2700-8B4E-4B9B-A62A-1E83D90AA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7E89-C1CF-49EB-9AD6-1C68521417D6}" type="datetimeFigureOut">
              <a:rPr lang="ru-RU" smtClean="0"/>
              <a:pPr/>
              <a:t>24.10.2016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2700-8B4E-4B9B-A62A-1E83D90AA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7E89-C1CF-49EB-9AD6-1C68521417D6}" type="datetimeFigureOut">
              <a:rPr lang="ru-RU" smtClean="0"/>
              <a:pPr/>
              <a:t>24.10.2016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2700-8B4E-4B9B-A62A-1E83D90AA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D7E89-C1CF-49EB-9AD6-1C68521417D6}" type="datetimeFigureOut">
              <a:rPr lang="ru-RU" smtClean="0"/>
              <a:pPr/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12700-8B4E-4B9B-A62A-1E83D90AA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numismat.su/files/photos/5/images/o23_1200.jpg"/>
          <p:cNvPicPr>
            <a:picLocks noChangeAspect="1" noChangeArrowheads="1"/>
          </p:cNvPicPr>
          <p:nvPr/>
        </p:nvPicPr>
        <p:blipFill>
          <a:blip r:embed="rId2"/>
          <a:srcRect l="8070" t="7164" r="1467" b="2222"/>
          <a:stretch>
            <a:fillRect/>
          </a:stretch>
        </p:blipFill>
        <p:spPr bwMode="auto">
          <a:xfrm>
            <a:off x="4857752" y="1357298"/>
            <a:ext cx="3857652" cy="2379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http://img-fotki.yandex.ru/get/9509/97833783.5af/0_cd581_c43132a5_XXXL.jpg"/>
          <p:cNvPicPr>
            <a:picLocks noChangeAspect="1" noChangeArrowheads="1"/>
          </p:cNvPicPr>
          <p:nvPr/>
        </p:nvPicPr>
        <p:blipFill>
          <a:blip r:embed="rId3"/>
          <a:srcRect t="2665" r="8168" b="6720"/>
          <a:stretch>
            <a:fillRect/>
          </a:stretch>
        </p:blipFill>
        <p:spPr bwMode="auto">
          <a:xfrm>
            <a:off x="4786314" y="3857628"/>
            <a:ext cx="3881496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&amp;Kcy;&amp;acy;&amp;rcy;&amp;tcy;&amp;icy;&amp;ncy;&amp;kcy;&amp;icy; &amp;pcy;&amp;ocy; &amp;zcy;&amp;acy;&amp;pcy;&amp;rcy;&amp;ocy;&amp;scy;&amp;ucy; &amp;ocy;&amp;pcy;&amp;iecy;&amp;rcy;&amp;ncy;&amp;ycy;&amp;jcy; &amp;tcy;&amp;iecy;&amp;acy;&amp;tcy;&amp;rcy; &amp;pcy;&amp;iecy;&amp;rcy;&amp;mcy;&amp;i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357430"/>
            <a:ext cx="4071966" cy="2881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500042"/>
            <a:ext cx="5143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Cambria Math" pitchFamily="18" charset="0"/>
                <a:ea typeface="Cambria Math" pitchFamily="18" charset="0"/>
              </a:rPr>
              <a:t>МУЗЫКАЛЬНОЕ</a:t>
            </a:r>
            <a:endParaRPr lang="ru-RU" sz="5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715016"/>
            <a:ext cx="4786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КРАЕВЕДЕНИЕ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1071546"/>
            <a:ext cx="44291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Книга голландского историка </a:t>
            </a:r>
            <a:r>
              <a:rPr lang="ru-RU" dirty="0" err="1" smtClean="0"/>
              <a:t>Шенга</a:t>
            </a:r>
            <a:r>
              <a:rPr lang="ru-RU" dirty="0" smtClean="0"/>
              <a:t> </a:t>
            </a:r>
            <a:r>
              <a:rPr lang="ru-RU" dirty="0" err="1" smtClean="0"/>
              <a:t>Схейена</a:t>
            </a:r>
            <a:r>
              <a:rPr lang="ru-RU" dirty="0" smtClean="0"/>
              <a:t> - самая полная на сегодняшний день биография Сергея Дягилева. В книге публикуются редкие фотографии, документы, эскизы костюмов и декораций - бесценные свидетельства искусства, живущего вне всяких границ.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1902" y="714356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Схейен Шенг  «Дягилев. "Русские сезоны" навсегда»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4857760"/>
          <a:ext cx="904860" cy="548640"/>
        </p:xfrm>
        <a:graphic>
          <a:graphicData uri="http://schemas.openxmlformats.org/drawingml/2006/table">
            <a:tbl>
              <a:tblPr/>
              <a:tblGrid>
                <a:gridCol w="904860"/>
              </a:tblGrid>
              <a:tr h="0">
                <a:tc>
                  <a:txBody>
                    <a:bodyPr/>
                    <a:lstStyle/>
                    <a:p>
                      <a:r>
                        <a:rPr lang="ru-RU" b="1" dirty="0"/>
                        <a:t>Щ33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b="1" dirty="0"/>
                        <a:t>С 921</a:t>
                      </a:r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282" y="550070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Схейен, Ш.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Дягилев. "Русские сезоны" </a:t>
            </a:r>
            <a:r>
              <a:rPr lang="ru-RU" dirty="0" smtClean="0"/>
              <a:t>навсегда</a:t>
            </a:r>
          </a:p>
          <a:p>
            <a:r>
              <a:rPr lang="ru-RU" dirty="0" smtClean="0"/>
              <a:t> </a:t>
            </a:r>
            <a:r>
              <a:rPr lang="ru-RU" dirty="0" smtClean="0"/>
              <a:t>- М. : 2013 ; 24 см. </a:t>
            </a:r>
          </a:p>
          <a:p>
            <a:r>
              <a:rPr lang="ru-RU" i="1" dirty="0" smtClean="0"/>
              <a:t>Пункт книговыдачи: </a:t>
            </a:r>
            <a:r>
              <a:rPr lang="ru-RU" dirty="0" smtClean="0"/>
              <a:t>ЧЗ. 1</a:t>
            </a:r>
            <a:endParaRPr lang="ru-RU" i="1" dirty="0" smtClean="0"/>
          </a:p>
          <a:p>
            <a:endParaRPr lang="en-US" dirty="0"/>
          </a:p>
        </p:txBody>
      </p:sp>
      <p:pic>
        <p:nvPicPr>
          <p:cNvPr id="29698" name="Picture 2" descr="http://j.livelib.ru/boocover/1000589844/o/3c91/Sheng_Shejen__Dyagilev._Russkie_sezony_navsegd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2714644" cy="3845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http://gdb.rferl.org/FFACFC37-BCED-4F68-A671-035DAADA5923_cx32_cy13_cw64_w640_h3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286256"/>
            <a:ext cx="3643338" cy="2049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500570"/>
            <a:ext cx="1000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Щ33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Г 523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0720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Гладышев В. Ф.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Секрет противоядия: Дягилев в шаржах. Пермь : Книжный мир, 2005; 13 см.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428604"/>
            <a:ext cx="47148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Гладышев Владимир Федорович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«Секрет </a:t>
            </a:r>
            <a:r>
              <a:rPr lang="ru-RU" b="1" dirty="0" smtClean="0"/>
              <a:t>противоядия. Дягилев </a:t>
            </a:r>
            <a:r>
              <a:rPr lang="ru-RU" b="1" smtClean="0"/>
              <a:t>в </a:t>
            </a:r>
            <a:r>
              <a:rPr lang="ru-RU" b="1" smtClean="0"/>
              <a:t>шаржах</a:t>
            </a:r>
            <a:r>
              <a:rPr lang="ru-RU" b="1" smtClean="0"/>
              <a:t>»</a:t>
            </a:r>
            <a:r>
              <a:rPr lang="ru-RU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Оригинальное исследование жизни и творчества знаменитого антрепренера, предпринятое пермским журналистом </a:t>
            </a:r>
          </a:p>
          <a:p>
            <a:r>
              <a:rPr lang="ru-RU" dirty="0" smtClean="0"/>
              <a:t>В. Гладышевым через призму дружеских шаржей и карикатур, на которые не скупились друзья и недруги С.П. Дягилева. Впервые собранные в одном издании, эти графические работы позволяют представить атмосферу времени, отношений и деятельности Дягилева и его коллег по «Миру искусства», а также их современников.</a:t>
            </a:r>
            <a:endParaRPr lang="ru-RU" dirty="0"/>
          </a:p>
        </p:txBody>
      </p:sp>
      <p:pic>
        <p:nvPicPr>
          <p:cNvPr id="6146" name="Picture 2" descr="http://www.opushka.spb.ru/ris/dyag_5.jpg"/>
          <p:cNvPicPr>
            <a:picLocks noChangeAspect="1" noChangeArrowheads="1"/>
          </p:cNvPicPr>
          <p:nvPr/>
        </p:nvPicPr>
        <p:blipFill>
          <a:blip r:embed="rId2"/>
          <a:srcRect t="3823" r="6250"/>
          <a:stretch>
            <a:fillRect/>
          </a:stretch>
        </p:blipFill>
        <p:spPr bwMode="auto">
          <a:xfrm>
            <a:off x="6215074" y="4429132"/>
            <a:ext cx="247046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Documents and Settings\librarian.PSPUNET\Рабочий стол\c.1 - 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00042"/>
            <a:ext cx="2714644" cy="3308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5857892"/>
            <a:ext cx="2770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Пункт книговыдачи: </a:t>
            </a:r>
            <a:r>
              <a:rPr lang="ru-RU" dirty="0" smtClean="0"/>
              <a:t>ЧЗ. 1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42852"/>
            <a:ext cx="75343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ПЕРМСКИЙ ТЕАТР ОПЕРЫ И БАЛЕТА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ИМЕНИ П.И. ЧАЙКОВСКОГО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0562" y="1857364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1714488"/>
            <a:ext cx="435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122" name="AutoShape 2" descr="&amp;Kcy;&amp;iecy;&amp;lcy;&amp;lcy;&amp;iecy;&amp;rcy; &amp;Icy;&amp;ocy;&amp;scy;&amp;icy;&amp;fcy; &amp;Icy;&amp;scy;&amp;acy;&amp;acy;&amp;kcy;&amp;ocy;&amp;vcy;&amp;icy;&amp;chcy; (1903-1977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4714884"/>
            <a:ext cx="857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Щ33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 275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521495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Пермские сезоны, или 130 лет и один день Пермского Академического театра оперы и балета им. П. И. Чайковского</a:t>
            </a:r>
            <a:r>
              <a:rPr lang="ru-RU" dirty="0" smtClean="0"/>
              <a:t> .</a:t>
            </a:r>
          </a:p>
          <a:p>
            <a:pPr>
              <a:buFontTx/>
              <a:buChar char="-"/>
            </a:pPr>
            <a:r>
              <a:rPr lang="ru-RU" dirty="0" smtClean="0"/>
              <a:t>Пермь : Книжный мир, </a:t>
            </a:r>
            <a:r>
              <a:rPr lang="ru-RU" dirty="0" smtClean="0"/>
              <a:t>2001; 27 </a:t>
            </a:r>
            <a:r>
              <a:rPr lang="ru-RU" dirty="0" smtClean="0"/>
              <a:t>см.</a:t>
            </a:r>
          </a:p>
          <a:p>
            <a:endParaRPr lang="ru-RU" dirty="0"/>
          </a:p>
        </p:txBody>
      </p:sp>
      <p:pic>
        <p:nvPicPr>
          <p:cNvPr id="9" name="Picture 2" descr="http://zz-project.ru/images/perm1/teatr.jpg"/>
          <p:cNvPicPr>
            <a:picLocks noChangeAspect="1" noChangeArrowheads="1"/>
          </p:cNvPicPr>
          <p:nvPr/>
        </p:nvPicPr>
        <p:blipFill>
          <a:blip r:embed="rId2" cstate="print"/>
          <a:srcRect l="8457" t="4167" r="12607" b="4167"/>
          <a:stretch>
            <a:fillRect/>
          </a:stretch>
        </p:blipFill>
        <p:spPr bwMode="auto">
          <a:xfrm>
            <a:off x="5572132" y="4214818"/>
            <a:ext cx="2545791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929058" y="1571612"/>
            <a:ext cx="47559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Книга </a:t>
            </a:r>
            <a:r>
              <a:rPr lang="ru-RU" b="1" dirty="0" smtClean="0"/>
              <a:t>«Пермские сезоны» </a:t>
            </a:r>
            <a:r>
              <a:rPr lang="ru-RU" dirty="0" smtClean="0"/>
              <a:t>- это не хроника жизни театра год за годом, а иллюстрированные страницы наиболее значительных, событийных этапов, связанных</a:t>
            </a:r>
          </a:p>
          <a:p>
            <a:r>
              <a:rPr lang="ru-RU" dirty="0" smtClean="0"/>
              <a:t>с каким-либо определяющим направлением, творческим открытием или блестящим именем.</a:t>
            </a:r>
            <a:endParaRPr lang="ru-RU" dirty="0"/>
          </a:p>
        </p:txBody>
      </p:sp>
      <p:pic>
        <p:nvPicPr>
          <p:cNvPr id="1026" name="Picture 2" descr="C:\Documents and Settings\librarian.PSPUNET\Рабочий стол\c.1 - 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00174"/>
            <a:ext cx="235178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85720" y="6286520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Пункт книговыдачи</a:t>
            </a:r>
            <a:r>
              <a:rPr lang="ru-RU" dirty="0" smtClean="0"/>
              <a:t>: ЧЗ.1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4572008"/>
          <a:ext cx="761984" cy="548640"/>
        </p:xfrm>
        <a:graphic>
          <a:graphicData uri="http://schemas.openxmlformats.org/drawingml/2006/table">
            <a:tbl>
              <a:tblPr/>
              <a:tblGrid>
                <a:gridCol w="761984"/>
              </a:tblGrid>
              <a:tr h="0">
                <a:tc>
                  <a:txBody>
                    <a:bodyPr/>
                    <a:lstStyle/>
                    <a:p>
                      <a:r>
                        <a:rPr lang="ru-RU" b="1" dirty="0"/>
                        <a:t>Щ33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b="1" dirty="0"/>
                        <a:t>В 54</a:t>
                      </a:r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5072074"/>
            <a:ext cx="4857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Витвицкий, К. З.</a:t>
            </a:r>
            <a:endParaRPr lang="ru-RU" b="1" dirty="0"/>
          </a:p>
          <a:p>
            <a:r>
              <a:rPr lang="ru-RU" dirty="0" smtClean="0"/>
              <a:t>Артисты пермской оперы. </a:t>
            </a:r>
          </a:p>
          <a:p>
            <a:r>
              <a:rPr lang="ru-RU" dirty="0" smtClean="0"/>
              <a:t>Пермь: Пермское кн. изд-во, </a:t>
            </a:r>
          </a:p>
          <a:p>
            <a:r>
              <a:rPr lang="ru-RU" dirty="0" smtClean="0"/>
              <a:t>1987; 22 </a:t>
            </a:r>
            <a:r>
              <a:rPr lang="ru-RU" dirty="0" smtClean="0"/>
              <a:t>см. </a:t>
            </a:r>
          </a:p>
          <a:p>
            <a:r>
              <a:rPr lang="ru-RU" i="1" dirty="0" smtClean="0"/>
              <a:t>Пункт книговыдачи: </a:t>
            </a:r>
            <a:r>
              <a:rPr lang="ru-RU" dirty="0" smtClean="0"/>
              <a:t>ЧЗ.1,</a:t>
            </a:r>
          </a:p>
          <a:p>
            <a:r>
              <a:rPr lang="ru-RU" dirty="0" smtClean="0"/>
              <a:t>библиотека музыки.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500042"/>
            <a:ext cx="35719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Витвицкий Константин Зиновьевич.</a:t>
            </a:r>
          </a:p>
          <a:p>
            <a:r>
              <a:rPr lang="ru-RU" b="1" dirty="0" smtClean="0"/>
              <a:t> Артисты пермской оперы.</a:t>
            </a:r>
          </a:p>
          <a:p>
            <a:r>
              <a:rPr lang="ru-RU" dirty="0" smtClean="0"/>
              <a:t>Книга о Пермском государственном академическом театре оперы и балета имени П.И. Чайковского и его традициях, о режиссерах, дирижерах и актерах-певцах.</a:t>
            </a:r>
            <a:endParaRPr lang="ru-RU" dirty="0"/>
          </a:p>
        </p:txBody>
      </p:sp>
      <p:sp>
        <p:nvSpPr>
          <p:cNvPr id="3074" name="AutoShape 2" descr="https://tymolod59.ru/wp-content/uploads/2016/03/%D0%BE%D0%BF%D0%B5%D1%80%D1%8B-%D0%B8-%D0%B1%D0%B0%D0%BB%D0%B5%D1%82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cdn3.img.ria.ru/images/92307/42/9230742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cdn3.img.ria.ru/images/92307/42/9230742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s://cdn3.img.ria.ru/images/92307/42/9230742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" name="Picture 1" descr="F:\c.1 - 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2693749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4" descr="http://cdnimg.rg.ru/i/gallery/78fcea37/17cfd4f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8" descr="http://www.irkutsk-350.ru/upload/iblock/078/00497f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857760"/>
            <a:ext cx="2286016" cy="1716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 descr="http://permopera.ru/upload/2767cc3ede7592a47bd6657e3799565c/2015-03-27_192441_%5b038%5d.jpg"/>
          <p:cNvPicPr>
            <a:picLocks noChangeAspect="1" noChangeArrowheads="1"/>
          </p:cNvPicPr>
          <p:nvPr/>
        </p:nvPicPr>
        <p:blipFill>
          <a:blip r:embed="rId4" cstate="print"/>
          <a:srcRect r="11428" b="1476"/>
          <a:stretch>
            <a:fillRect/>
          </a:stretch>
        </p:blipFill>
        <p:spPr bwMode="auto">
          <a:xfrm>
            <a:off x="3857620" y="3357562"/>
            <a:ext cx="2214578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permnew.ru/int/foto/2011/12/ope0512/1_500.jpg"/>
          <p:cNvPicPr>
            <a:picLocks noChangeAspect="1" noChangeArrowheads="1"/>
          </p:cNvPicPr>
          <p:nvPr/>
        </p:nvPicPr>
        <p:blipFill>
          <a:blip r:embed="rId5" cstate="print"/>
          <a:srcRect r="6061" b="5102"/>
          <a:stretch>
            <a:fillRect/>
          </a:stretch>
        </p:blipFill>
        <p:spPr bwMode="auto">
          <a:xfrm>
            <a:off x="6715140" y="3357562"/>
            <a:ext cx="2214578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57148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Дьякова Людмила Филипповна .</a:t>
            </a:r>
          </a:p>
          <a:p>
            <a:r>
              <a:rPr lang="ru-RU" b="1" dirty="0" smtClean="0"/>
              <a:t>Театральная сюита : Пермский академический театр оперы и балета – </a:t>
            </a:r>
          </a:p>
          <a:p>
            <a:r>
              <a:rPr lang="ru-RU" b="1" dirty="0" smtClean="0"/>
              <a:t>в лицах, встречах и размышлениях .</a:t>
            </a:r>
          </a:p>
          <a:p>
            <a:r>
              <a:rPr lang="ru-RU" dirty="0" smtClean="0"/>
              <a:t>Главные герои книги, написанной в оригинальной художественной форме, - Пермский академический театр оперы и балета им. П.И. Чайковского и его верные служители - артисты оперы и балета, режиссеры, дирижеры, художники, костюмеры - все те, благодаря кому существует театр, живут старые добрые традиции, рождаются новые яркие спектакли...</a:t>
            </a:r>
            <a:endParaRPr lang="ru-RU" dirty="0"/>
          </a:p>
        </p:txBody>
      </p:sp>
      <p:pic>
        <p:nvPicPr>
          <p:cNvPr id="2050" name="Picture 2" descr="&amp;Kcy;&amp;acy;&amp;rcy;&amp;tcy;&amp;icy;&amp;ncy;&amp;kcy;&amp;icy; &amp;pcy;&amp;ocy; &amp;zcy;&amp;acy;&amp;pcy;&amp;rcy;&amp;ocy;&amp;scy;&amp;ucy; &amp;pcy;&amp;iecy;&amp;rcy;&amp;mcy;&amp;scy;&amp;kcy;&amp;icy;&amp;jcy; &amp;ocy;&amp;pcy;&amp;iecy;&amp;rcy;&amp;ncy;&amp;ycy;&amp;jcy; &amp;tcy;&amp;iecy;&amp;acy;&amp;tcy;&amp;rcy; &amp;fcy;&amp;ocy;&amp;t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857760"/>
            <a:ext cx="2428892" cy="1799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4857760"/>
            <a:ext cx="298812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Щ335.41</a:t>
            </a:r>
          </a:p>
          <a:p>
            <a:r>
              <a:rPr lang="ru-RU" b="1" dirty="0" smtClean="0"/>
              <a:t>Д931</a:t>
            </a:r>
          </a:p>
          <a:p>
            <a:r>
              <a:rPr lang="ru-RU" b="1" dirty="0" smtClean="0"/>
              <a:t>Дьякова Людмила</a:t>
            </a:r>
          </a:p>
          <a:p>
            <a:r>
              <a:rPr lang="ru-RU" b="1" dirty="0" smtClean="0"/>
              <a:t>Театральная сюита .</a:t>
            </a:r>
          </a:p>
          <a:p>
            <a:pPr>
              <a:buFontTx/>
              <a:buChar char="-"/>
            </a:pPr>
            <a:r>
              <a:rPr lang="ru-RU" dirty="0" smtClean="0"/>
              <a:t>Пермь </a:t>
            </a:r>
            <a:r>
              <a:rPr lang="ru-RU" dirty="0" smtClean="0"/>
              <a:t>: Пушка, </a:t>
            </a:r>
            <a:r>
              <a:rPr lang="ru-RU" dirty="0" smtClean="0"/>
              <a:t>1997, 21 см.</a:t>
            </a:r>
          </a:p>
          <a:p>
            <a:endParaRPr lang="ru-RU" dirty="0"/>
          </a:p>
        </p:txBody>
      </p:sp>
      <p:pic>
        <p:nvPicPr>
          <p:cNvPr id="5" name="Picture 2" descr="F:\c.1 - 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14356"/>
            <a:ext cx="2714644" cy="3500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6215082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Пункт книговыдачи: </a:t>
            </a:r>
            <a:r>
              <a:rPr lang="ru-RU" dirty="0" smtClean="0"/>
              <a:t>ЧЗ.1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4572008"/>
          <a:ext cx="904860" cy="762954"/>
        </p:xfrm>
        <a:graphic>
          <a:graphicData uri="http://schemas.openxmlformats.org/drawingml/2006/table">
            <a:tbl>
              <a:tblPr/>
              <a:tblGrid>
                <a:gridCol w="904860"/>
              </a:tblGrid>
              <a:tr h="7629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20" y="4714884"/>
            <a:ext cx="1142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Щ 333(2)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 868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4292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Искусство быть зрителем</a:t>
            </a:r>
            <a:r>
              <a:rPr lang="ru-RU" dirty="0" smtClean="0"/>
              <a:t> : сборник материалов о театральном искусстве – Пермь, 2001; 29 см. </a:t>
            </a:r>
          </a:p>
          <a:p>
            <a:endParaRPr lang="ru-RU" dirty="0"/>
          </a:p>
        </p:txBody>
      </p:sp>
      <p:pic>
        <p:nvPicPr>
          <p:cNvPr id="5122" name="Picture 2" descr="F:\c.1 - 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2351945" cy="3429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&amp;Kcy;&amp;acy;&amp;rcy;&amp;tcy;&amp;icy;&amp;ncy;&amp;kcy;&amp;icy; &amp;pcy;&amp;ocy; &amp;zcy;&amp;acy;&amp;pcy;&amp;rcy;&amp;ocy;&amp;scy;&amp;ucy; &amp;pcy;&amp;iecy;&amp;rcy;&amp;mcy;&amp;scy;&amp;kcy;&amp;icy;&amp;jcy; &amp;ocy;&amp;pcy;&amp;iecy;&amp;rcy;&amp;ncy;&amp;ycy;&amp;jcy; &amp;tcy;&amp;iecy;&amp;acy;&amp;tcy;&amp;rcy; &amp;icy; &amp;iecy;&amp;gcy;&amp;ocy; &amp;pcy;&amp;ocy;&amp;kcy;&amp;lcy;&amp;ocy;&amp;ncy;&amp;ncy;&amp;icy;&amp;kcy;&amp;icy;"/>
          <p:cNvPicPr>
            <a:picLocks noChangeAspect="1" noChangeArrowheads="1"/>
          </p:cNvPicPr>
          <p:nvPr/>
        </p:nvPicPr>
        <p:blipFill>
          <a:blip r:embed="rId3"/>
          <a:srcRect l="11117" t="-2500" r="-2101" b="32500"/>
          <a:stretch>
            <a:fillRect/>
          </a:stretch>
        </p:blipFill>
        <p:spPr bwMode="auto">
          <a:xfrm>
            <a:off x="5286380" y="4429132"/>
            <a:ext cx="3508007" cy="200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357686" y="428604"/>
            <a:ext cx="45005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«Искусство быть зрителем».</a:t>
            </a:r>
          </a:p>
          <a:p>
            <a:r>
              <a:rPr lang="ru-RU" dirty="0" smtClean="0"/>
              <a:t>В книге собраны статьи по общим проблемам художественного творчества, психологии его восприятия. В сборнике опубликованы размышления специалистов о пермских театрах и их спектаклях, опыт зрительских впечатлений. Проект вошел в число победителей конкурса социально значимых проектов администрации Пермской области 2001 года.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v-kurse.ru/upload/iblock/6ca/6ca9830804d0a47629b94d19218d4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643314"/>
            <a:ext cx="2928958" cy="1951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282" y="6286520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Пункт книговыдачи</a:t>
            </a:r>
            <a:r>
              <a:rPr lang="ru-RU" dirty="0" smtClean="0"/>
              <a:t>: ЧЗ.1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929190" y="1428736"/>
            <a:ext cx="392909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Порозов Владимир Александрович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«Пермь музыкальная»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рассказывает об истории музыкального искусства за 280 лет существования города как горнозаводского, губернского и областного центра.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4857760"/>
          <a:ext cx="663028" cy="548640"/>
        </p:xfrm>
        <a:graphic>
          <a:graphicData uri="http://schemas.openxmlformats.org/drawingml/2006/table">
            <a:tbl>
              <a:tblPr/>
              <a:tblGrid>
                <a:gridCol w="637628"/>
                <a:gridCol w="25400"/>
              </a:tblGrid>
              <a:tr h="0">
                <a:tc>
                  <a:txBody>
                    <a:bodyPr/>
                    <a:lstStyle/>
                    <a:p>
                      <a:r>
                        <a:rPr lang="ru-RU" b="1" dirty="0"/>
                        <a:t>Т3(2)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b="1" dirty="0"/>
                        <a:t>П 595</a:t>
                      </a:r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14282" y="5429264"/>
            <a:ext cx="4286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Порозов В. А.</a:t>
            </a:r>
            <a:r>
              <a:rPr lang="ru-RU" dirty="0">
                <a:latin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Пермь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музыкальная,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657671"/>
            <a:ext cx="4071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Кн. 1. По улице Сибирской . –Пермь, 2004; 21 см.</a:t>
            </a:r>
          </a:p>
          <a:p>
            <a:r>
              <a:rPr lang="ru-RU" i="1" dirty="0" smtClean="0"/>
              <a:t>Пункт книговыдачи </a:t>
            </a:r>
            <a:r>
              <a:rPr lang="ru-RU" i="1" dirty="0" smtClean="0"/>
              <a:t>: </a:t>
            </a:r>
            <a:r>
              <a:rPr lang="ru-RU" dirty="0" smtClean="0"/>
              <a:t>ЧЗ</a:t>
            </a:r>
            <a:r>
              <a:rPr lang="ru-RU" dirty="0" smtClean="0"/>
              <a:t>. 1.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14290"/>
            <a:ext cx="69695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МУЗЫКАЛЬНАЯ КУЛЬТУРА ПЕРМИ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290" name="AutoShape 2" descr="http://enc.permculture.ru/getImage.do?object=1804147604&amp;original=1&amp;compatibl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://enc.permculture.ru/getImage.do?object=1804147604&amp;original=1&amp;compatibl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://%D0%B4%D0%B5%D0%BB%D0%BE%D0%B2%D0%BE%D0%B9-%D0%B8%D0%BD%D1%82%D0%B5%D1%80%D0%B5%D1%81.%D1%80%D1%84/cat_images/01808333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http://&amp;dcy;&amp;iecy;&amp;lcy;&amp;ocy;&amp;vcy;&amp;ocy;&amp;jcy;-&amp;icy;&amp;ncy;&amp;tcy;&amp;iecy;&amp;rcy;&amp;iecy;&amp;scy;.&amp;rcy;&amp;fcy;/cat_images/01808333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0" name="AutoShape 12" descr="&amp;Kcy;&amp;acy;&amp;rcy;&amp;tcy;&amp;icy;&amp;ncy;&amp;kcy;&amp;icy; &amp;pcy;&amp;ocy; &amp;zcy;&amp;acy;&amp;pcy;&amp;rcy;&amp;ocy;&amp;scy;&amp;ucy; &amp;pcy;&amp;iecy;&amp;rcy;&amp;mcy;&amp;scy;&amp;kcy;&amp;icy;&amp;jcy; &amp;mcy;&amp;ucy;&amp;zcy;&amp;ycy;&amp;kcy;&amp;acy;&amp;lcy;&amp;softcy;&amp;ncy;&amp;ycy;&amp;jcy; &amp;kcy;&amp;rcy;&amp;ucy;&amp;zhcy;&amp;ocy;&amp;kcy;"/>
          <p:cNvSpPr>
            <a:spLocks noChangeAspect="1" noChangeArrowheads="1"/>
          </p:cNvSpPr>
          <p:nvPr/>
        </p:nvSpPr>
        <p:spPr bwMode="auto">
          <a:xfrm>
            <a:off x="155575" y="-1576388"/>
            <a:ext cx="4562475" cy="3286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2" name="AutoShape 14" descr="data:image/jpeg;base64,/9j/4AAQSkZJRgABAQAAAQABAAD/2wCEAAkGBxMTEhUUExQWFRUXGBsaFhgYGBoYHxgeGx8fHBocGBcYHCggGxwlHBkaIjEhJSksLi4uHR8zODMsNygtLisBCgoKDg0OGhAQGiwkHCQsLCwsLCwsLCwsLCwsLCwsLCwsLCwsLCwsLCwsLCwsLCwsLCwsLCwsLCwsLCwsLCwsLP/AABEIAL4BCQMBIgACEQEDEQH/xAAcAAABBQEBAQAAAAAAAAAAAAAEAgMFBgcBAAj/xABIEAACAQIEAwUFBAcECgEFAAABAhEAAwQSITEFQVEGEyJhcQcygZHwFKGxwSNCUoKS0eEzYnKTFRYkU1SDorLS8UMXRGOj4v/EABcBAQEBAQAAAAAAAAAAAAAAAAABAgP/xAAdEQEBAQADAQEBAQAAAAAAAAAAARECITESQVFh/9oADAMBAAIRAxEAPwDUixr2Y8664mhmtuWknSNB+Zri7PXHJpk3KTctkjUkEfhTAswSS3w0086Dl1+UwdY/lqKBuZyYLQd42n41KXRPKZoO7bmNoE8h9x5VQpLrRE6c6LwmMBMayBpyqOZQdNucjTX1G9BfZ2BlWIIjQiRp1oLO7zpP1vpQN28QV0I11oiwxKiYIMbafnTeIeIMA1QR3sCSCfLnUKuJ8ZEQAYExoNYM/KpdhrH3/XwqtW7eW4659mI1g+n6oE7UVPWrh8tNNI+FPAdTOkdPxqOtHKcxbfrGs9D8KkbLnyOhg1UOoD1j40UBQJRjrmIHQaTRdltI3ig65nTamwpHr586U109aR3jdR8qBcN1HwE/nTiT1Bg8qQr+dO5tKIcCGkwY0pCz+0frrpSm3570HVB+jXBNccn0+vKmrVpZ0Gp6UBSzXGJrg23pgrOkxzoHc557UkNI0Py+vKuqSPqaZzchpr0iqG77ab/L686jr6SDy+MaevKjXuEkiKisSpE6Gem23rQPcMmTy02B6HTf8aAuqwULE6HY9TM6ddKM4QpGYkEA7fPl5UPjUksqqdgQwMQdxHWIopvhphmM6kak+uoHlRuZ/P8AhoBUMyBpBB157adf6Uf3RoJ7vKHu3BzO/wBfKnC3lQ9w/wAq5hi5iRGx+RpBuTS7h66ffTIHOg6BoaHZ+XnH1FLuGRufrzB2pFxtNPOqGnn+f9aHe7H18elcu4hpiDHypNw/QqiQ4fiMyaDUb/Rpd8zEgzQPCrkOV66/fNF4i4NgTm9Dp9a0BbPIK/fzqCvx3rkj9bzM7VNiZ+GnX1qB4heIvP00mPvqqPtuZ1HSilvawAPlUZ3ozGJkATofPbkaKtv9dKIkxeIEn0inluk6xUfbeZj4z94okP5UBIuGki9rypBuRGnU8qSr0BIuGvC6Z20odb550u3dmqgkXTtFdDneh8/Sktf2qB83etcLEGh2ut00rwuTtVBwuGki5rTKvXEvg7HSoCAxk0w+pjXy+ulOZjr60lCRy23NANGXmx++f571FY52J0JG86T8tdOdHYy4D5eh+e1QWNuGQNfMzP41RLYa7Ijcxv1EDUfGaExoeWI1V1300MHed9KG4NeOojRQfvJnXn/SmULwwJOw32gyPhyopSqQFSZgHnzMba/WtFadB/D/AFoDD2f0pMfqxHod6c8XQ/MUFtzTTTn408SOlD4i+qAs7BVG5YwAPMnauYZZqbaopu2GAzFftdnMDB8YAkf3jofUGpVGESv63TWfOaqE22J35c6Rd2MU8o5n6++kuv19etVQbLy+tKYdSNJ6z9TRrWQ05hpQl+yoOgFAvhhl99YM/UelG4o+76ifKguFt+k+BqSxYOgAA/P4VR6+dZE/LT6/nUBxZwLzk6aL+HSrN3YOsxpFVvjTgXzH7KzI8t9fyoGbdw5wCdSBsdt4MfnUhatwNz8/nUU1xBeXecvwiT6dTU4pEadPr8aKcUCB1H186IDzv95/CaYRJ5T6/W9PAjpy/rRDq3NP6jnvXg4101r1sg8vu+tacAFAkHypR1MmvMVA+76muoBNAsvpTYcdPn+fzp8AV3IPX5VUDXG8prqHyogoOX/qk6UChc9KRbaT4RoPupyfrSuCOQoFd4dzG/pXnBE7dP5GuZh9fjNMcSxYtWbl0yQiM0aDYcz+dQC485fegCNzA/Oq9egGQTqNOnlHL41WcH2a4tjrIvPiLVsXwGhs+YKdRGUQo2gdN6RjOA8R4YEuviPtWGBAvb5rYP63ikwPX4DeqLfw1xlY9dI++uXGmTEgRBzDX109aThQreJGVkKgowIYawdSNNj99dPvGZIM6gdNV3+40V22i5s3QHY9d55bAffTX2nzP18K7YzBc0SDAJ03g6GNtDtFA963l8v600Xp33mYrCPaXxm9jcf9jtsBbtuLaLMBnMBmfqQ2nkBpqTO+XLWlYH2j4QcNxprjLNnvluZyDlGcZxMbQ5IHpWZ6zUzw/wBkd5Qp+12wdMwFosAR6sM2tWjsbhb2Fa7grzB8mV7TKMqm23hEDZTmB8P/ALqZwbXgBcN22LUgnX3lOkaoMpG85qMwuCbP3jspcoElRyDM3TT3h8qm61mChb025fXxpAtiNdPjT5B+jSHQmqBbiAVC8UxoQ27alQ9zMFLyVUKBLESCw1UQCJJ3GtTd0AeVZx29u/7dhkLC2QpNtyZVi5HvjfQ242I1ExQXzhPBWQ959puXSZkOEya8lCKCo+J+NSNxpGog8+cH1qvcMxl0tcsjEWzcti0cpRQRmDFoUEmCMpBgxr8LE+xPOZ+4Dl5CgfaNI5xPp1kbVVOP5TitY90HXTkeo1/rVqumRBnaQRzjkarHHlzX9FJhAJ02g66TpOlCAb0d4mkkqCR5CZjTzE1YLEEAx9elRBE3EMwMh1nef5RUvhfnHXrVUaCAJikDUx0pQbQc/wA64jfX9Yoh4CR08/6UsAA77/UV5QAOZpeQGCetBx7c76/n91eS0B5fXSnXiBHwroX0ojjGq5xTjyJixYYMCqK+YEjRyy7eRQ/OrLlHWqR2z4ae/W8yl7JRUeMwygEzBXUe8p/dNVYt+G4pZKgh0IYgSGB1Okac/KimZZqo9nrltMRds92ig93cDFgTIAALgCVeIgmDFWq4yzE6xtOvyohRC6UsbivKV+hQXHA3dk2yQV1OVlt6AgznZSJEHSNZ+QDcM43ZxDXBbDforhtvmVlhk94aiDGmxO4ovEKlxXtEQHVklejKQTHxqE4Jhsoz5MisXuEByQ7M5Ocr1ZTMg9AdhUxgMQskk6ADfl1iKgh+z/Fr5Fy13ADWUGQltHI0iBJXXY9OlTOt7Dut23lLoyssg7iDv16HyrI8T7RbljGMtpD3QcrcVl8Twxy5W1KxO1aT2Z7VWsWgZUa3JIhomR6E6UFf7M8KOFF21KMneM1thM5WC+9y3B2050/xLEW1Qs75EUEFuQkaH16evpR5xSl8xChY2G0coHpUPYw638QhuEd2veGyWUFVa1MESCHuDRtDICuAIk1VRPs+4ZfTD3HuXbhtsYtpcULnBIK3RLF1kA6MIiCCame4b9oU3b4y1498Fi09tCpOYMzLIcFGUHSYzbGOc1zvx5fw0J4uN/jVhb3cteti6QCLZdQ3UeEmelZl7XMcGxFqxYOa8yS6d2rHwzkAYgsHaWGQbgL8cv4xjme89wXM5uEO7CYzHxELm1hSco9KB79s2fMc85s0mZmZzbzOs1JxYvJpXZPtB39v7PdxdvDouWUu2w2cjo7nKsEDSJrV+z18G0pW8L9uSEuCBIGkSujRETzisV4XxLC8QJXFYecWV8N5H7sXCB/8yzBJ0krqfKtL9mfE8NcwwtYcNbNr37TnMylpPvc1mehEQQKljUurjNN3XjpTk0DjG0NRQ+Lu1mftZxy5LagA3UcNmABKKwYQTuMxggc8s9Je7bdu+4zWbBDXtmbcW+UebjpsPXSs+7P8XCYgnETctXhkxGYkkqxEtO+ZSAwO8rWpGby/E1wLikPburff7UsszmIygLKGWgrkzSCBtvoK0jhvtNwFxQGuG03S4hXXyZZUfE1D8P7BYfB3RcN0XVcMbOZlAju2JBH/AMjEbRpGuka43V9S3H1MnFEezntlbilZGQ58wA2XLueUVRxx29dx12bbi0Fshf0bqwDaHOrNAAdmHuyfQVnfs34t3GNRWYi3dlHEkAkg5NueaBPKTWjdjLYxBZrh7u6xW4EV2YqYZbYJYlyI719SdLi/s6Ksupy/BNuDOj/lt8akbUZR/wCqicRbfOoI8QYjeZ2nlA25b1asFw/QZ+YGg0+e+vpUaBI29KtrO31/KpYYNBsOnOdvWmHwxn3pHmBp6a+lAOunP76c7ygeK463aa1bJY3LpIRVWdtWJj3VEgZjsSKyniXtPxSXGC2kVJOUOhLaHKQxF2JDBhtVTW0d7Sg/Q1hh9q+KP6qT5J/NjWrdi+OW8ZhhcUtm2uK0ZkbzCgCCNQY1HnIoan8/L68qzjt77RbVk/Z8OUuXCwFxzJS3B1933n05aDzOlX/FcJtXCS2cgiGUXLiqRtqgYL66VnXbvsJh7IF+3hgbHu3QhZWszoLihfeWdwZj02kLP4s/Z/jZdsjYZkdtSVUsjcswugZCCIIMyek6VlXbfiytxS8ykaPlV1MGUULAYeenwqo3sRetA2hdcKCRlDMFOu+WedAlquaz9Lxhu3eLskAX3IH7Xi+atImtWwfH1xdrC3A2Ri/6RFYwSIDqw3KgsjA6cp6H55xFwvDczo3mRz+I/OpJMQz4YhiQmeYB0LBWJJHpApi6+k8fbUahidDJJnmTrrz1HwFAtxC1h1N28yrbGzOYGgkeRJ0jnVE4J2vw9q3hrTmbX2VT3n7NxJW5bceoUg8swHMRlnaDjNzFXnuXGYhmJVSZCA7KBsIEDTpTC8h/E+7xONuDDXAqXXJQuRaBJ1IJMQCZgmOWlXPgeEfheGv4nEsousDbsJnVszHQMAp20BnkBtWZ8OtW2u21usUtl1DsN1UkBiJ6DWpPtVh8KmKe3g8zW08GdmDG4w95gQAMs6CN4nnVxJyXLhHHr13LatEjQDl+sGGmnLQz/OpC32gwz3jh85UWB3SeI5HYEFmjYnOCAx5AVAcMX7HgrmIb+0Pgs+dxt2H+ECf3R1qi2HKsCNxtUxq8u29YgMQoY6r+G4PnTeY/tJUZwHHd7YspcuZr6qSRG4B6DeMyj0o/Iei/9X8qzrTCRXKWlwiR1+tOh/rSK6OByxdKsGGhBBEabVccF2i+xcR+02mD2riqbigRKNEhhycQG051SxXgaLr6vs3wyhlIKsAynqCJBHwqB7XYlreDxFxWIZbTkEHYwcsfGKq3s77WZsJbslSzWfA5kCFn9Hp6afu0x7QO0Y+x3rZKi45VAqtmOUtOZgVGWQjDnHWueOm9MdJr1er1dHJP4riovYC3be43e4e5ltrJIa1cGY+hRkHwZRyEQFer1AdwWxmvLqVVTndh+qqeJj6gAx1MVK4bi125jDcnL3zTcjYLOaPCJyqoGgiQsbULg73c2CdM14ECYPgWR99yP8o9aM7M4S7iMRaw9gKLneT3hUMFUABi4IgqAJg89OdRqRunZD9OiX4Mbrm3zagzqdV1nzFWq3b1oDheDSyi20MgDfmxJJZjylmLMT1NSAMVG3mHU0JisSltGuXGCogLMx2AA1Jp67cP1FUntXiftF5cGsm1bK3MURlE87drlqTlY/uxsagb4NmvPcxt0FWu6WUMfo7I90erasfUxoazH2ncO7nElgPBfm4PJ9ro9SQrfvVsC3jHuMBsNh5QBNVP2iYQYjBkhYa0e8XzAB7wa/3JPqoqljGrC5mC/tED5mr/AMI7Q/YXOIUFs18WmExntqgDD1DCQeR8iZpfDbLLf/wAt8AJBHwINN43FFktgmYzMfVjJqsTx9RcK4nbv2ku2mDI4lT+M+YOhB2INSCpPoRsdZ9a+dvZz22OCu5LpLYe4Rn5m2YjOvXQAEcwBzAr6DwuIDKGUhlIBUjUEESCCORqVqXWOe1PsGbE4mwv6A++BM2yToT/AHOU8tJ61ljrHxr68u2w4KsAysCGBEgg6EEcwRWLdvPZa1lHv4VjctqZ7ojxIgGuVy3jyxtEx1g0nRe2ZYIidfT51IY23ksqBscx9ZML/wBP51G4RZYLPvEAc9SdKt3bjgZw9u2TcRg/ugCGyj47a9OlWpPFUR/0TAnZhlHqDm+EAfdQ1F47DPbCpctPbfVvGGUsDGU5WGg0OvOaHKwNdzVZcUE7TVg7I8Ga9eUQRrA057k/AfeRUDZVmYKupJAA9dq0vgqLgsJ3pIVrrC1aZgYC6m7cIBDRlDHQz7onapViO9pyOLlqyiObNm0GBCmJeZYkCIhQPnVQThF/u++Nq6LP+97tsv8AFEffX0z2f4sl2yjKykN4dCs5typVAAGGsrGkGaTxBMNeuIM1vvLRksCsqp0ZG191hIynTnGlTVztlvs9wIKLeUqZzAk+8NYMamOutXL/AESn7R+7+VQGKwOGRBew6Gy9y33g7otlaVzlWt6pmgGPDry1ihf9ax/v7fy/rUxvWQ12a5UlwwRJhCQV0faCdTEbdY1itW45SajhXqvPars7hjYtX8IyDNOdDd1k/sh1BgxIjbXU1VRw4HIBcUuZkToDMKAw3nep9RfmkcN4g9onKzBWgPlMEgHkeR3186kO0iYgLaa+bZLrK5CrEhdAWKSs6kaHkZE0/wBpOxeKwSLcuqDbcSGXUD10BG43A3qvMzECSSBoNducActST8avSdzoivV6vVUep3C2C7qi7sQBOwnmfIb01Ujgx3dl7p3Y91b25gG4fghC/wDMoCbaLiMQiqCU9xVDBSVQeHVtATvruSan+z3a+1w17pt4c3bjkh3uOFKgNIRcmYEbEmdTHTWm2MSUaQB0giRTuE4i9tmZGZGPNGK/Ma5h5TUa1p2F9tDq3jwax0W6VP3qQaPT21WT72FuD0uI34qKzY9tseRBxB/hT/xppu1uMO90H/l2/wDxphrWrXtew90Mtu263MhNvvMoVnHuqSpJ1Pl5c6o/B+0mItXLpNtmFwS3eBhLAznkL7zSSdIqnYvil2577AwZEKq6jYyoHWnrPH8SgCrdIA20H4xTD6X+77Qbgkd3YEa6u0/jNDjt9fIJWzZZdiFF5t+vLr99U0dp8Z/xFz5/lXf9aMXnz98weAJAAkDaYGvxpi/Rl0uSSEcyIAhzAGgAJEwAAPhTN3DXmgd0/hECEI0knWBqZO58ulP3O0WLJJ+03gTvFxlHyBiknj2K/wCJv/5r/wA6rOml4Zf5Wbv8Dfyq7dmu0nFcPhjYs2bhAaUdrLuUB95UXLETrrtJqmf6bxP/ABF7/Mf+dJPF8R/v7v8AmP8AzoavhHaDELBfEKskyWFrl5ZWjTaOtNYvA4vhd7DYrEs15e8Gb9IWjmVhwDmyyQ229UQ4+8d7tw/vt/Ombl5m95ifUk/jUxdWUdu8bnnviVk5QyW2I/Z1ZdY0p/Edubtwg3LdhsoHv2bVyTO6+AZdCT6iqjXgKqbU/wAU4jdx+MVm8Wd0toIAhS0KpyxrrqRzJqHxsd4+UQuYwBrpOkT5VJ9n7ZN5O7jvBLW1JjM4HhCzu2aCF5kADelpwbPaQr7xhY2jqTpsJ19DU1cE9jODm7cEDVmyr5D9dvgNAepNHe0fiK3cULCR3OFXu1jm2neEfEBf3RVpwAXh2Bu4sAZgvdWAdy7bGPWX03C1loJjeSTJO8z1PWov+HsFxO9azd1de3IykqYOXXwhtwNToPLpVpt4fGWMNZx+ETwNb7q6wGaGtM1sFrZ0goE1g6g7Hengajr9bVcuznb2/gnSxaAu2FCqbZ/Wc/2jI24m4zROkAaVUQdntbfyd3cbMFIKmACCCDBjcb6V7/RWG/4i1/1/yq68X4QtrF276G6Xe4xfUHRVa74QqiAMnMnQayJrMZ/v2/4f/wCKFMMsaHel2bxUypg9abr1VlofZDt1ZtWe5xWGt3FE5XVASxLZv0ikgGJ0I6bc67iO1PDXvsx4dBzTKuyT0lJjn0qh4CyHuIhZUDMoLtoqgmCzHoN62jFexdGKvhca2WBpcUNPmHQjSdYy1ixuVHcR9oWDxFh7FzvLaMhUeFXC5lKhgJB8OaY8hVHbs1YZQbWOtQdjet3bI/iCuv31Ldr+zOK4dkFxQbZIy3FOZWaGhTMEECTB3qS7CdrrmGu2LTXwmFNwd6rHwqNQSs+4skEgac4FJVquWexxW27XXVi2XuGs3LNxW18eYFw2izA0JIirkPZSjWguHZcRcIzvcNzIbSsCbapaAIYwAWzGddBT3b7ieFu/pcDddMQyq10WrjJaaUiGEZWuQ6iRp4Spg092P4Te4fZbG3bwuowe46W2DBGI9/OWC3GykggDnoTV1MZLxPgeJw7BL9i7aZjCh0Zc3+GR4txtTnHYW4LKmVsjJ6vvdPxfNB6Ba3XjvaazdtDvAty3bbPsHMCGFy26nS8ikXVH66MREhgPnxcK7bIx9FJ/KrKzZhmn8JZzNrOUasY2A3NKfDsnvqR/iBH3UhmIGhOo8xv+VUdw1guyqoJZjAAHWIj76v69grIDZ+9EXWTV1GgOn6m8c6puAZrV209tlDFvCSpYDZZKgEnUnQAnStb4S117ZN9kds+uRcgXLoAFIDA7ySB6Vmt8ZAGF9nmAZmAF4jISJcDX4LXj2E4flH6O7m5nvNCPlVtsjKsr6H6+tqJwyKU00OxO9RrIqeK9n/D7bEdzcbwiP0rCJG/nrSbfYDAZM3dMTmA/tH2gzOtXK9bmCQG2E/d1oW4CBlGoJ5eXWqmRXsP2C4ezH/ZyBB0726df4q7b9n+AMj7P8e8u/hnqyYMlTJH5VJBZPLaqZFB7R9lOH4Sxcv8A2QN3ayFz3TJJAEnPtJE+VYw5kkwB5Dl6Vr3th473dpcIh1u+J/JFOg+LD/p86yCkY5U9hGUXELzlDDNlgmJ1gNoTHXSpDtLwl8PiXtuSdZDGPEDsfCSPlUUak75u30UhXfukAJAZsokxJjQQBv51URsVZOyfY/E43ObAUhIzFjlEnWJI3gfUiq2tbbwDjAwdvhlsvbtYc2w98mPE1221wF41EHIJ5gnQBalXiy84K7hMciXkNt7VxXYHopzyCNCMokEVYey15WNy9dORbtwsIE5QzeJhz3OUEcx0NQt9mxF0Lna7cueEtvCy1xo8RmJO0SAIGpqau4dntMEVltiFn9lQI+JymJ3IfqtRYT7SONW8Tes4bDMGsWUHiU+FncST8BA8jmqsXWUEKonlsNZ6ee1Sf2YJbZu7y6QGOm5AEab6z6UJcs9zY70Hx3GKIZjKAPGw89Qs+ZqbtXwrE8IvW7DX2tsozKoJBEFp+R8PONxUbw/BXWJe2pJtkHbWZ0gczpMV3hPFr2HfNacidGU+JXB3V0PhYHoRVowdxy3fWrT4QKoa5Ae7ZOurFWkhZIEAkqIjQGL4k7TeK4jcNi3dv31S1ikyDKhBstlJDlpEmcymIlSRqDV6/wDppw79m3/EKzLtNic2GtpctZFVrgRxcUr3q6kZdyphlEgAhgZq2f8A1Bt/8C//AOr/AMqDFIr0V6uVph1d6tnZbtNdwxmzdNpgCADnZNTM933gWeWoI12nWqlS1MVLFlxp/a32gY29h3tNbsXLbwc4QOFysG1S4COkTWejjN0bd2PSzZH4JUn2exSZoeIIghtQfVef4RQfHiwMDu+7ZmdDbAHRYMbQF93YFjG9Sfxqz9MDjN+ZDweoVR+Aoixx6+JU3rmVveAuOAeWoBg6eVRFOpcjYCrYzqxNiLjIi23GzBmdjLBoy8zJQ5oaJAPMCo7FYO6DbW5dRQ1vOGLMRHigMQD4iVMAeVM4HFZbgfLmCz4epIIHmdYo/F30vXcPbZ8lnKuZV0Fsmc521YgAliD8AAAjVRDIBOYNnG4On3bzTM6ydR0o/jqWheItO7rAlnMktudco2kDbcGgY0+NGU12SR7uNsKj92wzFGMHLAd9ZBnptWzYBGgm7cR2J1IIWfRQoA/OsP7O4e1cxCLfzC2c2bJM6KSIyqx3jlV+4LgeFWLi3YvMV90NbcieRhkAMfmKVvjuLstxp20j4VLWVETt5f1oUIrQZKyNOkH63pV3we8QFkQZqNCWcTO1Ms/PlHPlXRfU7NPyNN3bgjLP4/nQcQyZ0Pp+YqRtkCNN/WouzZEgiZHLapKyBEdPjHxoMt9tvCtbGKUaEd0/qJZPiRmH7tZbX0t2r4C2Lwb4dcuZ2t5Wb9WHUl/gubTnqOdUL2tdhreHw9m/hlhLKrauDmQT4bh6sWYgn+8vSq58oyeK0f2b8N4XdtXGx11LbhlVAb5tEjLLEjPqJMTtptWcCtT9m2Ge/gMRbtYvu7iMcto2rbe8sqQ7awzAgmDlyzpSpFet8OwuIxLfZrJSysxmYsAgnxuXMSQCY2A6BWNQ3aDHpcfLaLG2gVVLE+LIMoOuoGUQo6ATqTUr2i4latWBg8Gc1oH9Le2OIcRmj/8AENIHOB01q+WTRakeA3FVnYnxZCEH94kQR6R99Wq12hFq0qOr3QcocB2SF38O4DAg6kEHSQd6p3DsgcZ5A1289J+G/wAKkLmKS4wM8tYEa71K1xWDCYY33w6CSqg3XnkJIQaCJJ/CYFG+0ngDDDW76EZLLG1cWfdZspB9CI+7rQWA4wLaXXVZZxbgaickgLIHnOvXekHtHdyYgk57ZRe9tOAyOcwW3mB2iZlSDA3otV3s/wAKF66oacs7gj8OnyrceDcNW3ZAT3RoR+qREQwPLX62rCsDxAIcygrr4VBkDafXnVz4P22uNGGvFMlyFDlZCkEaOsgMjLKkH9oHlRJ4slvs2rYDDYgEhFFy4quBorKwtqW5ju4APXL10yT/AEviv95c+vhWxcdbFLhzYF1e4bD31M4YgW1t2syKSHHdzGUFtjG+1Yj9tfrV7SmX3P5/nSakMLw5rtt3XUqduZ0JPxgT51H1Wacw7QwJE+tduqBSbY1pdzaan6fhNl4M0RjIJJXRSA0dDsR+PwoOjbqeEHqMw/Bh+FKQGKUSa4KUBrVBeDw05WJAXMASToOeoAJj4U1ZPjWWC6bmYG+8A1b/APRXdjDlSQIBcgiVbQkwdSNWA05Gk43hdn7Wtu4xdBhmMgKmq5yPcUTtM71nW7xxTTLEnqTRww39kGOUMTJg6AkSSACTp0FCWuWvSr92a4Gl65b75CUWzmiWHiZhl1HKMxonGKdwYKLwDPlAzDNBPIjYCddquVi/YII71Ij9m5rA8loTg3BsO/Fb1p0LWQ13KudgREZfECG/W61e7XZfAKNLLD/mXP8AypWuI/B8Q7y3ba2UCFAMzggEAROUweRpWJ4mMOM2VCNAYYmR5KDPymn8ObdtAqiAo01J+9q6mMUj3jJ0/n6UaOjiCaEBSrbMp69VmR0rox4JbMAAJA0+Zk8qHN9DqYP9aafEweQn1H5URJG8G1LARsBv8a5h8ZbBhmA0nWAPx6UB3qjTY/GnrN8E7rz3nWPOqJvDYxf2hHlB5VUfbFxNDwxlVh47ltY9DmOn7tT1kA8vhtVU9ruFZ8JaRFl2vrAB5BLjEyTAAAknYDWms3xi2Cwj3bi27alnYwqjmfrnVr4hxG3w+0+DwxS5euKyYy/EjUZTZsnkizJbdmHQRRnaG4vDUWzaQLi7lm33twDW0pQTlJAId9T/AHQf2j4KFVYTPFMKFsYMge/Zdj699cX8FFR+HWamcEftGD7of2uGLug/bsvrcA6sjDNH7LOf1aibWh5VlqEX0106CpA2ciAfrHU+tD4US+boJH4D8KXiCSdZ1os/pzD4kqCN53mizcAwmIM+81kD1l2P3LUbkJojib5MOlr9Z371vJQMtsfGXb4ikLekVZ3ohcOzyEEkakDpzNDotWvsFhQeJWVaAkBmJ2gILninSDEfGlSD3xttu7GdWNp8Wt1oVi022i4CZLK5LRJJBECYFUb7S/7TfxH+daB2hsWHu27SwS17F5WtkEQ10NbBK6HwkfreHNqOVVP/AE2/Wx/kL/4VUc4fie7VgCIJmY3iPlQGJtqdQRPMVLYzAXbarfeQtyWVtzDkgEyBqRqI5EHTaoq6iwYI2ncD4CTr6b/Ksz1q+Bk60RikKsDpDQyjQ6cpEmPQmaRctZdCVO3usG39DRGLw9rIGS4CcoJWG0OgKyRqdz0jnyrTAK84LEgBZJMCYHkJ5Ci8MM1s6TkMn/CdD+VMNaGTNmWZHh1nUHXaNIg6zqKO4CT3g0DAyGB5g6GlXj6jspBM8qdskZgTsCJ+fOj+K4TLfe3yB08wQGBPXQih79ghdBrEmBsOp6DUfOppjR8Th1uWJSCpEZgdI3GnLc86oeLxlw3M55IyE+s/zpWE45iRbNm0SqkQQiyWnlMaeo15Ubxfg921bLPaKiDvOnxqeVvdiH4baZmUTpIHpJq7cRxYw90KPCciz5iTGx21Pwis4qY4Nh++uWrWYjMyp4m6sBC9N/vq2Jx5JrC4x7V37SWKm41wjrlaAD8clSdztddjRyfVR+VM9s8P3l61ZsyRbTIIB1FuLc7f7xbp+e01E2OzOIYwEefMEflUaib/ANcX3D+mnXcUo9sLu+ddOqeXSahl7H4sj+zYa9DT69isSBqkaTrp+cUXtIv20vGRmBPI5aZvdp8SwlboEDTwA6fOm17B3uYG/UfdrRh7AuNQOWklfzcfOrphjCdpsUCA14nTlbQHUeY12FSNjtLiOdxp80UffHpQ+H7DXgdYHoR+Rou32LfaBrpsunn1ppiRwfHr8/2ukj9VfzA60Ze4r3l+xZe4xZ8xQqqr3ORSWutvneYCKRCmWMkLEHjOx5AANxA24DCfu3oLFdkcUmqJbaNmW2VP3ihYO7e8EXF8TCC6qB7NufCzMgUqCxXQEQd82uU7VR+2XABgcU+HD95lCkPoJDLJlNYM+e0damuHPdw3ELN2+tzJORmZSohgVIDaAgZhInyqG7Xp/tl+LnernlHmfCQMoJ6qsKfMGq52IbDXnRldGKsplWUwQRsQRsau3BuzL8Tw97EWUC3rRAuKm10kSGFvQIxgzlJBOyiqUFrXfYti+5wuMZMpvM4CI7BVlUJUsTsCWO3ShOlGXs9iFQkW2ddmNvx5SJ8LBZKEGZDAEUIvDrpaArk9Ap/CK1vsl2Pwosvdx7Z8TdLPduZ2UpDMcyMkFZ1JOx6aVWuzPY+7xKw977fftKbrrZS4XuBraxBPjGskj4GpjWqdfRbA/SwX3FoQSdv7Qg+AeW/kKgcRda47Oxksdfj9aVsGC9iaBv02Mlelu2Af4mYx8q57UOC4TA8NtYfDW4a7fVixOZm7tWks3P3wI0AzHSqze2QAVo3s04Hib1+7dw32fPas2dMQjOh7xRyXUN+jOvLWqTh8KYblAmYn1HlW9+xrDKvDxcB8VxiG02FslFH4n41FzIqPbQ4nD3MO+Jw1m2LYxLq1m4XV7l0pmbLcKlfGwMEwZ25Vmv8Aq+/7LfMV9P8AaPg1rFYe5auLJa26Bokrmggr5hlU/uivnz/Ubin/AAtz5N/Kl0iCXgtyJFq437j89Ry2pk8GvE6Wm6HSvqhuE2yR4V+IpnE9mMO4goPWs7VyPlRbOUlXVs3Taj8ZwW4iK7IFUmNDmMnUTFfQuI9nGCue8h/iNRHEfZGrFPs+KezlMwZcaaiNRB89abTIxO1w2+tnOLJZGzQcp22nQabVGYRiG9Na3RPZBftr+j4lcDf4CBO/J9NazHtt2av4HFRibiXnuS+dZ8Xm4IGvlrV1LDPEsVZL2WOcbK7qFYMoIByTozKunTQDlV/7L8K4a+HF10NxbmYOe/7qMrDwXLZdFzCUOhIJ1EU77NuL2MS1rDYy337XZFoOiOgAViZD+5ogjKI9K1rDdmsJa1t4e2n+FY+4UwtxCcE7JYG0mazYCBt4zsfnmM0a3AbFwZcrR0KOB949asFiyqqFQBVGwAAA9AKcAqp9KJxT2Z4C8PFZWRzXMh+amqR2n9meEsWL1y2uJS4iFrZBNxcw1UEAZoMRPKZrcgK8ophrLPZlhDewWe40MWI1ULplWPLY/OTuaspwdpGjMSZ/Vts3/Ypq3RXANaH0qoS0xAC4g+ti8v8A3IKLPDrf+7fb9hvzFWALXitU+lfXBW5/sX/y/wA6JXh6fsEeoqXK0nLUxNRiYFByPyP8qXcwqdBHp/SpGK5FF1EnDW9vD8fX0pi9hADIynnvH5RU53fPWlAVT6Yb2+4FxO4cgF97JJj3GTYnxWbQaGA0DGI9aq+M7C4zubc4Lu3A8bA3rty5MmWS2GRN9BodNa+mwK9FTD6fKF3sdi1/+2v/ABtMPxFSfZXDYizeUNbdLSB7t3wQWFtSwUkjXMwVI38VfTZtg70JiOHW3OqiOYjfpPpvRfqPlnvsZfJW5durKuzB3dVIAJYADeRICga7UNbTGfqd+o5KrMoH7oOlfUV7svhWOtpfw/CmB2MwgMi0o+f5mnZvF874XEcXUeF8QR0bx/8AfNN8YuY+4bRxanTMLZKqszGb3fICvpdOz1hdkGvkKqvbvsML1gul5lFv9J3ZVSpyg8wARoT1p2sxlPC+DMWAiMynXfTXl68q1fsepw+Gt2Fw1/wyxcIMjFznOU55gFiNuVQvY7FqAtjEorqUHd5QDknTcwV06bVqGERRbXKIXKIHQcqYcqjBevnazp1LAH5Amnu8u/s/9X9Kkgs1zIKr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4" name="Picture 16" descr="http://nashural.ru/Spravka/perm-teatr-chaykovskogo/ptch33.jpg"/>
          <p:cNvPicPr>
            <a:picLocks noChangeAspect="1" noChangeArrowheads="1"/>
          </p:cNvPicPr>
          <p:nvPr/>
        </p:nvPicPr>
        <p:blipFill>
          <a:blip r:embed="rId2"/>
          <a:srcRect l="5000" t="2853" r="8972" b="20129"/>
          <a:stretch>
            <a:fillRect/>
          </a:stretch>
        </p:blipFill>
        <p:spPr bwMode="auto">
          <a:xfrm>
            <a:off x="4929190" y="4500570"/>
            <a:ext cx="3357586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7" name="Picture 1" descr="F:\c.1 - 0005.jpg"/>
          <p:cNvPicPr>
            <a:picLocks noChangeAspect="1" noChangeArrowheads="1"/>
          </p:cNvPicPr>
          <p:nvPr/>
        </p:nvPicPr>
        <p:blipFill>
          <a:blip r:embed="rId3" cstate="print"/>
          <a:srcRect l="2906"/>
          <a:stretch>
            <a:fillRect/>
          </a:stretch>
        </p:blipFill>
        <p:spPr bwMode="auto">
          <a:xfrm>
            <a:off x="1428728" y="1142984"/>
            <a:ext cx="2386700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857752" y="214290"/>
            <a:ext cx="40005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Книга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«Пермский дом в истории и культуре края»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содержит две статьи о музыке.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Статья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Порозова Владимира Александрович «Музыкальные дома Перми».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Статья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Корж Людмилы Михайловны «Непризнанный меценат»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к 100-летию создания в Перми первого на Урале отделения Императорского Русского музыкального общества.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857760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Т3(2РОС)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 275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429264"/>
            <a:ext cx="4000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Пермский дом в истории и культуре края</a:t>
            </a:r>
            <a:r>
              <a:rPr lang="ru-RU" dirty="0" smtClean="0"/>
              <a:t> : материалы </a:t>
            </a:r>
            <a:r>
              <a:rPr lang="ru-RU" dirty="0" err="1" smtClean="0"/>
              <a:t>науч.-практ</a:t>
            </a:r>
            <a:r>
              <a:rPr lang="ru-RU" dirty="0" smtClean="0"/>
              <a:t>. </a:t>
            </a:r>
            <a:r>
              <a:rPr lang="ru-RU" dirty="0" err="1" smtClean="0"/>
              <a:t>конф</a:t>
            </a:r>
            <a:r>
              <a:rPr lang="ru-RU" dirty="0" smtClean="0"/>
              <a:t>. 19 дек. 2008 г. - Пермь, 2008; 20 см. </a:t>
            </a:r>
          </a:p>
          <a:p>
            <a:r>
              <a:rPr lang="ru-RU" i="1" dirty="0" smtClean="0"/>
              <a:t>Пункт книговыдачи</a:t>
            </a:r>
            <a:r>
              <a:rPr lang="ru-RU" dirty="0" smtClean="0"/>
              <a:t>: ЧЗ. 1. </a:t>
            </a:r>
          </a:p>
          <a:p>
            <a:endParaRPr lang="ru-RU" dirty="0"/>
          </a:p>
        </p:txBody>
      </p:sp>
      <p:pic>
        <p:nvPicPr>
          <p:cNvPr id="11266" name="Picture 2" descr="http://numismat.su/files/photos/30/images/l_001_1200w.jpg"/>
          <p:cNvPicPr>
            <a:picLocks noChangeAspect="1" noChangeArrowheads="1"/>
          </p:cNvPicPr>
          <p:nvPr/>
        </p:nvPicPr>
        <p:blipFill>
          <a:blip r:embed="rId2" cstate="print"/>
          <a:srcRect t="12838" r="9119" b="19910"/>
          <a:stretch>
            <a:fillRect/>
          </a:stretch>
        </p:blipFill>
        <p:spPr bwMode="auto">
          <a:xfrm>
            <a:off x="6643702" y="4143380"/>
            <a:ext cx="207170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42" name="AutoShape 2" descr="https://uraloved.ru/images/mesta/perm-krai/perm/krasnaya-liniya-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44" name="AutoShape 4" descr="https://uraloved.ru/images/mesta/perm-krai/perm/krasnaya-liniya-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http://numismat.su/files/photos/5/images/o23_1200.jpg"/>
          <p:cNvPicPr>
            <a:picLocks noChangeAspect="1" noChangeArrowheads="1"/>
          </p:cNvPicPr>
          <p:nvPr/>
        </p:nvPicPr>
        <p:blipFill>
          <a:blip r:embed="rId3"/>
          <a:srcRect l="45161" t="13332" r="4514" b="7670"/>
          <a:stretch>
            <a:fillRect/>
          </a:stretch>
        </p:blipFill>
        <p:spPr bwMode="auto">
          <a:xfrm>
            <a:off x="4357686" y="4143380"/>
            <a:ext cx="214314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3" name="Picture 1" descr="F:\c.1 - 0008.jpg"/>
          <p:cNvPicPr>
            <a:picLocks noChangeAspect="1" noChangeArrowheads="1"/>
          </p:cNvPicPr>
          <p:nvPr/>
        </p:nvPicPr>
        <p:blipFill>
          <a:blip r:embed="rId4" cstate="print"/>
          <a:srcRect r="2762"/>
          <a:stretch>
            <a:fillRect/>
          </a:stretch>
        </p:blipFill>
        <p:spPr bwMode="auto">
          <a:xfrm>
            <a:off x="1214414" y="428604"/>
            <a:ext cx="2500330" cy="3643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857760"/>
            <a:ext cx="1071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Щ335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Б 722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3578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Бобков Л. 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Балет Урала (до 1941 года) - Пермь : Пермская книга, 2003; 21 см.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500042"/>
            <a:ext cx="43577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Монография посвящена истории становления профессионального балета в Перми и Свердловске - с момента возникновения первых трупп до 1941 года. При подготовке автором был обработан материал: свидетельства живых очевидцев, периодическая печать разных лет.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500042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Бобков Лев Михайлович. </a:t>
            </a:r>
            <a:endParaRPr lang="ru-RU" b="1" dirty="0" smtClean="0"/>
          </a:p>
          <a:p>
            <a:r>
              <a:rPr lang="ru-RU" b="1" dirty="0" smtClean="0"/>
              <a:t>Балет </a:t>
            </a:r>
            <a:r>
              <a:rPr lang="ru-RU" b="1" dirty="0" smtClean="0"/>
              <a:t>Урала  (до 1941 года)</a:t>
            </a:r>
            <a:endParaRPr lang="ru-RU" dirty="0"/>
          </a:p>
        </p:txBody>
      </p:sp>
      <p:pic>
        <p:nvPicPr>
          <p:cNvPr id="9218" name="Picture 2" descr="&amp;Kcy;&amp;acy;&amp;rcy;&amp;tcy;&amp;icy;&amp;ncy;&amp;kcy;&amp;icy; &amp;pcy;&amp;ocy; &amp;zcy;&amp;acy;&amp;pcy;&amp;rcy;&amp;ocy;&amp;scy;&amp;ucy; &amp;pcy;&amp;iecy;&amp;rcy;&amp;mcy;&amp;scy;&amp;kcy;&amp;icy;&amp;jcy; &amp;bcy;&amp;acy;&amp;lcy;&amp;iecy;&amp;tcy; &amp;fcy;&amp;ocy;&amp;tcy;&amp;ocy;"/>
          <p:cNvPicPr>
            <a:picLocks noChangeAspect="1" noChangeArrowheads="1"/>
          </p:cNvPicPr>
          <p:nvPr/>
        </p:nvPicPr>
        <p:blipFill>
          <a:blip r:embed="rId2"/>
          <a:srcRect t="26882" r="6054" b="3225"/>
          <a:stretch>
            <a:fillRect/>
          </a:stretch>
        </p:blipFill>
        <p:spPr bwMode="auto">
          <a:xfrm>
            <a:off x="4572000" y="4214818"/>
            <a:ext cx="4286280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6143644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Пункт книговыдачи: </a:t>
            </a:r>
            <a:r>
              <a:rPr lang="ru-RU" dirty="0" smtClean="0"/>
              <a:t>ЧЗ. 1, библиотека музыки </a:t>
            </a:r>
            <a:endParaRPr lang="ru-RU" dirty="0"/>
          </a:p>
        </p:txBody>
      </p:sp>
      <p:pic>
        <p:nvPicPr>
          <p:cNvPr id="12290" name="Picture 2" descr="F:\c.1 - 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00042"/>
            <a:ext cx="2500330" cy="381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0" y="214290"/>
            <a:ext cx="56436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МЕМУАРНАЯ ПРОЗА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500570"/>
            <a:ext cx="1071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Щ33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Г 834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143512"/>
            <a:ext cx="4572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Григорьева, А. П.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Путём Станиславского : Воспоминания оперной певицы . - Пермь ,</a:t>
            </a:r>
          </a:p>
          <a:p>
            <a:r>
              <a:rPr lang="ru-RU" dirty="0" smtClean="0"/>
              <a:t>2010; 21 см. </a:t>
            </a:r>
          </a:p>
          <a:p>
            <a:r>
              <a:rPr lang="ru-RU" i="1" dirty="0" smtClean="0"/>
              <a:t>Пункт книговыдачи: </a:t>
            </a:r>
            <a:r>
              <a:rPr lang="ru-RU" dirty="0" smtClean="0"/>
              <a:t>ЧЗ.1</a:t>
            </a:r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357686" y="1142984"/>
            <a:ext cx="44291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Григорьева Александра Павловна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«Путем Станиславского. Воспоминания оперной певицы».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Книга воспоминаний оперной певицы, ученицы К.С. Станиславского, солистки Пермского государственного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театра оперы и балета рассказывает об истории русского искусства, о жизни, учебе артистки,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том числе о работе и успехе в пермском оперном театре.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&amp;Pcy;&amp;ocy;&amp;rcy;&amp;tcy;&amp;rcy;&amp;iecy;&amp;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500570"/>
            <a:ext cx="2543175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" descr="C:\Documents and Settings\librarian.PSPUNET\Рабочий стол\c.1 - 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142984"/>
            <a:ext cx="2093648" cy="301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500562" y="571480"/>
            <a:ext cx="40719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Келлер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Иосиф Исаакович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. </a:t>
            </a:r>
            <a:endParaRPr lang="ru-RU" sz="2000" b="1" dirty="0" smtClean="0"/>
          </a:p>
          <a:p>
            <a:r>
              <a:rPr lang="ru-RU" sz="2000" b="1" dirty="0" smtClean="0"/>
              <a:t>«Репетиции. Спектакли. Встречи»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357298"/>
            <a:ext cx="3857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Книга из серии "Искры памятных лет" знакомит с воспоминаниями заслуженного деятеля искусств РСФСР, лауреата Государственной премии режиссера Иосифа </a:t>
            </a:r>
            <a:r>
              <a:rPr lang="ru-RU" dirty="0" err="1" smtClean="0"/>
              <a:t>Келлера</a:t>
            </a:r>
            <a:r>
              <a:rPr lang="ru-RU" dirty="0" smtClean="0"/>
              <a:t>, почти полвека отдавшего служению оперному искусству.</a:t>
            </a:r>
            <a:endParaRPr lang="ru-RU" dirty="0"/>
          </a:p>
        </p:txBody>
      </p:sp>
      <p:pic>
        <p:nvPicPr>
          <p:cNvPr id="4" name="Picture 4" descr="http://www.kinolocman.ru/images/persons/std/std_555684.jpg"/>
          <p:cNvPicPr>
            <a:picLocks noChangeAspect="1" noChangeArrowheads="1"/>
          </p:cNvPicPr>
          <p:nvPr/>
        </p:nvPicPr>
        <p:blipFill>
          <a:blip r:embed="rId2"/>
          <a:srcRect r="4166" b="15789"/>
          <a:stretch>
            <a:fillRect/>
          </a:stretch>
        </p:blipFill>
        <p:spPr bwMode="auto">
          <a:xfrm>
            <a:off x="6500826" y="3714752"/>
            <a:ext cx="2000264" cy="278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20" y="5072074"/>
            <a:ext cx="33565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642065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Келлер Иосиф</a:t>
            </a:r>
          </a:p>
          <a:p>
            <a:r>
              <a:rPr lang="ru-RU" dirty="0" smtClean="0"/>
              <a:t>Репетиции. Спектакли. Встречи.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929330"/>
            <a:ext cx="2770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Пермь, </a:t>
            </a:r>
            <a:r>
              <a:rPr lang="ru-RU" dirty="0" smtClean="0"/>
              <a:t>1977;  17 см</a:t>
            </a:r>
          </a:p>
          <a:p>
            <a:r>
              <a:rPr lang="ru-RU" i="1" dirty="0" smtClean="0"/>
              <a:t>Пункт книговыдачи: </a:t>
            </a:r>
            <a:r>
              <a:rPr lang="ru-RU" dirty="0" smtClean="0"/>
              <a:t>ЧЗ. 1</a:t>
            </a:r>
            <a:endParaRPr lang="ru-RU" dirty="0"/>
          </a:p>
        </p:txBody>
      </p:sp>
      <p:pic>
        <p:nvPicPr>
          <p:cNvPr id="2050" name="Picture 2" descr="C:\Documents and Settings\librarian.PSPUNET\Рабочий стол\c.1 - 0002.jpg"/>
          <p:cNvPicPr>
            <a:picLocks noChangeAspect="1" noChangeArrowheads="1"/>
          </p:cNvPicPr>
          <p:nvPr/>
        </p:nvPicPr>
        <p:blipFill>
          <a:blip r:embed="rId3" cstate="print"/>
          <a:srcRect r="2243"/>
          <a:stretch>
            <a:fillRect/>
          </a:stretch>
        </p:blipFill>
        <p:spPr bwMode="auto">
          <a:xfrm>
            <a:off x="571472" y="571480"/>
            <a:ext cx="2928958" cy="3812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0" y="285728"/>
            <a:ext cx="385765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Боголюбов Николай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Николаевич «60 лет в оперном театре»: воспоминания режиссера»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Советский оперный режиссёр и педагог, заслуженный артист Российской Федерации работал в Перми с 1895 по 1899 год. В книге мемуаров посвятил данному периоду жизни особую главу под названием «Пермь»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, ведь с этим городом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 него были связаны самые прекрасные воспоминания.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242" name="AutoShape 2" descr="http://enc.permculture.ru/getImage.do?object=1804971898&amp;original=1&amp;compatibl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&amp;Kcy;&amp;acy;&amp;rcy;&amp;tcy;&amp;icy;&amp;ncy;&amp;kcy;&amp;icy; &amp;pcy;&amp;ocy; &amp;zcy;&amp;acy;&amp;pcy;&amp;rcy;&amp;ocy;&amp;scy;&amp;ucy; &amp;bcy;&amp;ocy;&amp;gcy;&amp;ocy;&amp;lcy;&amp;yucy;&amp;bcy;&amp;ocy;&amp;vcy; &amp;ncy;&amp;icy;&amp;kcy;&amp;ocy;&amp;lcy;&amp;acy;&amp;jcy; &amp;ncy;&amp;icy;&amp;kcy;&amp;ocy;&amp;lcy;&amp;acy;&amp;iecy;&amp;vcy;&amp;icy;&amp;chcy; &amp;rcy;&amp;iecy;&amp;zhcy;&amp;icy;&amp;scy;&amp;scy;&amp;iecy;&amp;rcy;"/>
          <p:cNvSpPr>
            <a:spLocks noChangeAspect="1" noChangeArrowheads="1"/>
          </p:cNvSpPr>
          <p:nvPr/>
        </p:nvSpPr>
        <p:spPr bwMode="auto">
          <a:xfrm>
            <a:off x="155575" y="-1820863"/>
            <a:ext cx="2695575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&amp;Kcy;&amp;acy;&amp;rcy;&amp;tcy;&amp;icy;&amp;ncy;&amp;kcy;&amp;icy; &amp;pcy;&amp;ocy; &amp;zcy;&amp;acy;&amp;pcy;&amp;rcy;&amp;ocy;&amp;scy;&amp;ucy; &amp;bcy;&amp;ocy;&amp;gcy;&amp;ocy;&amp;lcy;&amp;yucy;&amp;bcy;&amp;ocy;&amp;vcy; &amp;ncy;&amp;icy;&amp;kcy;&amp;ocy;&amp;lcy;&amp;acy;&amp;jcy; &amp;ncy;&amp;icy;&amp;kcy;&amp;ocy;&amp;lcy;&amp;acy;&amp;iecy;&amp;vcy;&amp;icy;&amp;chcy; &amp;rcy;&amp;iecy;&amp;zhcy;&amp;icy;&amp;scy;&amp;scy;&amp;iecy;&amp;rcy;"/>
          <p:cNvSpPr>
            <a:spLocks noChangeAspect="1" noChangeArrowheads="1"/>
          </p:cNvSpPr>
          <p:nvPr/>
        </p:nvSpPr>
        <p:spPr bwMode="auto">
          <a:xfrm>
            <a:off x="155575" y="-1820863"/>
            <a:ext cx="2695575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&amp;Kcy;&amp;acy;&amp;rcy;&amp;tcy;&amp;icy;&amp;ncy;&amp;kcy;&amp;icy; &amp;pcy;&amp;ocy; &amp;zcy;&amp;acy;&amp;pcy;&amp;rcy;&amp;ocy;&amp;scy;&amp;u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9570" name="AutoShape 2" descr="http://enc.permculture.ru/getImage.do?object=1804971898&amp;original=1&amp;compatibl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9572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214818"/>
            <a:ext cx="1699088" cy="2400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7" name="Picture 1" descr="F:\c.1 - 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00042"/>
            <a:ext cx="2714644" cy="3786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28596" y="4714884"/>
            <a:ext cx="2857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498885</a:t>
            </a:r>
          </a:p>
          <a:p>
            <a:r>
              <a:rPr lang="ru-RU" b="1" dirty="0" smtClean="0"/>
              <a:t>Николай Боголюбов</a:t>
            </a:r>
          </a:p>
          <a:p>
            <a:r>
              <a:rPr lang="ru-RU" dirty="0" smtClean="0"/>
              <a:t>Шестьдесят лет в оперном театре.</a:t>
            </a:r>
          </a:p>
          <a:p>
            <a:r>
              <a:rPr lang="ru-RU" dirty="0" smtClean="0"/>
              <a:t>М., 1967; 21 см.</a:t>
            </a:r>
          </a:p>
          <a:p>
            <a:r>
              <a:rPr lang="ru-RU" i="1" dirty="0" smtClean="0"/>
              <a:t>Пункт </a:t>
            </a:r>
            <a:r>
              <a:rPr lang="ru-RU" i="1" dirty="0" smtClean="0"/>
              <a:t>книговыдачи: </a:t>
            </a:r>
            <a:r>
              <a:rPr lang="ru-RU" dirty="0" smtClean="0"/>
              <a:t>ЧЗ.1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357166"/>
            <a:ext cx="7319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Исторические портреты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1285860"/>
            <a:ext cx="45005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Семенов Владимир Львович </a:t>
            </a:r>
            <a:r>
              <a:rPr lang="ru-RU" sz="2000" dirty="0" smtClean="0"/>
              <a:t>«</a:t>
            </a:r>
            <a:r>
              <a:rPr lang="ru-RU" sz="2000" b="1" dirty="0" smtClean="0"/>
              <a:t>Интеллектуал и просветитель Пермского края»</a:t>
            </a:r>
            <a:r>
              <a:rPr lang="ru-RU" sz="2000" dirty="0" smtClean="0"/>
              <a:t> рассказывает о жизни и творчестве поэта и журналиста Сергея Андреевича Ильина. Ильин писал рецензии на театральные постановки, играл в любительских спектаклях. Участвовал в работе Пермского музыкального кружка, где проявил себя как певец, оркестрант, дирижёр и аранжировщик.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786322"/>
            <a:ext cx="1000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908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 302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429264"/>
            <a:ext cx="4572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Семёнов В. 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Интеллектуал и просветитель Пермского края. - Пермь , 2004; 21 см.</a:t>
            </a:r>
          </a:p>
          <a:p>
            <a:r>
              <a:rPr lang="ru-RU" i="1" dirty="0" smtClean="0"/>
              <a:t> Пункт книговыдачи: </a:t>
            </a:r>
            <a:r>
              <a:rPr lang="ru-RU" dirty="0" smtClean="0"/>
              <a:t>ЧЗ.1; АБ.1</a:t>
            </a:r>
            <a:endParaRPr lang="ru-RU" i="1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 descr="&amp;Kcy;&amp;acy;&amp;rcy;&amp;tcy;&amp;icy;&amp;ncy;&amp;kcy;&amp;icy; &amp;pcy;&amp;ocy; &amp;zcy;&amp;acy;&amp;pcy;&amp;rcy;&amp;ocy;&amp;scy;&amp;ucy; &amp;zhcy;&amp;ucy;&amp;rcy;&amp;ncy;&amp;acy;&amp;lcy;&amp;icy;&amp;scy;&amp;tcy; &amp;icy;&amp;lcy;&amp;softcy;&amp;icy;&amp;ncy; &amp;scy;&amp;iecy;&amp;rcy;&amp;gcy;&amp;iecy;&amp;jcy; &amp;acy;&amp;ncy;&amp;dcy;&amp;rcy;&amp;iecy;&amp;iecy;&amp;vcy;&amp;icy;&amp;chcy;"/>
          <p:cNvPicPr>
            <a:picLocks noChangeAspect="1" noChangeArrowheads="1"/>
          </p:cNvPicPr>
          <p:nvPr/>
        </p:nvPicPr>
        <p:blipFill>
          <a:blip r:embed="rId2"/>
          <a:srcRect l="2809" t="13963" r="1685" b="14228"/>
          <a:stretch>
            <a:fillRect/>
          </a:stretch>
        </p:blipFill>
        <p:spPr bwMode="auto">
          <a:xfrm>
            <a:off x="6929454" y="4572008"/>
            <a:ext cx="1928826" cy="2042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3" name="Picture 1" descr="F:\c.1 - 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428736"/>
            <a:ext cx="2328131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857752" y="642918"/>
            <a:ext cx="378621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Семенов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Владимир Львович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А.Д. Городцов. Жизнь, отданная народу»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рассказ 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Городцове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Александре Дмитриевиче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руководителе народных хоров Пермского попечительства о народной трезвости, организаторе курсов певческой грамоты и хорового пения, оперном певце.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4786322"/>
          <a:ext cx="857256" cy="548640"/>
        </p:xfrm>
        <a:graphic>
          <a:graphicData uri="http://schemas.openxmlformats.org/drawingml/2006/table">
            <a:tbl>
              <a:tblPr/>
              <a:tblGrid>
                <a:gridCol w="857256"/>
              </a:tblGrid>
              <a:tr h="0">
                <a:tc>
                  <a:txBody>
                    <a:bodyPr/>
                    <a:lstStyle/>
                    <a:p>
                      <a:r>
                        <a:rPr lang="ru-RU" b="1" dirty="0"/>
                        <a:t>Щ313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b="1" dirty="0"/>
                        <a:t>С 302</a:t>
                      </a:r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52863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Семёнов, В. 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А. Д. Городцов. Жизнь, отданная народу - Пермь ,</a:t>
            </a:r>
            <a:r>
              <a:rPr lang="ru-RU" dirty="0" smtClean="0"/>
              <a:t>2012; </a:t>
            </a:r>
            <a:r>
              <a:rPr lang="ru-RU" dirty="0" smtClean="0"/>
              <a:t>20 см.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http://pravoslavnaya.academic.ru/pictures/pravoslavnaya/data/177/472/1234/i400.jpg"/>
          <p:cNvPicPr>
            <a:picLocks noChangeAspect="1" noChangeArrowheads="1"/>
          </p:cNvPicPr>
          <p:nvPr/>
        </p:nvPicPr>
        <p:blipFill>
          <a:blip r:embed="rId2"/>
          <a:srcRect t="3290" r="12000" b="4590"/>
          <a:stretch>
            <a:fillRect/>
          </a:stretch>
        </p:blipFill>
        <p:spPr bwMode="auto">
          <a:xfrm>
            <a:off x="6786578" y="4286256"/>
            <a:ext cx="1714512" cy="2182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69" name="Picture 1" descr="F:\c.1 - 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714356"/>
            <a:ext cx="2428892" cy="3502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6143644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Пункт книговыдачи</a:t>
            </a:r>
            <a:r>
              <a:rPr lang="ru-RU" dirty="0" smtClean="0"/>
              <a:t>: ЧЗ.1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</TotalTime>
  <Words>905</Words>
  <Application>Microsoft Office PowerPoint</Application>
  <PresentationFormat>Экран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МУЗЫКАЛЬНОЕ КРАЕВЕДЕНИЕ</dc:title>
  <dc:creator>librarian</dc:creator>
  <cp:lastModifiedBy>librarian</cp:lastModifiedBy>
  <cp:revision>154</cp:revision>
  <dcterms:created xsi:type="dcterms:W3CDTF">2016-10-17T06:10:08Z</dcterms:created>
  <dcterms:modified xsi:type="dcterms:W3CDTF">2016-10-24T08:51:10Z</dcterms:modified>
</cp:coreProperties>
</file>