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embeddings/oleObject9.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0" r:id="rId3"/>
    <p:sldId id="289" r:id="rId4"/>
    <p:sldId id="296" r:id="rId5"/>
    <p:sldId id="297" r:id="rId6"/>
    <p:sldId id="298" r:id="rId7"/>
    <p:sldId id="29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F0F0F0"/>
    <a:srgbClr val="ECECEC"/>
    <a:srgbClr val="F9F9F9"/>
    <a:srgbClr val="761B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06/relationships/legacyDocTextInfo" Target="legacyDocTextInfo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18" Type="http://schemas.microsoft.com/office/2006/relationships/legacyDiagramText" Target="legacyDiagramText18.bin"/><Relationship Id="rId3" Type="http://schemas.microsoft.com/office/2006/relationships/legacyDiagramText" Target="legacyDiagramText3.bin"/><Relationship Id="rId21" Type="http://schemas.microsoft.com/office/2006/relationships/legacyDiagramText" Target="legacyDiagramText21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17" Type="http://schemas.microsoft.com/office/2006/relationships/legacyDiagramText" Target="legacyDiagramText17.bin"/><Relationship Id="rId2" Type="http://schemas.microsoft.com/office/2006/relationships/legacyDiagramText" Target="legacyDiagramText2.bin"/><Relationship Id="rId16" Type="http://schemas.microsoft.com/office/2006/relationships/legacyDiagramText" Target="legacyDiagramText16.bin"/><Relationship Id="rId20" Type="http://schemas.microsoft.com/office/2006/relationships/legacyDiagramText" Target="legacyDiagramText20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24" Type="http://schemas.microsoft.com/office/2006/relationships/legacyDiagramText" Target="legacyDiagramText24.bin"/><Relationship Id="rId5" Type="http://schemas.microsoft.com/office/2006/relationships/legacyDiagramText" Target="legacyDiagramText5.bin"/><Relationship Id="rId15" Type="http://schemas.microsoft.com/office/2006/relationships/legacyDiagramText" Target="legacyDiagramText15.bin"/><Relationship Id="rId23" Type="http://schemas.microsoft.com/office/2006/relationships/legacyDiagramText" Target="legacyDiagramText23.bin"/><Relationship Id="rId10" Type="http://schemas.microsoft.com/office/2006/relationships/legacyDiagramText" Target="legacyDiagramText10.bin"/><Relationship Id="rId19" Type="http://schemas.microsoft.com/office/2006/relationships/legacyDiagramText" Target="legacyDiagramText19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Relationship Id="rId14" Type="http://schemas.microsoft.com/office/2006/relationships/legacyDiagramText" Target="legacyDiagramText14.bin"/><Relationship Id="rId22" Type="http://schemas.microsoft.com/office/2006/relationships/legacyDiagramText" Target="legacyDiagramText22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DA94C-A750-4243-9987-AF3FB3CD771B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77D1F-1A7F-4132-BB99-416BD69550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E8B2D-2A12-4F64-B35C-11AC595A9916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FDF12-331E-42A1-830C-95A56A8AAA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B5E49-DD69-463D-AD07-D521EDAC2CD0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8AE7-5682-45E5-8CC4-8CE8CCA75C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F0253-FC85-423C-A588-F5D6D4DBAC93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0120-23D6-4304-B614-2FC5A2AE8D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4F6ED-DFA3-49F3-8207-14421422F1CB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A09BF-7F4E-4F89-8908-0F30742D90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CEF6-1B03-4BF9-B00F-B6B819700C0F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2A968-1B07-41D6-A269-7917537C0B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64D3-D257-4CF5-B8F7-1A31BC0D8EB3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15196-B101-4425-9DA6-F890FE2F4B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8A9E-CC14-44AA-B9AF-1B58C14DEE7F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DC0A-3AA4-4969-819D-505A8F63C7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664A9-899F-4DB3-9D7D-329B37BEDC26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1D772-8973-4DE7-837F-165C3D5342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9A8DF-DDEA-4A80-97C7-483A13D876AF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2A031-F334-4384-A472-2805D7CE85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2FCC7-618B-4831-A3E9-814C61DE06E1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68B1B-2660-48F8-8B9B-97B293C084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2F693-839F-4D87-97A7-B04A75543499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B228A-D09E-4352-88E3-E4B0C00E1E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E053-8E87-4D4D-AAB3-53F810B7C598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795C4-0D77-476D-AFA3-DA1F8A1759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0D7AF7-07A4-4E1F-8177-913E17AE84E0}" type="datetimeFigureOut">
              <a:rPr lang="ru-RU"/>
              <a:pPr>
                <a:defRPr/>
              </a:pPr>
              <a:t>06.11.2015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2F5B50-E69A-46F1-80AF-F8701B5692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  <p:sldLayoutId id="214748369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9138"/>
            <a:ext cx="9144000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755650" y="2924175"/>
            <a:ext cx="7920038" cy="1944688"/>
          </a:xfrm>
        </p:spPr>
        <p:txBody>
          <a:bodyPr/>
          <a:lstStyle/>
          <a:p>
            <a:pPr eaLnBrk="1" hangingPunct="1"/>
            <a:r>
              <a:rPr lang="ru-RU" sz="3200" smtClean="0"/>
              <a:t>О формировании общеучебных познавательных УУД при обучении математике в основной школе</a:t>
            </a:r>
            <a:endParaRPr lang="ru-RU" sz="3600" smtClean="0"/>
          </a:p>
        </p:txBody>
      </p:sp>
      <p:sp>
        <p:nvSpPr>
          <p:cNvPr id="1331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51050" y="5300663"/>
            <a:ext cx="6842125" cy="1320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</a:rPr>
              <a:t>Доцент кафедры  теории и методики обучения  математике ПГГПУ, 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sz="2800" smtClean="0">
                <a:solidFill>
                  <a:schemeClr val="tx1"/>
                </a:solidFill>
                <a:latin typeface="Arial" charset="0"/>
              </a:rPr>
              <a:t>канд. пед. наук Г.Н. Васильева</a:t>
            </a:r>
          </a:p>
        </p:txBody>
      </p:sp>
      <p:pic>
        <p:nvPicPr>
          <p:cNvPr id="15364" name="Picture 5" descr="C:\Users\Alex\Downloads\compan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09538"/>
            <a:ext cx="51435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C:\Users\днс\Documents\PR\Семинар по медиаплану\Безымянны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9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23" name="Picture 8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924" name="Picture 7" descr="C:\Users\днс\Documents\PR\Семинар по медиаплану\Рисунок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925" name="Заголовок 1"/>
          <p:cNvSpPr>
            <a:spLocks/>
          </p:cNvSpPr>
          <p:nvPr/>
        </p:nvSpPr>
        <p:spPr bwMode="auto">
          <a:xfrm>
            <a:off x="611188" y="3068638"/>
            <a:ext cx="826611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/>
          </a:p>
        </p:txBody>
      </p:sp>
      <p:graphicFrame>
        <p:nvGraphicFramePr>
          <p:cNvPr id="34873" name="Organization Chart 2"/>
          <p:cNvGraphicFramePr>
            <a:graphicFrameLocks/>
          </p:cNvGraphicFramePr>
          <p:nvPr/>
        </p:nvGraphicFramePr>
        <p:xfrm>
          <a:off x="0" y="765175"/>
          <a:ext cx="9144000" cy="5903913"/>
        </p:xfrm>
        <a:graphic>
          <a:graphicData uri="http://schemas.openxmlformats.org/drawingml/2006/compatibility">
            <com:legacyDrawing xmlns:com="http://schemas.openxmlformats.org/drawingml/2006/compatibility" spid="_x0000_s3487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17" name="Picture 8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413" y="836613"/>
            <a:ext cx="9144001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3550" y="1144588"/>
            <a:ext cx="8266113" cy="774700"/>
          </a:xfrm>
        </p:spPr>
        <p:txBody>
          <a:bodyPr/>
          <a:lstStyle/>
          <a:p>
            <a:pPr eaLnBrk="1" hangingPunct="1"/>
            <a:r>
              <a:rPr lang="ru-RU" sz="4000" b="1" smtClean="0"/>
              <a:t>Умение структурировать знания</a:t>
            </a:r>
          </a:p>
        </p:txBody>
      </p:sp>
      <p:pic>
        <p:nvPicPr>
          <p:cNvPr id="33819" name="Picture 7" descr="C:\Users\днс\Documents\PR\Семинар по медиаплану\Рисунок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0" name="Заголовок 1"/>
          <p:cNvSpPr>
            <a:spLocks/>
          </p:cNvSpPr>
          <p:nvPr/>
        </p:nvSpPr>
        <p:spPr bwMode="auto">
          <a:xfrm>
            <a:off x="611188" y="3068638"/>
            <a:ext cx="826611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/>
          </a:p>
        </p:txBody>
      </p:sp>
      <p:sp>
        <p:nvSpPr>
          <p:cNvPr id="33821" name="Rectangle 7"/>
          <p:cNvSpPr>
            <a:spLocks noChangeArrowheads="1"/>
          </p:cNvSpPr>
          <p:nvPr/>
        </p:nvSpPr>
        <p:spPr bwMode="auto">
          <a:xfrm>
            <a:off x="179388" y="2693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 eaLnBrk="0" hangingPunct="0">
              <a:tabLst>
                <a:tab pos="228600" algn="l"/>
                <a:tab pos="457200" algn="l"/>
              </a:tabLst>
            </a:pPr>
            <a:endParaRPr lang="ru-RU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843213" y="3573463"/>
            <a:ext cx="6858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</a:pPr>
            <a:r>
              <a:rPr lang="ru-RU" sz="2400">
                <a:solidFill>
                  <a:srgbClr val="161616"/>
                </a:solidFill>
                <a:sym typeface="Symbol" pitchFamily="18" charset="2"/>
              </a:rPr>
              <a:t></a:t>
            </a:r>
            <a:r>
              <a:rPr lang="ru-RU" sz="2400" i="1">
                <a:solidFill>
                  <a:srgbClr val="161616"/>
                </a:solidFill>
              </a:rPr>
              <a:t>АОВ</a:t>
            </a:r>
            <a:r>
              <a:rPr lang="ru-RU" sz="2400">
                <a:solidFill>
                  <a:srgbClr val="161616"/>
                </a:solidFill>
              </a:rPr>
              <a:t>           фигура:   1) </a:t>
            </a:r>
            <a:r>
              <a:rPr lang="ru-RU" sz="2400" i="1">
                <a:solidFill>
                  <a:srgbClr val="161616"/>
                </a:solidFill>
              </a:rPr>
              <a:t>О</a:t>
            </a:r>
            <a:r>
              <a:rPr lang="ru-RU" sz="2400">
                <a:solidFill>
                  <a:srgbClr val="161616"/>
                </a:solidFill>
              </a:rPr>
              <a:t> – точка,</a:t>
            </a:r>
          </a:p>
          <a:p>
            <a:pPr>
              <a:lnSpc>
                <a:spcPct val="50000"/>
              </a:lnSpc>
            </a:pPr>
            <a:r>
              <a:rPr lang="ru-RU" sz="2400">
                <a:solidFill>
                  <a:srgbClr val="161616"/>
                </a:solidFill>
              </a:rPr>
              <a:t>								                           2) [</a:t>
            </a:r>
            <a:r>
              <a:rPr lang="ru-RU" sz="2400" i="1">
                <a:solidFill>
                  <a:srgbClr val="161616"/>
                </a:solidFill>
              </a:rPr>
              <a:t>ОА</a:t>
            </a:r>
            <a:r>
              <a:rPr lang="en-US" sz="2400">
                <a:solidFill>
                  <a:srgbClr val="161616"/>
                </a:solidFill>
              </a:rPr>
              <a:t>)</a:t>
            </a:r>
            <a:r>
              <a:rPr lang="ru-RU" sz="2400">
                <a:solidFill>
                  <a:srgbClr val="161616"/>
                </a:solidFill>
              </a:rPr>
              <a:t> </a:t>
            </a:r>
            <a:r>
              <a:rPr lang="ru-RU" sz="2400">
                <a:solidFill>
                  <a:srgbClr val="E6265D"/>
                </a:solidFill>
              </a:rPr>
              <a:t>    </a:t>
            </a:r>
            <a:r>
              <a:rPr lang="ru-RU" sz="2400">
                <a:solidFill>
                  <a:srgbClr val="161616"/>
                </a:solidFill>
              </a:rPr>
              <a:t>[</a:t>
            </a:r>
            <a:r>
              <a:rPr lang="ru-RU" sz="2400" i="1">
                <a:solidFill>
                  <a:srgbClr val="161616"/>
                </a:solidFill>
              </a:rPr>
              <a:t>ОВ</a:t>
            </a:r>
            <a:r>
              <a:rPr lang="en-US" sz="2400">
                <a:solidFill>
                  <a:srgbClr val="161616"/>
                </a:solidFill>
              </a:rPr>
              <a:t>)</a:t>
            </a:r>
            <a:r>
              <a:rPr lang="ru-RU" sz="2400"/>
              <a:t>.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9375" y="2133600"/>
            <a:ext cx="90646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 sz="2400" i="1">
                <a:solidFill>
                  <a:srgbClr val="5C35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Углом </a:t>
            </a:r>
            <a:r>
              <a:rPr lang="ru-RU" sz="2400" i="1">
                <a:solidFill>
                  <a:srgbClr val="BF7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называется фигура, которая состоит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 sz="2400" i="1">
                <a:solidFill>
                  <a:srgbClr val="BF7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из точки и двух различных лучей, исходящих их этой точки.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995738" y="3644900"/>
            <a:ext cx="649287" cy="0"/>
          </a:xfrm>
          <a:prstGeom prst="line">
            <a:avLst/>
          </a:prstGeom>
          <a:noFill/>
          <a:ln w="9525">
            <a:solidFill>
              <a:srgbClr val="F933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995738" y="3284538"/>
            <a:ext cx="649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i="1">
                <a:solidFill>
                  <a:srgbClr val="F93333"/>
                </a:solidFill>
                <a:latin typeface="Times New Roman" pitchFamily="18" charset="0"/>
              </a:rPr>
              <a:t>def</a:t>
            </a:r>
            <a:endParaRPr lang="ru-RU" altLang="ru-RU" sz="2000" i="1">
              <a:solidFill>
                <a:srgbClr val="F93333"/>
              </a:solidFill>
              <a:latin typeface="Times New Roman" pitchFamily="18" charset="0"/>
            </a:endParaRP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0" y="0"/>
          <a:ext cx="161925" cy="152400"/>
        </p:xfrm>
        <a:graphic>
          <a:graphicData uri="http://schemas.openxmlformats.org/presentationml/2006/ole">
            <p:oleObj spid="_x0000_s33803" name="Формула" r:id="rId5" imgW="164814" imgH="126780" progId="Equation.3">
              <p:embed/>
            </p:oleObj>
          </a:graphicData>
        </a:graphic>
      </p:graphicFrame>
      <p:sp>
        <p:nvSpPr>
          <p:cNvPr id="33826" name="Line 12"/>
          <p:cNvSpPr>
            <a:spLocks noChangeShapeType="1"/>
          </p:cNvSpPr>
          <p:nvPr/>
        </p:nvSpPr>
        <p:spPr bwMode="auto">
          <a:xfrm flipH="1">
            <a:off x="26988" y="107950"/>
            <a:ext cx="58737" cy="119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2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2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0" y="0"/>
          <a:ext cx="161925" cy="152400"/>
        </p:xfrm>
        <a:graphic>
          <a:graphicData uri="http://schemas.openxmlformats.org/presentationml/2006/ole">
            <p:oleObj spid="_x0000_s33807" name="Формула" r:id="rId6" imgW="164814" imgH="126780" progId="Equation.3">
              <p:embed/>
            </p:oleObj>
          </a:graphicData>
        </a:graphic>
      </p:graphicFrame>
      <p:sp>
        <p:nvSpPr>
          <p:cNvPr id="33829" name="Line 16"/>
          <p:cNvSpPr>
            <a:spLocks noChangeShapeType="1"/>
          </p:cNvSpPr>
          <p:nvPr/>
        </p:nvSpPr>
        <p:spPr bwMode="auto">
          <a:xfrm flipH="1">
            <a:off x="26988" y="107950"/>
            <a:ext cx="58737" cy="119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30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3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32" name="Line 20"/>
          <p:cNvSpPr>
            <a:spLocks noChangeShapeType="1"/>
          </p:cNvSpPr>
          <p:nvPr/>
        </p:nvSpPr>
        <p:spPr bwMode="auto">
          <a:xfrm flipH="1">
            <a:off x="7212013" y="3944938"/>
            <a:ext cx="131762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3833" name="Rectangle 21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3834" name="Rectangle 22"/>
          <p:cNvSpPr>
            <a:spLocks noChangeArrowheads="1"/>
          </p:cNvSpPr>
          <p:nvPr/>
        </p:nvSpPr>
        <p:spPr bwMode="auto">
          <a:xfrm>
            <a:off x="0" y="3500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816" name="Object 24"/>
          <p:cNvGraphicFramePr>
            <a:graphicFrameLocks noChangeAspect="1"/>
          </p:cNvGraphicFramePr>
          <p:nvPr/>
        </p:nvGraphicFramePr>
        <p:xfrm>
          <a:off x="7164388" y="3933825"/>
          <a:ext cx="277812" cy="261938"/>
        </p:xfrm>
        <a:graphic>
          <a:graphicData uri="http://schemas.openxmlformats.org/presentationml/2006/ole">
            <p:oleObj spid="_x0000_s33816" name="Формула" r:id="rId7" imgW="164814" imgH="126780" progId="Equation.3">
              <p:embed/>
            </p:oleObj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V="1">
            <a:off x="323850" y="3141663"/>
            <a:ext cx="1222375" cy="140176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323850" y="4581525"/>
            <a:ext cx="2087563" cy="14287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37" name="Rectangle 27"/>
          <p:cNvSpPr>
            <a:spLocks noChangeArrowheads="1"/>
          </p:cNvSpPr>
          <p:nvPr/>
        </p:nvSpPr>
        <p:spPr bwMode="auto">
          <a:xfrm>
            <a:off x="250825" y="42926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161616"/>
                </a:solidFill>
              </a:rPr>
              <a:t>.</a:t>
            </a:r>
          </a:p>
        </p:txBody>
      </p:sp>
      <p:sp>
        <p:nvSpPr>
          <p:cNvPr id="33838" name="Rectangle 28"/>
          <p:cNvSpPr>
            <a:spLocks noChangeArrowheads="1"/>
          </p:cNvSpPr>
          <p:nvPr/>
        </p:nvSpPr>
        <p:spPr bwMode="auto">
          <a:xfrm>
            <a:off x="900113" y="3068638"/>
            <a:ext cx="349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2A1000"/>
                </a:solidFill>
              </a:rPr>
              <a:t>А</a:t>
            </a:r>
          </a:p>
        </p:txBody>
      </p:sp>
      <p:sp>
        <p:nvSpPr>
          <p:cNvPr id="33839" name="Rectangle 29"/>
          <p:cNvSpPr>
            <a:spLocks noChangeArrowheads="1"/>
          </p:cNvSpPr>
          <p:nvPr/>
        </p:nvSpPr>
        <p:spPr bwMode="auto">
          <a:xfrm>
            <a:off x="2051050" y="4797425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2A1000"/>
                </a:solidFill>
              </a:rPr>
              <a:t>В</a:t>
            </a:r>
          </a:p>
        </p:txBody>
      </p:sp>
      <p:sp>
        <p:nvSpPr>
          <p:cNvPr id="33840" name="Rectangle 31"/>
          <p:cNvSpPr>
            <a:spLocks noChangeArrowheads="1"/>
          </p:cNvSpPr>
          <p:nvPr/>
        </p:nvSpPr>
        <p:spPr bwMode="auto">
          <a:xfrm>
            <a:off x="146050" y="3983038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>
                <a:solidFill>
                  <a:srgbClr val="161616"/>
                </a:solidFill>
              </a:rPr>
              <a:t>.</a:t>
            </a:r>
          </a:p>
        </p:txBody>
      </p:sp>
      <p:sp>
        <p:nvSpPr>
          <p:cNvPr id="33841" name="Rectangle 33"/>
          <p:cNvSpPr>
            <a:spLocks noChangeArrowheads="1"/>
          </p:cNvSpPr>
          <p:nvPr/>
        </p:nvSpPr>
        <p:spPr bwMode="auto">
          <a:xfrm>
            <a:off x="0" y="4579938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161616"/>
                </a:solidFill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4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0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10248" grpId="0" animBg="1"/>
      <p:bldP spid="338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0" y="1268413"/>
            <a:ext cx="8229600" cy="1143000"/>
          </a:xfrm>
        </p:spPr>
        <p:txBody>
          <a:bodyPr/>
          <a:lstStyle/>
          <a:p>
            <a:r>
              <a:rPr lang="ru-RU" smtClean="0"/>
              <a:t>Определение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sz="half" idx="1"/>
          </p:nvPr>
        </p:nvSpPr>
        <p:spPr>
          <a:xfrm>
            <a:off x="179388" y="2852738"/>
            <a:ext cx="8964612" cy="4005262"/>
          </a:xfrm>
        </p:spPr>
        <p:txBody>
          <a:bodyPr/>
          <a:lstStyle/>
          <a:p>
            <a:pPr marL="571500" indent="-571500">
              <a:buFont typeface="Arial" charset="0"/>
              <a:buNone/>
            </a:pPr>
            <a:r>
              <a:rPr lang="ru-RU" sz="2800" b="1" i="1" smtClean="0">
                <a:solidFill>
                  <a:srgbClr val="660033"/>
                </a:solidFill>
              </a:rPr>
              <a:t>    Трапецией</a:t>
            </a:r>
            <a:r>
              <a:rPr lang="ru-RU" sz="2800" smtClean="0"/>
              <a:t> называется четырехугольник, у которого две стороны параллельны, а две другие стороны не параллельны.</a:t>
            </a:r>
          </a:p>
          <a:p>
            <a:pPr marL="571500" indent="-571500">
              <a:buFont typeface="Arial" charset="0"/>
              <a:buNone/>
            </a:pPr>
            <a:r>
              <a:rPr lang="ru-RU" sz="2800" smtClean="0"/>
              <a:t>Трапеция                           – </a:t>
            </a:r>
            <a:r>
              <a:rPr lang="ru-RU" sz="2600" smtClean="0"/>
              <a:t>четырехугольник:</a:t>
            </a:r>
            <a:r>
              <a:rPr lang="ru-RU" sz="2800" smtClean="0"/>
              <a:t> </a:t>
            </a:r>
            <a:endParaRPr lang="ru-RU" sz="3300" smtClean="0"/>
          </a:p>
          <a:p>
            <a:pPr marL="571500" indent="-571500">
              <a:buFont typeface="Arial" charset="0"/>
              <a:buNone/>
            </a:pPr>
            <a:r>
              <a:rPr lang="ru-RU" sz="2800" smtClean="0"/>
              <a:t>                                                 1) </a:t>
            </a:r>
          </a:p>
          <a:p>
            <a:pPr marL="571500" indent="-571500">
              <a:buFont typeface="Arial" charset="0"/>
              <a:buNone/>
            </a:pPr>
            <a:r>
              <a:rPr lang="ru-RU" sz="2800" smtClean="0"/>
              <a:t>                                                 2)     </a:t>
            </a:r>
          </a:p>
        </p:txBody>
      </p:sp>
      <p:sp>
        <p:nvSpPr>
          <p:cNvPr id="40976" name="Rectangle 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77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835150" y="4221163"/>
          <a:ext cx="2203450" cy="469900"/>
        </p:xfrm>
        <a:graphic>
          <a:graphicData uri="http://schemas.openxmlformats.org/presentationml/2006/ole">
            <p:oleObj spid="_x0000_s40966" name="Формула" r:id="rId3" imgW="939600" imgH="203040" progId="Equation.3">
              <p:embed/>
            </p:oleObj>
          </a:graphicData>
        </a:graphic>
      </p:graphicFrame>
      <p:sp>
        <p:nvSpPr>
          <p:cNvPr id="4097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8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8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5003800" y="4797425"/>
          <a:ext cx="1609725" cy="485775"/>
        </p:xfrm>
        <a:graphic>
          <a:graphicData uri="http://schemas.openxmlformats.org/presentationml/2006/ole">
            <p:oleObj spid="_x0000_s40971" name="Формула" r:id="rId4" imgW="660240" imgH="203040" progId="Equation.3">
              <p:embed/>
            </p:oleObj>
          </a:graphicData>
        </a:graphic>
      </p:graphicFrame>
      <p:sp>
        <p:nvSpPr>
          <p:cNvPr id="4098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5076825" y="5373688"/>
          <a:ext cx="1576388" cy="576262"/>
        </p:xfrm>
        <a:graphic>
          <a:graphicData uri="http://schemas.openxmlformats.org/presentationml/2006/ole">
            <p:oleObj spid="_x0000_s40973" name="Формула" r:id="rId5" imgW="647640" imgH="241200" progId="Equation.3">
              <p:embed/>
            </p:oleObj>
          </a:graphicData>
        </a:graphic>
      </p:graphicFrame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64313" y="1341438"/>
            <a:ext cx="257968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4" name="Rectangle 16"/>
          <p:cNvSpPr>
            <a:spLocks noGrp="1"/>
          </p:cNvSpPr>
          <p:nvPr>
            <p:ph sz="quarter" idx="2"/>
          </p:nvPr>
        </p:nvSpPr>
        <p:spPr>
          <a:xfrm>
            <a:off x="4067175" y="5157788"/>
            <a:ext cx="3924300" cy="2057400"/>
          </a:xfrm>
        </p:spPr>
        <p:txBody>
          <a:bodyPr/>
          <a:lstStyle/>
          <a:p>
            <a:endParaRPr lang="ru-RU" sz="2400" smtClean="0"/>
          </a:p>
        </p:txBody>
      </p:sp>
      <p:pic>
        <p:nvPicPr>
          <p:cNvPr id="40985" name="Picture 7" descr="C:\Users\днс\Documents\PR\Семинар по медиаплану\Рисунок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6" name="Rectangle 19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ru-RU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7" name="Picture 7" descr="C:\Users\днс\Documents\PR\Семинар по медиаплану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0" y="2924175"/>
          <a:ext cx="9178925" cy="458788"/>
        </p:xfrm>
        <a:graphic>
          <a:graphicData uri="http://schemas.openxmlformats.org/presentationml/2006/ole">
            <p:oleObj spid="_x0000_s41988" name="Формула" r:id="rId4" imgW="4394160" imgH="215640" progId="Equation.3">
              <p:embed/>
            </p:oleObj>
          </a:graphicData>
        </a:graphic>
      </p:graphicFrame>
      <p:sp>
        <p:nvSpPr>
          <p:cNvPr id="41998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7"/>
          <p:cNvSpPr>
            <a:spLocks/>
          </p:cNvSpPr>
          <p:nvPr/>
        </p:nvSpPr>
        <p:spPr bwMode="auto">
          <a:xfrm>
            <a:off x="0" y="12684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/>
              <a:t>Теорема</a:t>
            </a:r>
          </a:p>
        </p:txBody>
      </p:sp>
      <p:sp>
        <p:nvSpPr>
          <p:cNvPr id="42000" name="Rectangle 10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2124075" y="5232400"/>
          <a:ext cx="6048375" cy="763588"/>
        </p:xfrm>
        <a:graphic>
          <a:graphicData uri="http://schemas.openxmlformats.org/presentationml/2006/ole">
            <p:oleObj spid="_x0000_s41993" name="Формула" r:id="rId5" imgW="1993680" imgH="241200" progId="Equation.3">
              <p:embed/>
            </p:oleObj>
          </a:graphicData>
        </a:graphic>
      </p:graphicFrame>
      <p:graphicFrame>
        <p:nvGraphicFramePr>
          <p:cNvPr id="41989" name="Object 12"/>
          <p:cNvGraphicFramePr>
            <a:graphicFrameLocks noChangeAspect="1"/>
          </p:cNvGraphicFramePr>
          <p:nvPr/>
        </p:nvGraphicFramePr>
        <p:xfrm>
          <a:off x="611188" y="3789363"/>
          <a:ext cx="8064500" cy="747712"/>
        </p:xfrm>
        <a:graphic>
          <a:graphicData uri="http://schemas.openxmlformats.org/presentationml/2006/ole">
            <p:oleObj spid="_x0000_s41996" name="Формула" r:id="rId6" imgW="2463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8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3550" y="1144588"/>
            <a:ext cx="8266113" cy="774700"/>
          </a:xfrm>
        </p:spPr>
        <p:txBody>
          <a:bodyPr/>
          <a:lstStyle/>
          <a:p>
            <a:pPr eaLnBrk="1" hangingPunct="1"/>
            <a:r>
              <a:rPr lang="ru-RU" smtClean="0"/>
              <a:t>Задача</a:t>
            </a:r>
          </a:p>
        </p:txBody>
      </p:sp>
      <p:pic>
        <p:nvPicPr>
          <p:cNvPr id="43011" name="Picture 7" descr="C:\Users\днс\Documents\PR\Семинар по медиаплану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2" name="Заголовок 1"/>
          <p:cNvSpPr>
            <a:spLocks/>
          </p:cNvSpPr>
          <p:nvPr/>
        </p:nvSpPr>
        <p:spPr bwMode="auto">
          <a:xfrm>
            <a:off x="611188" y="3068638"/>
            <a:ext cx="8266112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4400"/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395288" y="2133600"/>
            <a:ext cx="8116887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400"/>
              <a:t>Турист проехал 288 км. Поездом он ехал 4 ч,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400"/>
              <a:t>а на лошадях – 3 ч. С какой скоростью ехал турист на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ru-RU" sz="2400"/>
              <a:t>лошадях,  если поезд шел скоростью 60 км/ч?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371600"/>
          </a:xfrm>
        </p:spPr>
        <p:txBody>
          <a:bodyPr/>
          <a:lstStyle/>
          <a:p>
            <a:r>
              <a:rPr lang="ru-RU" smtClean="0"/>
              <a:t>Модель текста задачи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1908175" y="3716338"/>
            <a:ext cx="5522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6084" name="AutoShape 4"/>
          <p:cNvSpPr>
            <a:spLocks/>
          </p:cNvSpPr>
          <p:nvPr/>
        </p:nvSpPr>
        <p:spPr bwMode="auto">
          <a:xfrm rot="-5400000">
            <a:off x="4201319" y="1423194"/>
            <a:ext cx="936625" cy="5522913"/>
          </a:xfrm>
          <a:prstGeom prst="leftBrace">
            <a:avLst>
              <a:gd name="adj1" fmla="val 491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262438" y="4724400"/>
            <a:ext cx="885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288 км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276600" y="3068638"/>
            <a:ext cx="493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4 ч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011863" y="3068638"/>
            <a:ext cx="493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3 ч</a:t>
            </a:r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1933575" y="2852738"/>
            <a:ext cx="127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5292725" y="28527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124075" y="2636838"/>
            <a:ext cx="688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/>
              <a:t>60 км/ч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292725" y="2420938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200"/>
          </a:p>
          <a:p>
            <a:r>
              <a:rPr lang="ru-RU" sz="1200">
                <a:solidFill>
                  <a:srgbClr val="FF0000"/>
                </a:solidFill>
              </a:rPr>
              <a:t>? км/ч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5219700" y="2781300"/>
            <a:ext cx="92075" cy="106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3" name="AutoShape 13"/>
          <p:cNvSpPr>
            <a:spLocks/>
          </p:cNvSpPr>
          <p:nvPr/>
        </p:nvSpPr>
        <p:spPr bwMode="auto">
          <a:xfrm rot="-5400000">
            <a:off x="3417888" y="1874837"/>
            <a:ext cx="331788" cy="3351213"/>
          </a:xfrm>
          <a:prstGeom prst="rightBracket">
            <a:avLst>
              <a:gd name="adj" fmla="val 8417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4" name="AutoShape 14"/>
          <p:cNvSpPr>
            <a:spLocks/>
          </p:cNvSpPr>
          <p:nvPr/>
        </p:nvSpPr>
        <p:spPr bwMode="auto">
          <a:xfrm rot="-5400000">
            <a:off x="6196806" y="2461419"/>
            <a:ext cx="331788" cy="2178050"/>
          </a:xfrm>
          <a:prstGeom prst="rightBracket">
            <a:avLst>
              <a:gd name="adj" fmla="val 5470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5" name="Oval 15"/>
          <p:cNvSpPr>
            <a:spLocks noChangeArrowheads="1"/>
          </p:cNvSpPr>
          <p:nvPr/>
        </p:nvSpPr>
        <p:spPr bwMode="auto">
          <a:xfrm>
            <a:off x="1887538" y="2781300"/>
            <a:ext cx="92075" cy="106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989013" y="2781300"/>
            <a:ext cx="846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</a:t>
            </a:r>
          </a:p>
          <a:p>
            <a:r>
              <a:rPr lang="ru-RU"/>
              <a:t>Поезд 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4787900" y="2924175"/>
            <a:ext cx="1160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Лошадь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nimBg="1"/>
      <p:bldP spid="46084" grpId="0" animBg="1"/>
      <p:bldP spid="46085" grpId="0"/>
      <p:bldP spid="46086" grpId="0"/>
      <p:bldP spid="46087" grpId="0"/>
      <p:bldP spid="46088" grpId="0" animBg="1"/>
      <p:bldP spid="46089" grpId="0" animBg="1"/>
      <p:bldP spid="46090" grpId="0"/>
      <p:bldP spid="46091" grpId="0"/>
      <p:bldP spid="46092" grpId="0" animBg="1"/>
      <p:bldP spid="46093" grpId="0" animBg="1"/>
      <p:bldP spid="46094" grpId="0" animBg="1"/>
      <p:bldP spid="46095" grpId="0" animBg="1"/>
      <p:bldP spid="46096" grpId="0"/>
      <p:bldP spid="46097" grpId="0"/>
    </p:bld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902</TotalTime>
  <Words>339</Words>
  <Application>Microsoft Office PowerPoint</Application>
  <PresentationFormat>Экран (4:3)</PresentationFormat>
  <Paragraphs>89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Times New Roman</vt:lpstr>
      <vt:lpstr>Calibri</vt:lpstr>
      <vt:lpstr>Symbol</vt:lpstr>
      <vt:lpstr>Wingdings</vt:lpstr>
      <vt:lpstr>Тема1</vt:lpstr>
      <vt:lpstr>Формула</vt:lpstr>
      <vt:lpstr>О формировании общеучебных познавательных УУД при обучении математике в основной школе</vt:lpstr>
      <vt:lpstr>Слайд 2</vt:lpstr>
      <vt:lpstr>Умение структурировать знания</vt:lpstr>
      <vt:lpstr>Определение</vt:lpstr>
      <vt:lpstr>Слайд 5</vt:lpstr>
      <vt:lpstr>Задача</vt:lpstr>
      <vt:lpstr>Модель текста задачи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admin</cp:lastModifiedBy>
  <cp:revision>69</cp:revision>
  <dcterms:created xsi:type="dcterms:W3CDTF">2013-10-14T05:16:22Z</dcterms:created>
  <dcterms:modified xsi:type="dcterms:W3CDTF">2015-11-06T04:49:55Z</dcterms:modified>
</cp:coreProperties>
</file>