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4660"/>
  </p:normalViewPr>
  <p:slideViewPr>
    <p:cSldViewPr>
      <p:cViewPr varScale="1">
        <p:scale>
          <a:sx n="64" d="100"/>
          <a:sy n="64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9506-F6EA-4E57-9965-49DCA3037AD2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7FC55-58CD-4061-90AA-8BC8F9D21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1119-C82C-48B4-92B4-2D79D2E3FC5C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4C581-C316-42A7-ACB7-AD437F58E1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E31C-1C91-45FE-BDC0-EBD129749220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F76F1-80DB-4BDD-A2C5-741972D8DF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00AA-59D2-457F-BABC-980D09908CD3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BA7E-F27B-470F-85F5-21619D162C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A688B-FA50-4B4F-9938-FEE324B50E69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232DA-E8AD-410E-B580-EFFB63CAFB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2A074-7B3E-4D34-8117-24B062E727CC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5627A-7E66-4478-A146-F28F370758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E23C-9D01-4D55-8F16-14603247998F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33EC2-81EE-442B-8270-116A782D05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1B59-0278-4DDB-887C-B480F4D50118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BC02B-EFA1-4F50-BDA3-7F68E32AF4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E954-6378-4587-AEA7-52AD6450F894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1807C-F16B-4001-A933-7BFBA09A66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204F-2BF4-4FCF-9989-BED75629F9C8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07206-DE30-41B3-9600-D3E1E8D2AE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1C82-66FD-456A-9CC1-CF720AF8A206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533A0-01AF-44E8-BE23-386CB2B99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AFAD96-A82B-4D95-853B-BF35410E83F0}" type="datetimeFigureOut">
              <a:rPr lang="ru-RU"/>
              <a:pPr>
                <a:defRPr/>
              </a:pPr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840DFD-2F34-4988-B1A8-47FAEA8491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61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3568" y="2130426"/>
            <a:ext cx="7774632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Вопросы преемственности организации проектной деятельности в 4-6-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классах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7920880" cy="1728192"/>
          </a:xfrm>
        </p:spPr>
        <p:txBody>
          <a:bodyPr/>
          <a:lstStyle/>
          <a:p>
            <a:pPr algn="r"/>
            <a:r>
              <a:rPr lang="ru-RU" sz="2800" b="1" dirty="0" smtClean="0"/>
              <a:t>Пестерева Вера Леонидовна, </a:t>
            </a:r>
          </a:p>
          <a:p>
            <a:pPr algn="just"/>
            <a:r>
              <a:rPr lang="ru-RU" sz="2800" dirty="0" smtClean="0"/>
              <a:t>д</a:t>
            </a:r>
            <a:r>
              <a:rPr lang="ru-RU" sz="2800" dirty="0" smtClean="0">
                <a:latin typeface="Times New Roman" pitchFamily="18" charset="0"/>
              </a:rPr>
              <a:t>оцент </a:t>
            </a:r>
            <a:r>
              <a:rPr lang="ru-RU" sz="2800" dirty="0" smtClean="0">
                <a:latin typeface="Times New Roman" pitchFamily="18" charset="0"/>
              </a:rPr>
              <a:t>кафедры  теории и методики </a:t>
            </a:r>
            <a:r>
              <a:rPr lang="ru-RU" sz="2800" dirty="0" smtClean="0">
                <a:latin typeface="Times New Roman" pitchFamily="18" charset="0"/>
              </a:rPr>
              <a:t>обучения  </a:t>
            </a:r>
            <a:r>
              <a:rPr lang="ru-RU" sz="2800" dirty="0" smtClean="0">
                <a:latin typeface="Times New Roman" pitchFamily="18" charset="0"/>
              </a:rPr>
              <a:t>математике ПГГПУ, канд. </a:t>
            </a:r>
            <a:r>
              <a:rPr lang="ru-RU" sz="2800" dirty="0" err="1" smtClean="0">
                <a:latin typeface="Times New Roman" pitchFamily="18" charset="0"/>
              </a:rPr>
              <a:t>пед</a:t>
            </a:r>
            <a:r>
              <a:rPr lang="ru-RU" sz="2800" dirty="0" smtClean="0">
                <a:latin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</a:rPr>
              <a:t>наук</a:t>
            </a:r>
            <a:endParaRPr lang="en-US" sz="2800" dirty="0" smtClean="0">
              <a:latin typeface="Times New Roman" pitchFamily="18" charset="0"/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Arial" charset="0"/>
              </a:rPr>
              <a:t/>
            </a:r>
            <a:br>
              <a:rPr lang="ru-RU" sz="3600" smtClean="0">
                <a:latin typeface="Times New Roman" pitchFamily="18" charset="0"/>
                <a:cs typeface="Arial" charset="0"/>
              </a:rPr>
            </a:br>
            <a:r>
              <a:rPr lang="ru-RU" sz="3600" smtClean="0">
                <a:latin typeface="Times New Roman" pitchFamily="18" charset="0"/>
                <a:cs typeface="Arial" charset="0"/>
              </a:rPr>
              <a:t>Современный урок изучения нового знания содержит следующие этапы:</a:t>
            </a:r>
            <a:br>
              <a:rPr lang="ru-RU" sz="3600" smtClean="0">
                <a:latin typeface="Times New Roman" pitchFamily="18" charset="0"/>
                <a:cs typeface="Arial" charset="0"/>
              </a:rPr>
            </a:br>
            <a:endParaRPr lang="ru-RU" sz="36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8229600" cy="48244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Проверка домашнего задания.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</a:t>
            </a:r>
            <a:r>
              <a:rPr lang="ru-RU" sz="2400" b="1" i="1" smtClean="0">
                <a:latin typeface="Times New Roman" pitchFamily="18" charset="0"/>
                <a:cs typeface="Arial" charset="0"/>
              </a:rPr>
              <a:t>Мотиваций учебной деятельности.</a:t>
            </a: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Актуализация знаний.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b="1" smtClean="0">
                <a:latin typeface="Times New Roman" pitchFamily="18" charset="0"/>
                <a:cs typeface="Arial" charset="0"/>
              </a:rPr>
              <a:t> </a:t>
            </a:r>
            <a:r>
              <a:rPr lang="ru-RU" sz="2400" b="1" i="1" smtClean="0">
                <a:latin typeface="Times New Roman" pitchFamily="18" charset="0"/>
                <a:cs typeface="Arial" charset="0"/>
              </a:rPr>
              <a:t>Создание проблемной ситуации.</a:t>
            </a: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b="1" smtClean="0">
                <a:latin typeface="Times New Roman" pitchFamily="18" charset="0"/>
                <a:cs typeface="Arial" charset="0"/>
              </a:rPr>
              <a:t> </a:t>
            </a:r>
            <a:r>
              <a:rPr lang="ru-RU" sz="2400" b="1" i="1" smtClean="0">
                <a:latin typeface="Times New Roman" pitchFamily="18" charset="0"/>
                <a:cs typeface="Arial" charset="0"/>
              </a:rPr>
              <a:t>Формулировка проблемы, постановка учебной задачи (цели урока).</a:t>
            </a: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b="1" smtClean="0">
                <a:latin typeface="Times New Roman" pitchFamily="18" charset="0"/>
                <a:cs typeface="Arial" charset="0"/>
              </a:rPr>
              <a:t>  </a:t>
            </a:r>
            <a:r>
              <a:rPr lang="ru-RU" sz="2400" b="1" i="1" smtClean="0">
                <a:latin typeface="Times New Roman" pitchFamily="18" charset="0"/>
                <a:cs typeface="Arial" charset="0"/>
              </a:rPr>
              <a:t>Планирование решения учебной задачи.</a:t>
            </a: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b="1" i="1" smtClean="0">
                <a:latin typeface="Times New Roman" pitchFamily="18" charset="0"/>
                <a:cs typeface="Arial" charset="0"/>
              </a:rPr>
              <a:t>Открытие новых способов действий.</a:t>
            </a:r>
            <a:endParaRPr lang="ru-RU" sz="2400" b="1" smtClean="0">
              <a:latin typeface="Times New Roman" pitchFamily="18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Воспроизведение изученного и его применение в стандартных ситуациях.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Самостоятельное выполнение заданий с последующей проверкой учителя.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>
                <a:latin typeface="Times New Roman" pitchFamily="18" charset="0"/>
                <a:cs typeface="Arial" charset="0"/>
              </a:rPr>
              <a:t> </a:t>
            </a:r>
            <a:r>
              <a:rPr lang="ru-RU" sz="2400" b="1" i="1" smtClean="0">
                <a:latin typeface="Times New Roman" pitchFamily="18" charset="0"/>
                <a:cs typeface="Arial" charset="0"/>
              </a:rPr>
              <a:t>Рефлексия.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/>
            </a:r>
            <a:br>
              <a:rPr lang="ru-RU" smtClean="0">
                <a:latin typeface="Arial" charset="0"/>
                <a:cs typeface="Arial" charset="0"/>
              </a:rPr>
            </a:br>
            <a:r>
              <a:rPr lang="ru-RU" smtClean="0">
                <a:latin typeface="Arial" charset="0"/>
                <a:cs typeface="Arial" charset="0"/>
              </a:rPr>
              <a:t>Этапы урока проекта:</a:t>
            </a:r>
            <a:br>
              <a:rPr lang="ru-RU" smtClean="0">
                <a:latin typeface="Arial" charset="0"/>
                <a:cs typeface="Arial" charset="0"/>
              </a:rPr>
            </a:br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1. Создание ситуации для формулирования учащимися проблемы.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2. Фиксация учащимися проблемы, формулирование ими цели.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3. </a:t>
            </a:r>
            <a:r>
              <a:rPr lang="ru-RU" sz="2400" i="1" smtClean="0">
                <a:latin typeface="Calibri" pitchFamily="34" charset="0"/>
                <a:cs typeface="Arial" charset="0"/>
              </a:rPr>
              <a:t>Выбор средств решения проблемы.</a:t>
            </a:r>
            <a:endParaRPr lang="ru-RU" sz="2400" smtClean="0">
              <a:latin typeface="Calibri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4. Разработка школьниками плана действий.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5. Реализация плана.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6. Представление полученных результатов и их защита.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latin typeface="Calibri" pitchFamily="34" charset="0"/>
                <a:cs typeface="Arial" charset="0"/>
              </a:rPr>
              <a:t>  7. Рефлексия (соотношение полученных результатов и поставленной цели).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z="4400" smtClean="0">
                <a:latin typeface="Times New Roman" pitchFamily="18" charset="0"/>
                <a:cs typeface="Arial" charset="0"/>
              </a:rPr>
              <a:t>Задача </a:t>
            </a:r>
            <a:r>
              <a:rPr lang="ru-RU" sz="4400" smtClean="0">
                <a:latin typeface="Arial" charset="0"/>
                <a:cs typeface="Arial" charset="0"/>
              </a:rPr>
              <a:t>«</a:t>
            </a:r>
            <a:r>
              <a:rPr lang="ru-RU" sz="4400" smtClean="0">
                <a:latin typeface="Times New Roman" pitchFamily="18" charset="0"/>
                <a:cs typeface="Arial" charset="0"/>
              </a:rPr>
              <a:t>Ремонт квартиры</a:t>
            </a:r>
            <a:r>
              <a:rPr lang="ru-RU" sz="4400" smtClean="0">
                <a:latin typeface="Arial" charset="0"/>
                <a:cs typeface="Arial" charset="0"/>
              </a:rPr>
              <a:t>»</a:t>
            </a:r>
            <a:endParaRPr lang="ru-RU" sz="44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  <a:cs typeface="Arial" charset="0"/>
              </a:rPr>
              <a:t>	Придумайте описание квартиры (количество комнат, площадь квартиры, объем), в которой вы хотели бы жить. Рассчитайте: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  <a:cs typeface="Arial" charset="0"/>
              </a:rPr>
              <a:t>     	1) сколько потребуется обоев для оклейки стен квартиры, если длина одного рулона 18м, а ширина </a:t>
            </a:r>
            <a:r>
              <a:rPr lang="ru-RU" i="1" smtClean="0">
                <a:latin typeface="Calibri" pitchFamily="34" charset="0"/>
                <a:cs typeface="Arial" charset="0"/>
              </a:rPr>
              <a:t>–</a:t>
            </a:r>
            <a:r>
              <a:rPr lang="ru-RU" i="1" smtClean="0">
                <a:latin typeface="Times New Roman" pitchFamily="18" charset="0"/>
                <a:cs typeface="Arial" charset="0"/>
              </a:rPr>
              <a:t> 0,5 м;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  <a:cs typeface="Arial" charset="0"/>
              </a:rPr>
              <a:t>    	2) сколько потребуется краски для пола, если на 1 кв. м. уходит до 150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/>
            </a:r>
            <a:br>
              <a:rPr lang="ru-RU" smtClean="0">
                <a:latin typeface="Arial" charset="0"/>
                <a:cs typeface="Arial" charset="0"/>
              </a:rPr>
            </a:br>
            <a:r>
              <a:rPr lang="ru-RU" smtClean="0">
                <a:latin typeface="Times New Roman" pitchFamily="18" charset="0"/>
                <a:cs typeface="Arial" charset="0"/>
              </a:rPr>
              <a:t>Сформулированы задачи</a:t>
            </a:r>
            <a:r>
              <a:rPr lang="ru-RU" smtClean="0">
                <a:latin typeface="Arial" charset="0"/>
                <a:cs typeface="Arial" charset="0"/>
              </a:rPr>
              <a:t>:</a:t>
            </a:r>
            <a:r>
              <a:rPr lang="ru-RU" smtClean="0">
                <a:latin typeface="Arial" charset="0"/>
                <a:cs typeface="Arial" charset="0"/>
                <a:sym typeface="Wingdings" pitchFamily="2" charset="2"/>
              </a:rPr>
              <a:t/>
            </a:r>
            <a:br>
              <a:rPr lang="ru-RU" smtClean="0">
                <a:latin typeface="Arial" charset="0"/>
                <a:cs typeface="Arial" charset="0"/>
                <a:sym typeface="Wingdings" pitchFamily="2" charset="2"/>
              </a:rPr>
            </a:br>
            <a:endParaRPr lang="ru-RU" smtClean="0"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Calibri" pitchFamily="34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Calibri" pitchFamily="34" charset="0"/>
                <a:cs typeface="Arial" charset="0"/>
              </a:rPr>
              <a:t> 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придумать описание квартиры;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вычислить количество обоев для оклейки стен;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вычислить необходимое количество краски для пола.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</a:rPr>
              <a:t>     В ходе обсуждения задачи были конкретизированы: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определить каждому площадь стен, которая будет оклеена обоями;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вычислить количество обоев (в рулонах);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определить площадь пола для окраски;</a:t>
            </a:r>
            <a:endParaRPr lang="ru-RU" sz="2600" smtClean="0">
              <a:latin typeface="Times New Roman" pitchFamily="18" charset="0"/>
              <a:cs typeface="Arial" charset="0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Arial" charset="0"/>
                <a:sym typeface="Wingdings" pitchFamily="2" charset="2"/>
              </a:rPr>
              <a:t></a:t>
            </a:r>
            <a:r>
              <a:rPr lang="ru-RU" sz="2600" smtClean="0">
                <a:latin typeface="Times New Roman" pitchFamily="18" charset="0"/>
                <a:cs typeface="Arial" charset="0"/>
              </a:rPr>
              <a:t> вычислить расход краски для пола (в килограммах, а затем в банках).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z="4400" smtClean="0">
                <a:latin typeface="Times New Roman" pitchFamily="18" charset="0"/>
                <a:cs typeface="Arial" charset="0"/>
              </a:rPr>
              <a:t>Результат(продукт)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latin typeface="Calibri" pitchFamily="34" charset="0"/>
                <a:cs typeface="Arial" charset="0"/>
              </a:rPr>
              <a:t>Начерчен план квартиры с указанием необходимых размеров.</a:t>
            </a:r>
            <a:endParaRPr lang="ru-RU" smtClean="0">
              <a:latin typeface="Calibri" pitchFamily="34" charset="0"/>
              <a:cs typeface="Arial" charset="0"/>
              <a:sym typeface="Wingdings" pitchFamily="2" charset="2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latin typeface="Calibri" pitchFamily="34" charset="0"/>
                <a:cs typeface="Arial" charset="0"/>
              </a:rPr>
              <a:t>Определено количество обоев в рулонах и количество краски в банках.</a:t>
            </a:r>
            <a:endParaRPr lang="ru-RU" smtClean="0">
              <a:latin typeface="Calibri" pitchFamily="34" charset="0"/>
              <a:cs typeface="Arial" charset="0"/>
              <a:sym typeface="Wingdings" pitchFamily="2" charset="2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ru-RU" smtClean="0">
                <a:latin typeface="Calibri" pitchFamily="34" charset="0"/>
                <a:cs typeface="Arial" charset="0"/>
              </a:rPr>
              <a:t>Вычислен объем квартиры.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964613" cy="1547813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/>
            </a:r>
            <a:br>
              <a:rPr lang="ru-RU" sz="2800" smtClean="0">
                <a:latin typeface="Times New Roman" pitchFamily="18" charset="0"/>
                <a:cs typeface="Arial" charset="0"/>
              </a:rPr>
            </a:br>
            <a:r>
              <a:rPr lang="ru-RU" sz="2800" smtClean="0">
                <a:latin typeface="Times New Roman" pitchFamily="18" charset="0"/>
                <a:cs typeface="Arial" charset="0"/>
              </a:rPr>
              <a:t>                                           Информационный проект</a:t>
            </a:r>
            <a:br>
              <a:rPr lang="ru-RU" sz="2800" smtClean="0">
                <a:latin typeface="Times New Roman" pitchFamily="18" charset="0"/>
                <a:cs typeface="Arial" charset="0"/>
              </a:rPr>
            </a:br>
            <a:r>
              <a:rPr lang="ru-RU" sz="2800" smtClean="0">
                <a:latin typeface="Times New Roman" pitchFamily="18" charset="0"/>
                <a:cs typeface="Arial" charset="0"/>
              </a:rPr>
              <a:t>                               </a:t>
            </a:r>
            <a:r>
              <a:rPr lang="ru-RU" sz="2800" b="1" smtClean="0">
                <a:latin typeface="Arial" charset="0"/>
                <a:cs typeface="Arial" charset="0"/>
              </a:rPr>
              <a:t>«</a:t>
            </a:r>
            <a:r>
              <a:rPr lang="ru-RU" sz="2800" b="1" smtClean="0">
                <a:latin typeface="Times New Roman" pitchFamily="18" charset="0"/>
                <a:cs typeface="Arial" charset="0"/>
              </a:rPr>
              <a:t>Мера длины, веса, площади</a:t>
            </a:r>
            <a:r>
              <a:rPr lang="ru-RU" sz="2800" b="1" smtClean="0">
                <a:latin typeface="Arial" charset="0"/>
                <a:cs typeface="Arial" charset="0"/>
              </a:rPr>
              <a:t>»</a:t>
            </a:r>
            <a:r>
              <a:rPr lang="ru-RU" sz="2800" b="1" smtClean="0">
                <a:latin typeface="Times New Roman" pitchFamily="18" charset="0"/>
                <a:cs typeface="Arial" charset="0"/>
              </a:rPr>
              <a:t>, </a:t>
            </a:r>
            <a:br>
              <a:rPr lang="ru-RU" sz="2800" b="1" smtClean="0">
                <a:latin typeface="Times New Roman" pitchFamily="18" charset="0"/>
                <a:cs typeface="Arial" charset="0"/>
              </a:rPr>
            </a:br>
            <a:r>
              <a:rPr lang="ru-RU" sz="2800" smtClean="0">
                <a:latin typeface="Times New Roman" pitchFamily="18" charset="0"/>
                <a:cs typeface="Arial" charset="0"/>
              </a:rPr>
              <a:t>разработанного учителем математики И.В.Ромашко.</a:t>
            </a:r>
            <a:r>
              <a:rPr lang="ru-RU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539750" y="2781300"/>
            <a:ext cx="8229600" cy="2592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latin typeface="Times New Roman" pitchFamily="18" charset="0"/>
                <a:cs typeface="Arial" charset="0"/>
              </a:rPr>
              <a:t>Цель проекта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 углубление и систематизация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Arial" charset="0"/>
              </a:rPr>
              <a:t>знаний по истории происхождения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Arial" charset="0"/>
              </a:rPr>
              <a:t>старинных и современных мер длины, веса,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Arial" charset="0"/>
              </a:rPr>
              <a:t>площади в Англии, Франции, Германии,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Arial" charset="0"/>
              </a:rPr>
              <a:t>России.</a:t>
            </a:r>
            <a:r>
              <a:rPr lang="ru-RU" smtClean="0">
                <a:latin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Arial" charset="0"/>
              </a:rPr>
              <a:t> При работе над проектом используются следующие этапы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229600" cy="4210050"/>
          </a:xfrm>
        </p:spPr>
        <p:txBody>
          <a:bodyPr/>
          <a:lstStyle/>
          <a:p>
            <a:pPr marL="533400" indent="-533400"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Arial" charset="0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ru-RU" sz="3400" b="1" smtClean="0">
                <a:latin typeface="Times New Roman" pitchFamily="18" charset="0"/>
                <a:cs typeface="Arial" charset="0"/>
              </a:rPr>
              <a:t>Подготовительный</a:t>
            </a:r>
            <a:r>
              <a:rPr lang="ru-RU" sz="3400" smtClean="0">
                <a:latin typeface="Times New Roman" pitchFamily="18" charset="0"/>
                <a:cs typeface="Arial" charset="0"/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ru-RU" sz="3400" smtClean="0">
                <a:latin typeface="Times New Roman" pitchFamily="18" charset="0"/>
                <a:cs typeface="Arial" charset="0"/>
              </a:rPr>
              <a:t>2. </a:t>
            </a:r>
            <a:r>
              <a:rPr lang="ru-RU" sz="3400" b="1" smtClean="0">
                <a:latin typeface="Times New Roman" pitchFamily="18" charset="0"/>
                <a:cs typeface="Arial" charset="0"/>
              </a:rPr>
              <a:t>Планирование работы</a:t>
            </a:r>
            <a:endParaRPr lang="ru-RU" sz="3400" smtClean="0">
              <a:latin typeface="Times New Roman" pitchFamily="18" charset="0"/>
              <a:cs typeface="Arial" charset="0"/>
            </a:endParaRPr>
          </a:p>
          <a:p>
            <a:pPr marL="533400" indent="-533400" eaLnBrk="1" hangingPunct="1">
              <a:buFont typeface="Arial" charset="0"/>
              <a:buNone/>
            </a:pPr>
            <a:r>
              <a:rPr lang="ru-RU" sz="3400" smtClean="0">
                <a:latin typeface="Times New Roman" pitchFamily="18" charset="0"/>
                <a:cs typeface="Arial" charset="0"/>
              </a:rPr>
              <a:t>3. </a:t>
            </a:r>
            <a:r>
              <a:rPr lang="ru-RU" sz="3400" b="1" smtClean="0">
                <a:latin typeface="Times New Roman" pitchFamily="18" charset="0"/>
                <a:cs typeface="Arial" charset="0"/>
              </a:rPr>
              <a:t>Исследовательская деятельность</a:t>
            </a:r>
            <a:r>
              <a:rPr lang="ru-RU" sz="3400" smtClean="0">
                <a:latin typeface="Times New Roman" pitchFamily="18" charset="0"/>
                <a:cs typeface="Arial" charset="0"/>
              </a:rPr>
              <a:t> </a:t>
            </a:r>
          </a:p>
          <a:p>
            <a:pPr marL="533400" indent="-533400" eaLnBrk="1" hangingPunct="1">
              <a:buFont typeface="Arial" charset="0"/>
              <a:buNone/>
            </a:pPr>
            <a:r>
              <a:rPr lang="ru-RU" sz="3400" smtClean="0">
                <a:latin typeface="Times New Roman" pitchFamily="18" charset="0"/>
                <a:cs typeface="Arial" charset="0"/>
              </a:rPr>
              <a:t>4. </a:t>
            </a:r>
            <a:r>
              <a:rPr lang="ru-RU" sz="3400" b="1" smtClean="0">
                <a:latin typeface="Times New Roman" pitchFamily="18" charset="0"/>
                <a:cs typeface="Arial" charset="0"/>
              </a:rPr>
              <a:t>Результаты</a:t>
            </a:r>
            <a:r>
              <a:rPr lang="ru-RU" sz="3400" smtClean="0">
                <a:latin typeface="Times New Roman" pitchFamily="18" charset="0"/>
                <a:cs typeface="Arial" charset="0"/>
              </a:rPr>
              <a:t> </a:t>
            </a:r>
          </a:p>
          <a:p>
            <a:pPr marL="533400" indent="-533400" eaLnBrk="1" hangingPunct="1">
              <a:buFont typeface="Arial" charset="0"/>
              <a:buNone/>
            </a:pPr>
            <a:endParaRPr lang="ru-RU" sz="3400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Arial" charset="0"/>
              </a:rPr>
              <a:t/>
            </a:r>
            <a:br>
              <a:rPr lang="ru-RU" smtClean="0">
                <a:latin typeface="Times New Roman" pitchFamily="18" charset="0"/>
                <a:cs typeface="Arial" charset="0"/>
              </a:rPr>
            </a:br>
            <a:r>
              <a:rPr lang="ru-RU" smtClean="0">
                <a:latin typeface="Times New Roman" pitchFamily="18" charset="0"/>
                <a:cs typeface="Arial" charset="0"/>
              </a:rPr>
              <a:t>Проект </a:t>
            </a:r>
            <a:r>
              <a:rPr lang="ru-RU" smtClean="0">
                <a:latin typeface="Arial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Arial" charset="0"/>
              </a:rPr>
              <a:t>Логические задачи</a:t>
            </a:r>
            <a:r>
              <a:rPr lang="ru-RU" smtClean="0">
                <a:latin typeface="Arial" charset="0"/>
                <a:cs typeface="Arial" charset="0"/>
              </a:rPr>
              <a:t>»</a:t>
            </a:r>
            <a:endParaRPr lang="ru-RU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82296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Arial" charset="0"/>
              </a:rPr>
              <a:t>Проблема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Arial" charset="0"/>
              </a:rPr>
              <a:t>     Я уже решил, что буду следователем. На занятиях школы юных математиков учительница показала книгу </a:t>
            </a:r>
            <a:r>
              <a:rPr lang="ru-RU" smtClean="0">
                <a:latin typeface="Calibri" pitchFamily="34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Arial" charset="0"/>
              </a:rPr>
              <a:t>Математический детектив</a:t>
            </a:r>
            <a:r>
              <a:rPr lang="ru-RU" smtClean="0">
                <a:latin typeface="Calibri" pitchFamily="34" charset="0"/>
                <a:cs typeface="Arial" charset="0"/>
              </a:rPr>
              <a:t>»</a:t>
            </a:r>
            <a:r>
              <a:rPr lang="ru-RU" smtClean="0">
                <a:latin typeface="Times New Roman" pitchFamily="18" charset="0"/>
                <a:cs typeface="Arial" charset="0"/>
              </a:rPr>
              <a:t>. Мы даже изучили одно дело. Эта тематика меня заинтересовала. Хочется разобраться во всех остальных делах и решать логические задачи. Мне нужно овладеть дедуктивным методом.</a:t>
            </a:r>
            <a:endParaRPr lang="ru-RU" i="1" smtClean="0">
              <a:latin typeface="Times New Roman" pitchFamily="18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z="4600" b="1" i="1" smtClean="0">
                <a:latin typeface="Times New Roman" pitchFamily="18" charset="0"/>
                <a:cs typeface="Arial" charset="0"/>
              </a:rPr>
              <a:t/>
            </a:r>
            <a:br>
              <a:rPr lang="ru-RU" sz="4600" b="1" i="1" smtClean="0">
                <a:latin typeface="Times New Roman" pitchFamily="18" charset="0"/>
                <a:cs typeface="Arial" charset="0"/>
              </a:rPr>
            </a:br>
            <a:r>
              <a:rPr lang="ru-RU" sz="4600" b="1" smtClean="0">
                <a:latin typeface="Times New Roman" pitchFamily="18" charset="0"/>
                <a:cs typeface="Arial" charset="0"/>
              </a:rPr>
              <a:t>Средства</a:t>
            </a:r>
            <a:br>
              <a:rPr lang="ru-RU" sz="4600" b="1" smtClean="0">
                <a:latin typeface="Times New Roman" pitchFamily="18" charset="0"/>
                <a:cs typeface="Arial" charset="0"/>
              </a:rPr>
            </a:br>
            <a:endParaRPr lang="ru-RU" sz="4600" b="1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Подбор литературы, содержащей набор логических задач.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Составление подборок интересных задач.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Решение выбранных задач.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Знакомство с методами их решения.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Консультации.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Посещение занятий математического кружка.</a:t>
            </a:r>
            <a:endParaRPr lang="ru-RU" sz="3400" i="1" smtClean="0">
              <a:latin typeface="Times New Roman" pitchFamily="18" charset="0"/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</a:pPr>
            <a:endParaRPr lang="ru-RU" sz="2800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1143000"/>
          </a:xfrm>
        </p:spPr>
        <p:txBody>
          <a:bodyPr/>
          <a:lstStyle/>
          <a:p>
            <a:pPr eaLnBrk="1" hangingPunct="1"/>
            <a:r>
              <a:rPr lang="ru-RU" sz="4600" b="1" i="1" smtClean="0">
                <a:latin typeface="Times New Roman" pitchFamily="18" charset="0"/>
                <a:cs typeface="Arial" charset="0"/>
              </a:rPr>
              <a:t/>
            </a:r>
            <a:br>
              <a:rPr lang="ru-RU" sz="4600" b="1" i="1" smtClean="0">
                <a:latin typeface="Times New Roman" pitchFamily="18" charset="0"/>
                <a:cs typeface="Arial" charset="0"/>
              </a:rPr>
            </a:br>
            <a:r>
              <a:rPr lang="ru-RU" sz="4600" b="1" smtClean="0">
                <a:latin typeface="Times New Roman" pitchFamily="18" charset="0"/>
                <a:cs typeface="Arial" charset="0"/>
              </a:rPr>
              <a:t>Результат</a:t>
            </a:r>
            <a:br>
              <a:rPr lang="ru-RU" sz="4600" b="1" smtClean="0">
                <a:latin typeface="Times New Roman" pitchFamily="18" charset="0"/>
                <a:cs typeface="Arial" charset="0"/>
              </a:rPr>
            </a:br>
            <a:endParaRPr lang="ru-RU" sz="4600" b="1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Знание методов решения логических задач.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Повышение качества решения логических задач.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Развитие логического мышления.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Проведение занятия в школе юных математиков.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ru-RU" sz="3400" smtClean="0">
                <a:latin typeface="Times New Roman" pitchFamily="18" charset="0"/>
                <a:cs typeface="Arial" charset="0"/>
              </a:rPr>
              <a:t>Сообщение на научно-практической конференции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</TotalTime>
  <Words>399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Вопросы преемственности организации проектной деятельности в 4-6-х классах</vt:lpstr>
      <vt:lpstr>Задача «Ремонт квартиры»</vt:lpstr>
      <vt:lpstr> Сформулированы задачи: </vt:lpstr>
      <vt:lpstr>Результат(продукт)</vt:lpstr>
      <vt:lpstr>                                            Информационный проект                                «Мера длины, веса, площади»,  разработанного учителем математики И.В.Ромашко. </vt:lpstr>
      <vt:lpstr> При работе над проектом используются следующие этапы</vt:lpstr>
      <vt:lpstr> Проект «Логические задачи»</vt:lpstr>
      <vt:lpstr> Средства </vt:lpstr>
      <vt:lpstr> Результат </vt:lpstr>
      <vt:lpstr> Современный урок изучения нового знания содержит следующие этапы: </vt:lpstr>
      <vt:lpstr> Этапы урока проекта: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Asus</cp:lastModifiedBy>
  <cp:revision>17</cp:revision>
  <dcterms:created xsi:type="dcterms:W3CDTF">2013-10-16T06:54:36Z</dcterms:created>
  <dcterms:modified xsi:type="dcterms:W3CDTF">2016-11-22T19:08:04Z</dcterms:modified>
</cp:coreProperties>
</file>