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312" r:id="rId2"/>
    <p:sldId id="290" r:id="rId3"/>
    <p:sldId id="292" r:id="rId4"/>
    <p:sldId id="295" r:id="rId5"/>
    <p:sldId id="316" r:id="rId6"/>
    <p:sldId id="321" r:id="rId7"/>
    <p:sldId id="322" r:id="rId8"/>
    <p:sldId id="323" r:id="rId9"/>
    <p:sldId id="324" r:id="rId10"/>
    <p:sldId id="325" r:id="rId11"/>
    <p:sldId id="328" r:id="rId12"/>
    <p:sldId id="326" r:id="rId13"/>
    <p:sldId id="319" r:id="rId14"/>
    <p:sldId id="330" r:id="rId15"/>
    <p:sldId id="329" r:id="rId16"/>
    <p:sldId id="258" r:id="rId17"/>
    <p:sldId id="266" r:id="rId18"/>
    <p:sldId id="259" r:id="rId19"/>
    <p:sldId id="302" r:id="rId20"/>
    <p:sldId id="303" r:id="rId21"/>
    <p:sldId id="304" r:id="rId22"/>
    <p:sldId id="305" r:id="rId23"/>
    <p:sldId id="327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497D"/>
    <a:srgbClr val="28178D"/>
    <a:srgbClr val="472A7A"/>
    <a:srgbClr val="4D485B"/>
    <a:srgbClr val="F0F0F0"/>
    <a:srgbClr val="ECECEC"/>
    <a:srgbClr val="F9F9F9"/>
    <a:srgbClr val="3333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7347" autoAdjust="0"/>
    <p:restoredTop sz="94624" autoAdjust="0"/>
  </p:normalViewPr>
  <p:slideViewPr>
    <p:cSldViewPr>
      <p:cViewPr>
        <p:scale>
          <a:sx n="100" d="100"/>
          <a:sy n="100" d="100"/>
        </p:scale>
        <p:origin x="-174" y="-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6406FD-EBA5-4396-AB3F-1CA7D28EE5A4}" type="datetimeFigureOut">
              <a:rPr lang="ru-RU"/>
              <a:pPr>
                <a:defRPr/>
              </a:pPr>
              <a:t>11.11.2016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0AE661-694A-414C-8D7D-B181B8A915B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223961-56E7-4BE6-88F0-0EA264460A1B}" type="datetimeFigureOut">
              <a:rPr lang="ru-RU"/>
              <a:pPr>
                <a:defRPr/>
              </a:pPr>
              <a:t>11.11.2016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064DC4-6B69-4481-A37F-5539CB4E2E7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FBE240-1018-407F-8770-99722F126E5E}" type="datetimeFigureOut">
              <a:rPr lang="ru-RU"/>
              <a:pPr>
                <a:defRPr/>
              </a:pPr>
              <a:t>11.11.2016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F0C554-0B39-49F4-ABB4-A899840DABC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Заголовок, 2 маленьких объекта и 1 большой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5E4D60-250C-4E09-9A99-B029E48D83A8}" type="datetimeFigureOut">
              <a:rPr lang="ru-RU"/>
              <a:pPr>
                <a:defRPr/>
              </a:pPr>
              <a:t>11.11.2016</a:t>
            </a:fld>
            <a:endParaRPr lang="ru-RU" dirty="0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2CB4D2-BE9B-45C7-9269-F0A598E5E4E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0141DF-2662-4AFA-8E38-9E66F2A7EF1F}" type="datetimeFigureOut">
              <a:rPr lang="ru-RU"/>
              <a:pPr>
                <a:defRPr/>
              </a:pPr>
              <a:t>11.11.2016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F4E9BE-57CD-4A7D-BE33-ACED51CA44C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B583E4-F713-4C3A-AC49-26D0600BE690}" type="datetimeFigureOut">
              <a:rPr lang="ru-RU"/>
              <a:pPr>
                <a:defRPr/>
              </a:pPr>
              <a:t>11.11.2016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33DFE1-2ECB-42F0-8E28-124FB6D6AD6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8C0EE6-401E-4116-BC0F-9E3D43A2E59F}" type="datetimeFigureOut">
              <a:rPr lang="ru-RU"/>
              <a:pPr>
                <a:defRPr/>
              </a:pPr>
              <a:t>11.11.2016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FD6D90-6A7A-45A1-957C-C16538C9910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F8E80-13F8-42E0-9054-82216C687163}" type="datetimeFigureOut">
              <a:rPr lang="ru-RU"/>
              <a:pPr>
                <a:defRPr/>
              </a:pPr>
              <a:t>11.11.2016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3DB427-EE44-43D0-A4F2-17D5898E25C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1EB1B7-F6CC-49B8-91FF-58AA40F0F28F}" type="datetimeFigureOut">
              <a:rPr lang="ru-RU"/>
              <a:pPr>
                <a:defRPr/>
              </a:pPr>
              <a:t>11.11.2016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FFAB5B-131F-467C-8F0C-955843299D7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415FC7-F7C5-4473-BDE1-B4E569C272B4}" type="datetimeFigureOut">
              <a:rPr lang="ru-RU"/>
              <a:pPr>
                <a:defRPr/>
              </a:pPr>
              <a:t>11.11.2016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461F8C-D28F-4C4D-A311-52EE06591F5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7DA351-BC43-4518-885E-491EF3082365}" type="datetimeFigureOut">
              <a:rPr lang="ru-RU"/>
              <a:pPr>
                <a:defRPr/>
              </a:pPr>
              <a:t>11.11.2016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8F9620-FCC0-4C51-BAE8-C0643AD48E0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7C9B99-C9C6-461D-83BD-649CDD6A8B77}" type="datetimeFigureOut">
              <a:rPr lang="ru-RU"/>
              <a:pPr>
                <a:defRPr/>
              </a:pPr>
              <a:t>11.11.2016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B8D058-33DE-46D5-B4BA-7A8035BAE06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D53B27B-4C3B-4E4E-BF58-400AFBE5A405}" type="datetimeFigureOut">
              <a:rPr lang="ru-RU"/>
              <a:pPr>
                <a:defRPr/>
              </a:pPr>
              <a:t>11.11.2016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3A39162-2AD6-416F-91B5-F9749B9A599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7" r:id="rId2"/>
    <p:sldLayoutId id="2147483706" r:id="rId3"/>
    <p:sldLayoutId id="2147483705" r:id="rId4"/>
    <p:sldLayoutId id="2147483704" r:id="rId5"/>
    <p:sldLayoutId id="2147483703" r:id="rId6"/>
    <p:sldLayoutId id="2147483702" r:id="rId7"/>
    <p:sldLayoutId id="2147483701" r:id="rId8"/>
    <p:sldLayoutId id="2147483700" r:id="rId9"/>
    <p:sldLayoutId id="2147483699" r:id="rId10"/>
    <p:sldLayoutId id="2147483698" r:id="rId11"/>
    <p:sldLayoutId id="214748369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" Target="slide1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" Target="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" Target="slide2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slide" Target="slide21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" Target="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slide" Target="slide2.xml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18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slide" Target="slide9.xml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slide" Target="slide8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image" Target="../media/image10.png"/><Relationship Id="rId7" Type="http://schemas.openxmlformats.org/officeDocument/2006/relationships/slide" Target="slide7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8" descr="C:\Users\днс\Documents\PR\Семинар по медиаплану\Рисунок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89138"/>
            <a:ext cx="9144000" cy="486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250825" y="2924175"/>
            <a:ext cx="8748713" cy="1944688"/>
          </a:xfrm>
        </p:spPr>
        <p:txBody>
          <a:bodyPr/>
          <a:lstStyle/>
          <a:p>
            <a:pPr eaLnBrk="1" hangingPunct="1"/>
            <a:r>
              <a:rPr lang="ru-RU" sz="2800" b="1" smtClean="0">
                <a:solidFill>
                  <a:schemeClr val="tx2"/>
                </a:solidFill>
                <a:latin typeface="Times New Roman" pitchFamily="18" charset="0"/>
              </a:rPr>
              <a:t>Дополнительное математическое образование </a:t>
            </a:r>
            <a:br>
              <a:rPr lang="ru-RU" sz="2800" b="1" smtClean="0">
                <a:solidFill>
                  <a:schemeClr val="tx2"/>
                </a:solidFill>
                <a:latin typeface="Times New Roman" pitchFamily="18" charset="0"/>
              </a:rPr>
            </a:br>
            <a:r>
              <a:rPr lang="ru-RU" sz="2800" b="1" smtClean="0">
                <a:solidFill>
                  <a:schemeClr val="tx2"/>
                </a:solidFill>
                <a:latin typeface="Times New Roman" pitchFamily="18" charset="0"/>
              </a:rPr>
              <a:t>в структуре междисциплинарной программы </a:t>
            </a:r>
            <a:br>
              <a:rPr lang="ru-RU" sz="2800" b="1" smtClean="0">
                <a:solidFill>
                  <a:schemeClr val="tx2"/>
                </a:solidFill>
                <a:latin typeface="Times New Roman" pitchFamily="18" charset="0"/>
              </a:rPr>
            </a:br>
            <a:r>
              <a:rPr lang="ru-RU" sz="2800" b="1" smtClean="0">
                <a:solidFill>
                  <a:schemeClr val="tx2"/>
                </a:solidFill>
                <a:latin typeface="Times New Roman" pitchFamily="18" charset="0"/>
              </a:rPr>
              <a:t> формирования универсальных учебных действий</a:t>
            </a:r>
          </a:p>
        </p:txBody>
      </p:sp>
      <p:pic>
        <p:nvPicPr>
          <p:cNvPr id="14339" name="Picture 7" descr="C:\Users\днс\Documents\PR\Семинар по медиаплану\Безымянный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97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Подзаголовок 4"/>
          <p:cNvSpPr>
            <a:spLocks/>
          </p:cNvSpPr>
          <p:nvPr/>
        </p:nvSpPr>
        <p:spPr bwMode="auto">
          <a:xfrm>
            <a:off x="1187450" y="5300663"/>
            <a:ext cx="7705725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ru-RU" sz="1800" b="1"/>
              <a:t>Васильева Галина Николаевна</a:t>
            </a:r>
            <a:r>
              <a:rPr lang="ru-RU" sz="1800"/>
              <a:t>, </a:t>
            </a:r>
          </a:p>
          <a:p>
            <a:pPr algn="r"/>
            <a:r>
              <a:rPr lang="ru-RU" sz="1800"/>
              <a:t>д</a:t>
            </a:r>
            <a:r>
              <a:rPr lang="ru-RU" sz="1800">
                <a:latin typeface="Times New Roman" pitchFamily="18" charset="0"/>
              </a:rPr>
              <a:t>оцент кафедры  теории и методики </a:t>
            </a:r>
          </a:p>
          <a:p>
            <a:pPr algn="r"/>
            <a:r>
              <a:rPr lang="ru-RU" sz="1800">
                <a:latin typeface="Times New Roman" pitchFamily="18" charset="0"/>
              </a:rPr>
              <a:t>обучения  математике ПГГПУ, канд. пед. наук, </a:t>
            </a:r>
          </a:p>
          <a:p>
            <a:pPr marL="742950" lvl="1" indent="-285750" algn="r"/>
            <a:r>
              <a:rPr lang="ru-RU" sz="1800" b="1">
                <a:latin typeface="Times New Roman" pitchFamily="18" charset="0"/>
              </a:rPr>
              <a:t>Ткаченко Елена Владимировна, </a:t>
            </a:r>
          </a:p>
          <a:p>
            <a:pPr marL="742950" lvl="1" indent="-285750" algn="r"/>
            <a:r>
              <a:rPr lang="ru-RU" sz="1800">
                <a:latin typeface="Times New Roman" pitchFamily="18" charset="0"/>
              </a:rPr>
              <a:t>учитель математики МАОУ «СОШ № 93», г. Пермь</a:t>
            </a:r>
          </a:p>
          <a:p>
            <a:pPr marL="742950" lvl="1" indent="-285750" algn="r"/>
            <a:endParaRPr lang="ru-RU" sz="200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smtClean="0">
                <a:hlinkClick r:id="rId2" action="ppaction://hlinksldjump"/>
              </a:rPr>
              <a:t>Лото Египетское</a:t>
            </a:r>
            <a:endParaRPr lang="ru-RU" smtClean="0"/>
          </a:p>
        </p:txBody>
      </p:sp>
      <p:sp>
        <p:nvSpPr>
          <p:cNvPr id="23554" name="Rectangle 3"/>
          <p:cNvSpPr>
            <a:spLocks noChangeArrowheads="1"/>
          </p:cNvSpPr>
          <p:nvPr/>
        </p:nvSpPr>
        <p:spPr bwMode="auto">
          <a:xfrm>
            <a:off x="0" y="1966913"/>
            <a:ext cx="1954213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23555" name="Picture 4" descr="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966913"/>
            <a:ext cx="1352550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Line 5"/>
          <p:cNvSpPr>
            <a:spLocks noChangeShapeType="1"/>
          </p:cNvSpPr>
          <p:nvPr/>
        </p:nvSpPr>
        <p:spPr bwMode="auto">
          <a:xfrm>
            <a:off x="5011738" y="336708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3557" name="Line 6"/>
          <p:cNvSpPr>
            <a:spLocks noChangeShapeType="1"/>
          </p:cNvSpPr>
          <p:nvPr/>
        </p:nvSpPr>
        <p:spPr bwMode="auto">
          <a:xfrm>
            <a:off x="5011738" y="228600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3558" name="Line 7"/>
          <p:cNvSpPr>
            <a:spLocks noChangeShapeType="1"/>
          </p:cNvSpPr>
          <p:nvPr/>
        </p:nvSpPr>
        <p:spPr bwMode="auto">
          <a:xfrm>
            <a:off x="5011738" y="3686175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aphicFrame>
        <p:nvGraphicFramePr>
          <p:cNvPr id="49160" name="Group 8"/>
          <p:cNvGraphicFramePr>
            <a:graphicFrameLocks noGrp="1"/>
          </p:cNvGraphicFramePr>
          <p:nvPr/>
        </p:nvGraphicFramePr>
        <p:xfrm>
          <a:off x="0" y="1966913"/>
          <a:ext cx="9144000" cy="4084637"/>
        </p:xfrm>
        <a:graphic>
          <a:graphicData uri="http://schemas.openxmlformats.org/drawingml/2006/table">
            <a:tbl>
              <a:tblPr/>
              <a:tblGrid>
                <a:gridCol w="1954213"/>
                <a:gridCol w="1036637"/>
                <a:gridCol w="1155700"/>
                <a:gridCol w="865188"/>
                <a:gridCol w="574675"/>
                <a:gridCol w="990600"/>
                <a:gridCol w="850900"/>
                <a:gridCol w="890587"/>
                <a:gridCol w="825500"/>
              </a:tblGrid>
              <a:tr h="319088">
                <a:tc rowSpan="6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∩</a:t>
                      </a:r>
                      <a:r>
                        <a:rPr kumimoji="0" lang="he-IL" sz="2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׀׀׀</a:t>
                      </a:r>
                      <a:endParaRPr kumimoji="0" lang="en-US" sz="1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∩∩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∩∩</a:t>
                      </a:r>
                      <a:endParaRPr kumimoji="0" lang="ru-RU" sz="1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2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׀׀׀׀</a:t>
                      </a:r>
                      <a:endParaRPr kumimoji="0" lang="en-US" sz="1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0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2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׀׀</a:t>
                      </a:r>
                      <a:endParaRPr kumimoji="0" lang="en-US" sz="1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2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׀</a:t>
                      </a:r>
                      <a:endParaRPr kumimoji="0" lang="en-US" sz="1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∩∩</a:t>
                      </a:r>
                      <a:endParaRPr kumimoji="0" lang="ru-RU" sz="1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2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׀׀׀׀</a:t>
                      </a:r>
                      <a:endParaRPr kumimoji="0" lang="en-US" sz="1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2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׀׀׀׀</a:t>
                      </a:r>
                      <a:endParaRPr kumimoji="0" lang="en-US" sz="1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0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∩</a:t>
                      </a:r>
                      <a:endParaRPr kumimoji="0" lang="ru-RU" sz="1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∩∩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∩</a:t>
                      </a:r>
                      <a:r>
                        <a:rPr kumimoji="0" lang="en-US" sz="2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en-US" sz="1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2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׀׀׀׀</a:t>
                      </a:r>
                      <a:endParaRPr kumimoji="0" lang="en-US" sz="1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∩∩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∩</a:t>
                      </a:r>
                      <a:endParaRPr kumimoji="0" lang="ru-RU" sz="1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2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׀׀׀׀</a:t>
                      </a:r>
                      <a:endParaRPr kumimoji="0" lang="en-US" sz="1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0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2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׀׀׀׀</a:t>
                      </a:r>
                      <a:endParaRPr kumimoji="0" lang="en-US" sz="1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3613" name="Picture 62" descr="1"/>
          <p:cNvPicPr>
            <a:picLocks noChangeAspect="1" noChangeArrowheads="1"/>
          </p:cNvPicPr>
          <p:nvPr>
            <p:ph type="body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1989138"/>
            <a:ext cx="1944688" cy="2879725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/>
          </p:cNvSpPr>
          <p:nvPr>
            <p:ph type="title" idx="4294967295"/>
          </p:nvPr>
        </p:nvSpPr>
        <p:spPr>
          <a:xfrm>
            <a:off x="395288" y="1700213"/>
            <a:ext cx="8229600" cy="1143000"/>
          </a:xfrm>
        </p:spPr>
        <p:txBody>
          <a:bodyPr/>
          <a:lstStyle/>
          <a:p>
            <a:r>
              <a:rPr lang="ru-RU" sz="4000" b="1" smtClean="0">
                <a:solidFill>
                  <a:schemeClr val="tx2"/>
                </a:solidFill>
                <a:latin typeface="Times New Roman" pitchFamily="18" charset="0"/>
              </a:rPr>
              <a:t>Стандарт устанавливает требования</a:t>
            </a:r>
          </a:p>
        </p:txBody>
      </p:sp>
      <p:sp>
        <p:nvSpPr>
          <p:cNvPr id="24578" name="Rectangle 3"/>
          <p:cNvSpPr>
            <a:spLocks noGrp="1"/>
          </p:cNvSpPr>
          <p:nvPr>
            <p:ph type="body" idx="4294967295"/>
          </p:nvPr>
        </p:nvSpPr>
        <p:spPr>
          <a:xfrm>
            <a:off x="250825" y="3573463"/>
            <a:ext cx="8229600" cy="4525962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b="1" i="1" smtClean="0">
                <a:solidFill>
                  <a:schemeClr val="tx2"/>
                </a:solidFill>
              </a:rPr>
              <a:t>к</a:t>
            </a:r>
            <a:r>
              <a:rPr lang="ru-RU" b="1" smtClean="0">
                <a:solidFill>
                  <a:schemeClr val="tx2"/>
                </a:solidFill>
              </a:rPr>
              <a:t> </a:t>
            </a:r>
            <a:r>
              <a:rPr lang="ru-RU" b="1" i="1" smtClean="0">
                <a:solidFill>
                  <a:srgbClr val="5AA2A6"/>
                </a:solidFill>
              </a:rPr>
              <a:t>личностным, метапредметным и предметным</a:t>
            </a:r>
            <a:r>
              <a:rPr lang="ru-RU" smtClean="0">
                <a:solidFill>
                  <a:srgbClr val="5AA2A6"/>
                </a:solidFill>
              </a:rPr>
              <a:t> </a:t>
            </a:r>
            <a:r>
              <a:rPr lang="ru-RU" b="1" smtClean="0">
                <a:solidFill>
                  <a:schemeClr val="tx2"/>
                </a:solidFill>
              </a:rPr>
              <a:t>результатам освоения основной </a:t>
            </a:r>
            <a:r>
              <a:rPr lang="ru-RU" b="1" smtClean="0">
                <a:solidFill>
                  <a:srgbClr val="28178D"/>
                </a:solidFill>
              </a:rPr>
              <a:t>образовательной</a:t>
            </a:r>
            <a:r>
              <a:rPr lang="ru-RU" b="1" smtClean="0">
                <a:solidFill>
                  <a:schemeClr val="tx2"/>
                </a:solidFill>
              </a:rPr>
              <a:t> программы основного общего образования</a:t>
            </a:r>
          </a:p>
          <a:p>
            <a:endParaRPr lang="ru-RU" smtClean="0"/>
          </a:p>
        </p:txBody>
      </p:sp>
      <p:pic>
        <p:nvPicPr>
          <p:cNvPr id="15363" name="Picture 7" descr="C:\Users\днс\Documents\PR\Семинар по медиаплану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/>
          </p:cNvSpPr>
          <p:nvPr>
            <p:ph type="title" idx="4294967295"/>
          </p:nvPr>
        </p:nvSpPr>
        <p:spPr>
          <a:xfrm>
            <a:off x="539750" y="1052513"/>
            <a:ext cx="8856663" cy="360362"/>
          </a:xfrm>
        </p:spPr>
        <p:txBody>
          <a:bodyPr/>
          <a:lstStyle/>
          <a:p>
            <a:r>
              <a:rPr lang="ru-RU" sz="3200" b="1" smtClean="0">
                <a:latin typeface="Times New Roman" pitchFamily="18" charset="0"/>
              </a:rPr>
              <a:t>Метапредметные результаты включают:</a:t>
            </a:r>
          </a:p>
        </p:txBody>
      </p:sp>
      <p:sp>
        <p:nvSpPr>
          <p:cNvPr id="25602" name="AutoShape 3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0" y="6021388"/>
            <a:ext cx="792163" cy="609600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sz="1800"/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827088" y="1557338"/>
            <a:ext cx="8316912" cy="5040312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2800" b="1" smtClean="0"/>
              <a:t>освоенные обучающимися</a:t>
            </a:r>
            <a:r>
              <a:rPr lang="ru-RU" sz="2800" smtClean="0"/>
              <a:t>  </a:t>
            </a:r>
            <a:r>
              <a:rPr lang="ru-RU" sz="2800" b="1" i="1" smtClean="0">
                <a:solidFill>
                  <a:srgbClr val="488184"/>
                </a:solidFill>
              </a:rPr>
              <a:t>межпредметные понятия</a:t>
            </a:r>
            <a:r>
              <a:rPr lang="ru-RU" sz="2800" b="1" i="1" smtClean="0"/>
              <a:t> и </a:t>
            </a:r>
            <a:r>
              <a:rPr lang="ru-RU" sz="2800" b="1" i="1" smtClean="0">
                <a:solidFill>
                  <a:srgbClr val="488184"/>
                </a:solidFill>
              </a:rPr>
              <a:t>УУД</a:t>
            </a:r>
            <a:r>
              <a:rPr lang="ru-RU" sz="2800" b="1" i="1" smtClean="0"/>
              <a:t> </a:t>
            </a:r>
            <a:r>
              <a:rPr lang="ru-RU" sz="2800" b="1" i="1" smtClean="0">
                <a:solidFill>
                  <a:srgbClr val="488184"/>
                </a:solidFill>
              </a:rPr>
              <a:t>познавательного, регулятивного</a:t>
            </a:r>
            <a:r>
              <a:rPr lang="ru-RU" sz="2800" b="1" i="1" smtClean="0"/>
              <a:t> и </a:t>
            </a:r>
            <a:r>
              <a:rPr lang="ru-RU" sz="2800" b="1" i="1" smtClean="0">
                <a:solidFill>
                  <a:srgbClr val="488184"/>
                </a:solidFill>
              </a:rPr>
              <a:t>коммуникативного</a:t>
            </a:r>
            <a:r>
              <a:rPr lang="ru-RU" sz="2800" smtClean="0"/>
              <a:t> блоков,</a:t>
            </a:r>
          </a:p>
          <a:p>
            <a:pPr>
              <a:buFont typeface="Arial" charset="0"/>
              <a:buNone/>
            </a:pPr>
            <a:r>
              <a:rPr lang="ru-RU" sz="2800" b="1" smtClean="0"/>
              <a:t>способность их использования</a:t>
            </a:r>
            <a:r>
              <a:rPr lang="ru-RU" smtClean="0"/>
              <a:t> </a:t>
            </a:r>
            <a:r>
              <a:rPr lang="ru-RU" sz="2800" smtClean="0"/>
              <a:t>в учебной, познавательной и </a:t>
            </a:r>
            <a:r>
              <a:rPr lang="ru-RU" sz="2800" smtClean="0">
                <a:hlinkClick r:id="rId2" action="ppaction://hlinksldjump"/>
              </a:rPr>
              <a:t>социальной практике</a:t>
            </a:r>
            <a:r>
              <a:rPr lang="ru-RU" sz="2800" smtClean="0"/>
              <a:t>, </a:t>
            </a:r>
            <a:r>
              <a:rPr lang="ru-RU" sz="2800" b="1" smtClean="0"/>
              <a:t>самостоятельность планирования </a:t>
            </a:r>
            <a:r>
              <a:rPr lang="ru-RU" sz="2800" smtClean="0"/>
              <a:t>и осуществления учебной деятельности,</a:t>
            </a:r>
            <a:r>
              <a:rPr lang="ru-RU" sz="2800" b="1" smtClean="0"/>
              <a:t> организации учебного сотрудничества </a:t>
            </a:r>
            <a:r>
              <a:rPr lang="ru-RU" sz="2800" smtClean="0"/>
              <a:t>с</a:t>
            </a:r>
            <a:r>
              <a:rPr lang="ru-RU" sz="2800" b="1" smtClean="0"/>
              <a:t> </a:t>
            </a:r>
            <a:r>
              <a:rPr lang="ru-RU" sz="2800" smtClean="0"/>
              <a:t>педагогами и сверстниками, построение индивидуальной образовательной траектории  </a:t>
            </a:r>
          </a:p>
        </p:txBody>
      </p:sp>
      <p:pic>
        <p:nvPicPr>
          <p:cNvPr id="15363" name="Picture 7" descr="C:\Users\днс\Documents\PR\Семинар по медиаплану\Рисунок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5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58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/>
          </p:cNvSpPr>
          <p:nvPr>
            <p:ph type="title" idx="4294967295"/>
          </p:nvPr>
        </p:nvSpPr>
        <p:spPr>
          <a:xfrm>
            <a:off x="107950" y="1341438"/>
            <a:ext cx="8532813" cy="1209675"/>
          </a:xfrm>
        </p:spPr>
        <p:txBody>
          <a:bodyPr/>
          <a:lstStyle/>
          <a:p>
            <a:r>
              <a:rPr lang="ru-RU" sz="2800" b="1" smtClean="0">
                <a:latin typeface="Times New Roman" pitchFamily="18" charset="0"/>
              </a:rPr>
              <a:t>Число</a:t>
            </a:r>
            <a:r>
              <a:rPr lang="ru-RU" sz="2800" smtClean="0">
                <a:latin typeface="Times New Roman" pitchFamily="18" charset="0"/>
              </a:rPr>
              <a:t> </a:t>
            </a:r>
            <a:r>
              <a:rPr lang="ru-RU" sz="2800" smtClean="0"/>
              <a:t>–</a:t>
            </a:r>
            <a:r>
              <a:rPr lang="ru-RU" sz="2800" smtClean="0">
                <a:latin typeface="Times New Roman" pitchFamily="18" charset="0"/>
              </a:rPr>
              <a:t> важнейшее межпредметное понятие </a:t>
            </a:r>
            <a:r>
              <a:rPr lang="ru-RU" sz="2800" smtClean="0"/>
              <a:t>–</a:t>
            </a:r>
            <a:r>
              <a:rPr lang="ru-RU" sz="2800" smtClean="0">
                <a:latin typeface="Times New Roman" pitchFamily="18" charset="0"/>
              </a:rPr>
              <a:t> в содержании дополнительного математического образования</a:t>
            </a:r>
          </a:p>
        </p:txBody>
      </p:sp>
      <p:sp>
        <p:nvSpPr>
          <p:cNvPr id="26626" name="Rectangle 3"/>
          <p:cNvSpPr>
            <a:spLocks noGrp="1"/>
          </p:cNvSpPr>
          <p:nvPr>
            <p:ph type="body" idx="4294967295"/>
          </p:nvPr>
        </p:nvSpPr>
        <p:spPr>
          <a:xfrm>
            <a:off x="684213" y="2565400"/>
            <a:ext cx="8172450" cy="4537075"/>
          </a:xfrm>
        </p:spPr>
        <p:txBody>
          <a:bodyPr/>
          <a:lstStyle/>
          <a:p>
            <a:pPr marL="552450" indent="-552450"/>
            <a:r>
              <a:rPr lang="ru-RU" sz="2800" smtClean="0"/>
              <a:t>Математика вокруг нас (занятие 1)</a:t>
            </a:r>
            <a:br>
              <a:rPr lang="ru-RU" sz="2800" smtClean="0"/>
            </a:br>
            <a:endParaRPr lang="ru-RU" sz="2800" smtClean="0"/>
          </a:p>
          <a:p>
            <a:pPr marL="552450" indent="-552450"/>
            <a:r>
              <a:rPr lang="ru-RU" sz="2800" smtClean="0"/>
              <a:t>Как люди научились считать; египетская, вавилонская нумерации (занятие 2)</a:t>
            </a:r>
            <a:br>
              <a:rPr lang="ru-RU" sz="2800" smtClean="0"/>
            </a:br>
            <a:endParaRPr lang="ru-RU" sz="2800" smtClean="0"/>
          </a:p>
          <a:p>
            <a:pPr marL="552450" indent="-552450"/>
            <a:r>
              <a:rPr lang="ru-RU" sz="2800" smtClean="0"/>
              <a:t>Славянская нумерации (занятие 3)</a:t>
            </a:r>
          </a:p>
          <a:p>
            <a:pPr marL="552450" indent="-552450"/>
            <a:r>
              <a:rPr lang="ru-RU" sz="2800" smtClean="0"/>
              <a:t> В мире больших чисел, игра «Путешествие по </a:t>
            </a:r>
            <a:r>
              <a:rPr lang="ru-RU" sz="2800" smtClean="0">
                <a:hlinkClick r:id="rId2" action="ppaction://hlinksldjump"/>
              </a:rPr>
              <a:t>Перми» </a:t>
            </a:r>
            <a:r>
              <a:rPr lang="ru-RU" sz="2800" smtClean="0"/>
              <a:t>(занятие 4)</a:t>
            </a:r>
          </a:p>
          <a:p>
            <a:pPr marL="552450" indent="-552450"/>
            <a:endParaRPr lang="ru-RU" sz="2800" smtClean="0"/>
          </a:p>
        </p:txBody>
      </p:sp>
      <p:pic>
        <p:nvPicPr>
          <p:cNvPr id="15363" name="Picture 7" descr="C:\Users\днс\Documents\PR\Семинар по медиаплану\Рисунок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Награждение участников</a:t>
            </a:r>
          </a:p>
        </p:txBody>
      </p:sp>
      <p:sp>
        <p:nvSpPr>
          <p:cNvPr id="27650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7651" name="Picture 4" descr="шк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1609725"/>
            <a:ext cx="6775450" cy="449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/>
          </p:cNvSpPr>
          <p:nvPr>
            <p:ph type="title"/>
          </p:nvPr>
        </p:nvSpPr>
        <p:spPr>
          <a:xfrm>
            <a:off x="914400" y="188913"/>
            <a:ext cx="8229600" cy="1143000"/>
          </a:xfrm>
        </p:spPr>
        <p:txBody>
          <a:bodyPr/>
          <a:lstStyle/>
          <a:p>
            <a:r>
              <a:rPr lang="ru-RU" sz="2800" smtClean="0"/>
              <a:t>Организация дидактических игр</a:t>
            </a:r>
            <a:br>
              <a:rPr lang="ru-RU" sz="2800" smtClean="0"/>
            </a:br>
            <a:r>
              <a:rPr lang="ru-RU" sz="2800" smtClean="0"/>
              <a:t>старшеклассниками в МАОУ </a:t>
            </a:r>
            <a:r>
              <a:rPr lang="ru-RU" sz="2800" smtClean="0">
                <a:hlinkClick r:id="rId2" action="ppaction://hlinksldjump"/>
              </a:rPr>
              <a:t>«СОШ № 93»</a:t>
            </a:r>
            <a:endParaRPr lang="ru-RU" sz="2800" smtClean="0"/>
          </a:p>
        </p:txBody>
      </p:sp>
      <p:sp>
        <p:nvSpPr>
          <p:cNvPr id="28674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8675" name="Picture 4" descr="шк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1690688"/>
            <a:ext cx="6999288" cy="442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8" descr="C:\Users\днс\Documents\PR\Семинар по медиаплану\Рисунок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836613"/>
            <a:ext cx="9144000" cy="602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468313" y="981075"/>
            <a:ext cx="8266112" cy="360363"/>
          </a:xfrm>
        </p:spPr>
        <p:txBody>
          <a:bodyPr/>
          <a:lstStyle/>
          <a:p>
            <a:pPr eaLnBrk="1" hangingPunct="1"/>
            <a:r>
              <a:rPr lang="ru-RU" sz="2400" b="1" smtClean="0"/>
              <a:t>Математические барьеры</a:t>
            </a:r>
            <a:r>
              <a:rPr lang="ru-RU" smtClean="0"/>
              <a:t> </a:t>
            </a:r>
          </a:p>
        </p:txBody>
      </p:sp>
      <p:pic>
        <p:nvPicPr>
          <p:cNvPr id="29699" name="Picture 7" descr="C:\Users\днс\Documents\PR\Семинар по медиаплану\Рисунок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Rectangle 7"/>
          <p:cNvSpPr>
            <a:spLocks noChangeArrowheads="1"/>
          </p:cNvSpPr>
          <p:nvPr/>
        </p:nvSpPr>
        <p:spPr bwMode="auto">
          <a:xfrm>
            <a:off x="468313" y="1541463"/>
            <a:ext cx="86756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342900" indent="-342900" algn="just">
              <a:tabLst>
                <a:tab pos="228600" algn="l"/>
                <a:tab pos="457200" algn="l"/>
              </a:tabLst>
            </a:pPr>
            <a:r>
              <a:rPr lang="ru-RU" sz="1800"/>
              <a:t>Барьер </a:t>
            </a:r>
            <a:r>
              <a:rPr lang="en-US" sz="1800"/>
              <a:t>I</a:t>
            </a:r>
            <a:r>
              <a:rPr lang="ru-RU" sz="1800"/>
              <a:t>. Карточка 1 (всего 15 карточек на каждом барьере)</a:t>
            </a:r>
            <a:endParaRPr lang="ru-RU" sz="2000"/>
          </a:p>
        </p:txBody>
      </p:sp>
      <p:pic>
        <p:nvPicPr>
          <p:cNvPr id="29701" name="Picture 8" descr="Без имени-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51050" y="2039938"/>
            <a:ext cx="7092950" cy="481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8" descr="C:\Users\днс\Documents\PR\Семинар по медиаплану\Рисунок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36613"/>
            <a:ext cx="9144000" cy="602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468313" y="908050"/>
            <a:ext cx="8266112" cy="504825"/>
          </a:xfrm>
        </p:spPr>
        <p:txBody>
          <a:bodyPr/>
          <a:lstStyle/>
          <a:p>
            <a:pPr eaLnBrk="1" hangingPunct="1"/>
            <a:r>
              <a:rPr lang="ru-RU" sz="2400" b="1" smtClean="0"/>
              <a:t>Математические барьеры</a:t>
            </a:r>
          </a:p>
        </p:txBody>
      </p:sp>
      <p:pic>
        <p:nvPicPr>
          <p:cNvPr id="30723" name="Picture 7" descr="C:\Users\днс\Documents\PR\Семинар по медиаплану\Рисунок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4" name="Rectangle 6"/>
          <p:cNvSpPr>
            <a:spLocks noChangeArrowheads="1"/>
          </p:cNvSpPr>
          <p:nvPr/>
        </p:nvSpPr>
        <p:spPr bwMode="auto">
          <a:xfrm>
            <a:off x="179388" y="1412875"/>
            <a:ext cx="7645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800"/>
              <a:t>Барьер </a:t>
            </a:r>
            <a:r>
              <a:rPr lang="en-US" sz="1800"/>
              <a:t>III</a:t>
            </a:r>
            <a:r>
              <a:rPr lang="ru-RU" sz="1800"/>
              <a:t>. Карточка </a:t>
            </a:r>
            <a:r>
              <a:rPr lang="en-US" sz="1800"/>
              <a:t>{19,18,17,16}</a:t>
            </a:r>
            <a:r>
              <a:rPr lang="ru-RU" sz="1800"/>
              <a:t> (ответ задачи </a:t>
            </a:r>
            <a:r>
              <a:rPr lang="en-US" sz="1800"/>
              <a:t>c </a:t>
            </a:r>
            <a:r>
              <a:rPr lang="ru-RU" sz="1800"/>
              <a:t>карточки </a:t>
            </a:r>
            <a:r>
              <a:rPr lang="en-US" sz="1800"/>
              <a:t>II</a:t>
            </a:r>
            <a:r>
              <a:rPr lang="ru-RU" sz="1800"/>
              <a:t> барьера)</a:t>
            </a:r>
          </a:p>
        </p:txBody>
      </p:sp>
      <p:pic>
        <p:nvPicPr>
          <p:cNvPr id="30725" name="Picture 7" descr="Без имени-1 (3)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35150" y="1971675"/>
            <a:ext cx="7129463" cy="483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8" descr="C:\Users\днс\Documents\PR\Семинар по медиаплану\Рисунок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36613"/>
            <a:ext cx="9144000" cy="602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>
          <a:xfrm>
            <a:off x="468313" y="836613"/>
            <a:ext cx="8266112" cy="774700"/>
          </a:xfrm>
        </p:spPr>
        <p:txBody>
          <a:bodyPr/>
          <a:lstStyle/>
          <a:p>
            <a:pPr eaLnBrk="1" hangingPunct="1"/>
            <a:r>
              <a:rPr lang="ru-RU" sz="2800" b="1" smtClean="0"/>
              <a:t>Математические барьеры</a:t>
            </a:r>
          </a:p>
        </p:txBody>
      </p:sp>
      <p:pic>
        <p:nvPicPr>
          <p:cNvPr id="31747" name="Picture 7" descr="C:\Users\днс\Documents\PR\Семинар по медиаплану\Рисунок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8" name="Rectangle 6"/>
          <p:cNvSpPr>
            <a:spLocks noChangeArrowheads="1"/>
          </p:cNvSpPr>
          <p:nvPr/>
        </p:nvSpPr>
        <p:spPr bwMode="auto">
          <a:xfrm>
            <a:off x="755650" y="1484313"/>
            <a:ext cx="6629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800"/>
              <a:t>Барьер </a:t>
            </a:r>
            <a:r>
              <a:rPr lang="en-US" sz="1800"/>
              <a:t>IV</a:t>
            </a:r>
            <a:r>
              <a:rPr lang="ru-RU" sz="1800"/>
              <a:t>. Карточка </a:t>
            </a:r>
            <a:r>
              <a:rPr lang="en-US" sz="1800"/>
              <a:t>60</a:t>
            </a:r>
            <a:r>
              <a:rPr lang="ru-RU" sz="1800"/>
              <a:t> (ответ задачи </a:t>
            </a:r>
            <a:r>
              <a:rPr lang="en-US" sz="1800"/>
              <a:t>c </a:t>
            </a:r>
            <a:r>
              <a:rPr lang="ru-RU" sz="1800"/>
              <a:t>карточки </a:t>
            </a:r>
            <a:r>
              <a:rPr lang="en-US" sz="1800"/>
              <a:t>III</a:t>
            </a:r>
            <a:r>
              <a:rPr lang="ru-RU" sz="1800"/>
              <a:t> барьера)</a:t>
            </a:r>
          </a:p>
        </p:txBody>
      </p:sp>
      <p:pic>
        <p:nvPicPr>
          <p:cNvPr id="31749" name="Picture 7" descr="Без имени-1 (4)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14513" y="1879600"/>
            <a:ext cx="7329487" cy="497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Словесная формулировка</a:t>
            </a:r>
          </a:p>
        </p:txBody>
      </p:sp>
      <p:sp>
        <p:nvSpPr>
          <p:cNvPr id="34818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b="1" smtClean="0"/>
              <a:t>Система скалярных величин</a:t>
            </a:r>
            <a:r>
              <a:rPr lang="ru-RU" smtClean="0"/>
              <a:t>  </a:t>
            </a:r>
            <a:r>
              <a:rPr lang="ru-RU" i="1" smtClean="0"/>
              <a:t>есть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b="1" i="1" smtClean="0"/>
              <a:t>аддитивная коммутативная группа 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b="1" i="1" smtClean="0"/>
              <a:t>                                                                  </a:t>
            </a:r>
            <a:r>
              <a:rPr lang="ru-RU" smtClean="0"/>
              <a:t>(3-5,7),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i="1" smtClean="0"/>
              <a:t>полностью упорядоченная   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i="1" smtClean="0"/>
              <a:t>                                                               </a:t>
            </a:r>
            <a:r>
              <a:rPr lang="ru-RU" smtClean="0"/>
              <a:t>(1, 2, 6), 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mtClean="0"/>
              <a:t>с делением на натуральное число (8), 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b="1" i="1" smtClean="0"/>
              <a:t>архимедова</a:t>
            </a:r>
            <a:r>
              <a:rPr lang="ru-RU" i="1" smtClean="0"/>
              <a:t> </a:t>
            </a:r>
            <a:r>
              <a:rPr lang="ru-RU" smtClean="0"/>
              <a:t>(9), 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mtClean="0"/>
              <a:t>удовлетворяющая аксиоме непрерывности (10).</a:t>
            </a:r>
          </a:p>
        </p:txBody>
      </p:sp>
      <p:pic>
        <p:nvPicPr>
          <p:cNvPr id="34819" name="Picture 2"/>
          <p:cNvPicPr>
            <a:picLocks noChangeAspect="1" noChangeArrowheads="1"/>
          </p:cNvPicPr>
          <p:nvPr/>
        </p:nvPicPr>
        <p:blipFill>
          <a:blip r:embed="rId2">
            <a:lum contrast="6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/>
          </p:cNvSpPr>
          <p:nvPr>
            <p:ph type="title"/>
          </p:nvPr>
        </p:nvSpPr>
        <p:spPr>
          <a:xfrm>
            <a:off x="-180975" y="1052513"/>
            <a:ext cx="9324975" cy="941387"/>
          </a:xfrm>
        </p:spPr>
        <p:txBody>
          <a:bodyPr/>
          <a:lstStyle/>
          <a:p>
            <a:r>
              <a:rPr lang="ru-RU" sz="2800" b="1" smtClean="0">
                <a:solidFill>
                  <a:schemeClr val="tx2"/>
                </a:solidFill>
                <a:latin typeface="Times New Roman" pitchFamily="18" charset="0"/>
              </a:rPr>
              <a:t>Междисциплинарная программа (МП) </a:t>
            </a:r>
            <a:br>
              <a:rPr lang="ru-RU" sz="2800" b="1" smtClean="0">
                <a:solidFill>
                  <a:schemeClr val="tx2"/>
                </a:solidFill>
                <a:latin typeface="Times New Roman" pitchFamily="18" charset="0"/>
              </a:rPr>
            </a:br>
            <a:r>
              <a:rPr lang="ru-RU" sz="2800" b="1" smtClean="0">
                <a:solidFill>
                  <a:schemeClr val="tx2"/>
                </a:solidFill>
                <a:latin typeface="Times New Roman" pitchFamily="18" charset="0"/>
              </a:rPr>
              <a:t>«Формирование универсальных учебных действий»</a:t>
            </a:r>
          </a:p>
        </p:txBody>
      </p:sp>
      <p:sp>
        <p:nvSpPr>
          <p:cNvPr id="15362" name="Rectangle 3"/>
          <p:cNvSpPr>
            <a:spLocks noGrp="1"/>
          </p:cNvSpPr>
          <p:nvPr>
            <p:ph type="body" idx="1"/>
          </p:nvPr>
        </p:nvSpPr>
        <p:spPr>
          <a:xfrm>
            <a:off x="468313" y="2492375"/>
            <a:ext cx="8567737" cy="3633788"/>
          </a:xfrm>
        </p:spPr>
        <p:txBody>
          <a:bodyPr/>
          <a:lstStyle/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b="1" smtClean="0">
                <a:solidFill>
                  <a:srgbClr val="472A7A"/>
                </a:solidFill>
              </a:rPr>
              <a:t>          </a:t>
            </a:r>
            <a:r>
              <a:rPr lang="ru-RU" sz="2800" b="1" smtClean="0">
                <a:solidFill>
                  <a:srgbClr val="472A7A"/>
                </a:solidFill>
              </a:rPr>
              <a:t>Цель  МП</a:t>
            </a:r>
            <a:r>
              <a:rPr lang="ru-RU" b="1" smtClean="0">
                <a:solidFill>
                  <a:srgbClr val="472A7A"/>
                </a:solidFill>
              </a:rPr>
              <a:t> — </a:t>
            </a:r>
            <a:r>
              <a:rPr lang="ru-RU" smtClean="0">
                <a:solidFill>
                  <a:srgbClr val="472A7A"/>
                </a:solidFill>
              </a:rPr>
              <a:t>реализация </a:t>
            </a:r>
          </a:p>
          <a:p>
            <a:pPr>
              <a:lnSpc>
                <a:spcPct val="90000"/>
              </a:lnSpc>
            </a:pPr>
            <a:r>
              <a:rPr lang="ru-RU" smtClean="0">
                <a:solidFill>
                  <a:srgbClr val="472A7A"/>
                </a:solidFill>
              </a:rPr>
              <a:t>системно-деятельностного подхода </a:t>
            </a:r>
            <a:r>
              <a:rPr lang="ru-RU" smtClean="0">
                <a:solidFill>
                  <a:schemeClr val="hlink"/>
                </a:solidFill>
              </a:rPr>
              <a:t>(обеспечение школьников умением учиться);</a:t>
            </a:r>
          </a:p>
          <a:p>
            <a:pPr>
              <a:lnSpc>
                <a:spcPct val="90000"/>
              </a:lnSpc>
            </a:pPr>
            <a:r>
              <a:rPr lang="ru-RU" smtClean="0">
                <a:solidFill>
                  <a:srgbClr val="472A7A"/>
                </a:solidFill>
              </a:rPr>
              <a:t>развивающего потенциала общего среднего образования </a:t>
            </a:r>
            <a:r>
              <a:rPr lang="ru-RU" smtClean="0">
                <a:solidFill>
                  <a:schemeClr val="hlink"/>
                </a:solidFill>
              </a:rPr>
              <a:t>(развитие способности школьников к самосовершенствованию и саморазвитию)   </a:t>
            </a:r>
          </a:p>
        </p:txBody>
      </p:sp>
      <p:pic>
        <p:nvPicPr>
          <p:cNvPr id="15363" name="Picture 7" descr="C:\Users\днс\Documents\PR\Семинар по медиаплану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0"/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3000"/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3000"/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986" name="Group 2"/>
          <p:cNvGraphicFramePr>
            <a:graphicFrameLocks noGrp="1"/>
          </p:cNvGraphicFramePr>
          <p:nvPr/>
        </p:nvGraphicFramePr>
        <p:xfrm>
          <a:off x="1187450" y="1785938"/>
          <a:ext cx="6313488" cy="3384550"/>
        </p:xfrm>
        <a:graphic>
          <a:graphicData uri="http://schemas.openxmlformats.org/drawingml/2006/table">
            <a:tbl>
              <a:tblPr/>
              <a:tblGrid>
                <a:gridCol w="2668588"/>
                <a:gridCol w="1171575"/>
                <a:gridCol w="1235075"/>
                <a:gridCol w="1238250"/>
              </a:tblGrid>
              <a:tr h="57150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Тема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Баллы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01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ГЕОГРАФИЯ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9001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ИСТОРИЯ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01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КУЛЬТУРА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5867" name="Rectangle 28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4067175" y="2492375"/>
            <a:ext cx="792163" cy="720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solidFill>
                  <a:schemeClr val="bg1"/>
                </a:solidFill>
              </a:rPr>
              <a:t>1</a:t>
            </a:r>
            <a:endParaRPr lang="ru-RU" sz="2800" b="1">
              <a:solidFill>
                <a:schemeClr val="bg1"/>
              </a:solidFill>
            </a:endParaRPr>
          </a:p>
        </p:txBody>
      </p:sp>
      <p:sp>
        <p:nvSpPr>
          <p:cNvPr id="35868" name="Rectangle 29"/>
          <p:cNvSpPr>
            <a:spLocks noChangeArrowheads="1"/>
          </p:cNvSpPr>
          <p:nvPr/>
        </p:nvSpPr>
        <p:spPr bwMode="auto">
          <a:xfrm>
            <a:off x="5219700" y="2492375"/>
            <a:ext cx="792163" cy="720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solidFill>
                  <a:schemeClr val="bg1"/>
                </a:solidFill>
              </a:rPr>
              <a:t>2</a:t>
            </a:r>
            <a:endParaRPr lang="ru-RU" sz="2800" b="1">
              <a:solidFill>
                <a:schemeClr val="bg1"/>
              </a:solidFill>
            </a:endParaRPr>
          </a:p>
        </p:txBody>
      </p:sp>
      <p:sp>
        <p:nvSpPr>
          <p:cNvPr id="35869" name="Rectangle 30"/>
          <p:cNvSpPr>
            <a:spLocks noChangeArrowheads="1"/>
          </p:cNvSpPr>
          <p:nvPr/>
        </p:nvSpPr>
        <p:spPr bwMode="auto">
          <a:xfrm>
            <a:off x="6372225" y="2492375"/>
            <a:ext cx="792163" cy="720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solidFill>
                  <a:schemeClr val="bg1"/>
                </a:solidFill>
              </a:rPr>
              <a:t>3</a:t>
            </a:r>
            <a:endParaRPr lang="ru-RU" sz="2800" b="1">
              <a:solidFill>
                <a:schemeClr val="bg1"/>
              </a:solidFill>
            </a:endParaRPr>
          </a:p>
        </p:txBody>
      </p:sp>
      <p:sp>
        <p:nvSpPr>
          <p:cNvPr id="35870" name="Rectangle 31"/>
          <p:cNvSpPr>
            <a:spLocks noChangeArrowheads="1"/>
          </p:cNvSpPr>
          <p:nvPr/>
        </p:nvSpPr>
        <p:spPr bwMode="auto">
          <a:xfrm>
            <a:off x="4067175" y="3429000"/>
            <a:ext cx="792163" cy="720725"/>
          </a:xfrm>
          <a:prstGeom prst="rect">
            <a:avLst/>
          </a:prstGeom>
          <a:solidFill>
            <a:srgbClr val="BCCFE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solidFill>
                  <a:schemeClr val="tx2"/>
                </a:solidFill>
              </a:rPr>
              <a:t>1</a:t>
            </a:r>
            <a:endParaRPr lang="ru-RU" sz="2800" b="1">
              <a:solidFill>
                <a:schemeClr val="tx2"/>
              </a:solidFill>
            </a:endParaRPr>
          </a:p>
        </p:txBody>
      </p:sp>
      <p:sp>
        <p:nvSpPr>
          <p:cNvPr id="35871" name="Rectangle 32"/>
          <p:cNvSpPr>
            <a:spLocks noChangeArrowheads="1"/>
          </p:cNvSpPr>
          <p:nvPr/>
        </p:nvSpPr>
        <p:spPr bwMode="auto">
          <a:xfrm>
            <a:off x="5219700" y="3429000"/>
            <a:ext cx="792163" cy="720725"/>
          </a:xfrm>
          <a:prstGeom prst="rect">
            <a:avLst/>
          </a:prstGeom>
          <a:solidFill>
            <a:srgbClr val="BCCFE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solidFill>
                  <a:schemeClr val="tx2"/>
                </a:solidFill>
              </a:rPr>
              <a:t>2</a:t>
            </a:r>
            <a:endParaRPr lang="ru-RU" sz="2800" b="1">
              <a:solidFill>
                <a:schemeClr val="tx2"/>
              </a:solidFill>
            </a:endParaRPr>
          </a:p>
        </p:txBody>
      </p:sp>
      <p:sp>
        <p:nvSpPr>
          <p:cNvPr id="35872" name="Rectangle 33"/>
          <p:cNvSpPr>
            <a:spLocks noChangeArrowheads="1"/>
          </p:cNvSpPr>
          <p:nvPr/>
        </p:nvSpPr>
        <p:spPr bwMode="auto">
          <a:xfrm>
            <a:off x="6372225" y="3429000"/>
            <a:ext cx="792163" cy="720725"/>
          </a:xfrm>
          <a:prstGeom prst="rect">
            <a:avLst/>
          </a:prstGeom>
          <a:solidFill>
            <a:srgbClr val="BCCFE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solidFill>
                  <a:schemeClr val="tx2"/>
                </a:solidFill>
              </a:rPr>
              <a:t>3</a:t>
            </a:r>
            <a:endParaRPr lang="ru-RU" sz="2800" b="1">
              <a:solidFill>
                <a:schemeClr val="tx2"/>
              </a:solidFill>
            </a:endParaRPr>
          </a:p>
        </p:txBody>
      </p:sp>
      <p:sp>
        <p:nvSpPr>
          <p:cNvPr id="35873" name="Rectangle 3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995738" y="4364038"/>
            <a:ext cx="792162" cy="720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solidFill>
                  <a:schemeClr val="bg1"/>
                </a:solidFill>
              </a:rPr>
              <a:t>1</a:t>
            </a:r>
            <a:endParaRPr lang="ru-RU" sz="2800" b="1">
              <a:solidFill>
                <a:schemeClr val="bg1"/>
              </a:solidFill>
            </a:endParaRPr>
          </a:p>
        </p:txBody>
      </p:sp>
      <p:sp>
        <p:nvSpPr>
          <p:cNvPr id="35874" name="Rectangle 35"/>
          <p:cNvSpPr>
            <a:spLocks noChangeArrowheads="1"/>
          </p:cNvSpPr>
          <p:nvPr/>
        </p:nvSpPr>
        <p:spPr bwMode="auto">
          <a:xfrm>
            <a:off x="5219700" y="4364038"/>
            <a:ext cx="792163" cy="720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solidFill>
                  <a:schemeClr val="bg1"/>
                </a:solidFill>
              </a:rPr>
              <a:t>2</a:t>
            </a:r>
            <a:endParaRPr lang="ru-RU" sz="2800" b="1">
              <a:solidFill>
                <a:schemeClr val="bg1"/>
              </a:solidFill>
            </a:endParaRPr>
          </a:p>
        </p:txBody>
      </p:sp>
      <p:sp>
        <p:nvSpPr>
          <p:cNvPr id="35875" name="Rectangle 36"/>
          <p:cNvSpPr>
            <a:spLocks noChangeArrowheads="1"/>
          </p:cNvSpPr>
          <p:nvPr/>
        </p:nvSpPr>
        <p:spPr bwMode="auto">
          <a:xfrm>
            <a:off x="6372225" y="4364038"/>
            <a:ext cx="792163" cy="720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solidFill>
                  <a:schemeClr val="bg1"/>
                </a:solidFill>
              </a:rPr>
              <a:t>3</a:t>
            </a:r>
            <a:endParaRPr lang="ru-RU" sz="28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714375"/>
            <a:ext cx="8686800" cy="1143000"/>
          </a:xfrm>
        </p:spPr>
        <p:txBody>
          <a:bodyPr/>
          <a:lstStyle/>
          <a:p>
            <a:r>
              <a:rPr lang="ru-RU" b="1" smtClean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Граница города вдоль Камы</a:t>
            </a:r>
            <a:r>
              <a:rPr lang="en-US" b="1" smtClean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smtClean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smtClean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mtClean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(в км)</a:t>
            </a:r>
          </a:p>
        </p:txBody>
      </p:sp>
      <p:sp>
        <p:nvSpPr>
          <p:cNvPr id="36866" name="Прямоугольник 2"/>
          <p:cNvSpPr>
            <a:spLocks noChangeArrowheads="1"/>
          </p:cNvSpPr>
          <p:nvPr/>
        </p:nvSpPr>
        <p:spPr bwMode="auto">
          <a:xfrm>
            <a:off x="785813" y="2000250"/>
            <a:ext cx="771525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Если количество секунд в часе уменьшить на   1 080,</a:t>
            </a:r>
          </a:p>
          <a:p>
            <a:r>
              <a:rPr lang="ru-RU" sz="360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 результат  разделить  на 36,</a:t>
            </a:r>
          </a:p>
          <a:p>
            <a:r>
              <a:rPr lang="ru-RU" sz="360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 то получится </a:t>
            </a:r>
            <a:r>
              <a:rPr lang="en-US" sz="360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6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70</a:t>
            </a:r>
            <a:r>
              <a:rPr lang="en-US" sz="36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600">
              <a:solidFill>
                <a:srgbClr val="17375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786188" y="3643313"/>
            <a:ext cx="928687" cy="857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/>
          </a:p>
        </p:txBody>
      </p:sp>
      <p:sp>
        <p:nvSpPr>
          <p:cNvPr id="6" name="Выгнутая вниз стрелка 5">
            <a:hlinkClick r:id="rId2" action="ppaction://hlinksldjump"/>
          </p:cNvPr>
          <p:cNvSpPr/>
          <p:nvPr/>
        </p:nvSpPr>
        <p:spPr>
          <a:xfrm>
            <a:off x="8072438" y="5786438"/>
            <a:ext cx="571500" cy="428625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>
              <a:solidFill>
                <a:schemeClr val="tx1"/>
              </a:solidFill>
            </a:endParaRPr>
          </a:p>
        </p:txBody>
      </p:sp>
      <p:pic>
        <p:nvPicPr>
          <p:cNvPr id="5" name="Picture 2" descr="%D1%81%D0%BC%D0%B0%D0%B9%D0%BB%D0%B8%D0%BA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71550" y="4797425"/>
            <a:ext cx="1524000" cy="141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Театры Перми</a:t>
            </a:r>
          </a:p>
        </p:txBody>
      </p:sp>
      <p:sp>
        <p:nvSpPr>
          <p:cNvPr id="37890" name="Прямоугольник 2"/>
          <p:cNvSpPr>
            <a:spLocks noChangeArrowheads="1"/>
          </p:cNvSpPr>
          <p:nvPr/>
        </p:nvSpPr>
        <p:spPr bwMode="auto">
          <a:xfrm>
            <a:off x="500063" y="3643313"/>
            <a:ext cx="73231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Балет Евгения Панфилова</a:t>
            </a:r>
            <a:r>
              <a:rPr lang="ru-RU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- </a:t>
            </a:r>
            <a:r>
              <a:rPr lang="ru-RU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1994</a:t>
            </a:r>
            <a:r>
              <a:rPr lang="ru-RU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год</a:t>
            </a:r>
          </a:p>
        </p:txBody>
      </p:sp>
      <p:sp>
        <p:nvSpPr>
          <p:cNvPr id="37891" name="Прямоугольник 3"/>
          <p:cNvSpPr>
            <a:spLocks noChangeArrowheads="1"/>
          </p:cNvSpPr>
          <p:nvPr/>
        </p:nvSpPr>
        <p:spPr bwMode="auto">
          <a:xfrm>
            <a:off x="500063" y="2571750"/>
            <a:ext cx="87471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Пермский государственный театр юного зрителя – 1964 </a:t>
            </a:r>
            <a:r>
              <a:rPr lang="ru-RU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  <a:r>
              <a:rPr lang="ru-RU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7892" name="Прямоугольник 4"/>
          <p:cNvSpPr>
            <a:spLocks noChangeArrowheads="1"/>
          </p:cNvSpPr>
          <p:nvPr/>
        </p:nvSpPr>
        <p:spPr bwMode="auto">
          <a:xfrm>
            <a:off x="500063" y="4143375"/>
            <a:ext cx="81708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Молодежный театр «</a:t>
            </a:r>
            <a:r>
              <a:rPr lang="ru-RU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Новая драма</a:t>
            </a:r>
            <a:r>
              <a:rPr lang="ru-RU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 - </a:t>
            </a:r>
            <a:r>
              <a:rPr lang="ru-RU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2002</a:t>
            </a:r>
            <a:r>
              <a:rPr lang="ru-RU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год</a:t>
            </a:r>
          </a:p>
        </p:txBody>
      </p:sp>
      <p:sp>
        <p:nvSpPr>
          <p:cNvPr id="37893" name="Прямоугольник 5"/>
          <p:cNvSpPr>
            <a:spLocks noChangeArrowheads="1"/>
          </p:cNvSpPr>
          <p:nvPr/>
        </p:nvSpPr>
        <p:spPr bwMode="auto">
          <a:xfrm>
            <a:off x="500063" y="3143250"/>
            <a:ext cx="40259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 моста</a:t>
            </a:r>
            <a:r>
              <a:rPr lang="ru-RU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 - </a:t>
            </a:r>
            <a:r>
              <a:rPr lang="ru-RU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1988</a:t>
            </a:r>
            <a:r>
              <a:rPr lang="ru-RU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год</a:t>
            </a:r>
          </a:p>
        </p:txBody>
      </p:sp>
      <p:sp>
        <p:nvSpPr>
          <p:cNvPr id="37894" name="Прямоугольник 6"/>
          <p:cNvSpPr>
            <a:spLocks noChangeArrowheads="1"/>
          </p:cNvSpPr>
          <p:nvPr/>
        </p:nvSpPr>
        <p:spPr bwMode="auto">
          <a:xfrm>
            <a:off x="428625" y="1643063"/>
            <a:ext cx="82867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Пермский академический театр оперы и балета  - 1870 </a:t>
            </a:r>
            <a:r>
              <a:rPr lang="ru-RU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год </a:t>
            </a:r>
          </a:p>
        </p:txBody>
      </p:sp>
      <p:sp>
        <p:nvSpPr>
          <p:cNvPr id="37895" name="Прямоугольник 7"/>
          <p:cNvSpPr>
            <a:spLocks noChangeArrowheads="1"/>
          </p:cNvSpPr>
          <p:nvPr/>
        </p:nvSpPr>
        <p:spPr bwMode="auto">
          <a:xfrm>
            <a:off x="428625" y="2071688"/>
            <a:ext cx="45815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Театр «</a:t>
            </a:r>
            <a:r>
              <a:rPr lang="ru-RU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Театр</a:t>
            </a:r>
            <a:r>
              <a:rPr lang="ru-RU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- </a:t>
            </a:r>
            <a:r>
              <a:rPr lang="ru-RU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1927 </a:t>
            </a:r>
            <a:r>
              <a:rPr lang="ru-RU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год </a:t>
            </a:r>
          </a:p>
        </p:txBody>
      </p:sp>
      <p:sp>
        <p:nvSpPr>
          <p:cNvPr id="9" name="Выгнутая вниз стрелка 8">
            <a:hlinkClick r:id="rId2" action="ppaction://hlinksldjump"/>
          </p:cNvPr>
          <p:cNvSpPr/>
          <p:nvPr/>
        </p:nvSpPr>
        <p:spPr>
          <a:xfrm>
            <a:off x="8358188" y="6000750"/>
            <a:ext cx="428625" cy="357188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>
              <a:solidFill>
                <a:schemeClr val="tx1"/>
              </a:solidFill>
            </a:endParaRPr>
          </a:p>
        </p:txBody>
      </p:sp>
      <p:pic>
        <p:nvPicPr>
          <p:cNvPr id="14346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4572000"/>
            <a:ext cx="2143125" cy="200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pic>
        <p:nvPicPr>
          <p:cNvPr id="37898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62750" y="0"/>
            <a:ext cx="2381250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%D1%81%D0%BC%D0%B0%D0%B9%D0%BB%D0%B8%D0%BA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56325" y="5013325"/>
            <a:ext cx="1524000" cy="141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8" descr="C:\Users\днс\Documents\PR\Семинар по медиаплану\Рисунок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546225"/>
            <a:ext cx="8893175" cy="473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4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116013" y="3789363"/>
            <a:ext cx="7772400" cy="1470025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4D485B"/>
                </a:solidFill>
                <a:ea typeface="Arial Unicode MS" pitchFamily="34" charset="-128"/>
                <a:cs typeface="Arial Unicode MS" pitchFamily="34" charset="-128"/>
              </a:rPr>
              <a:t>Спасибо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/>
          </p:cNvSpPr>
          <p:nvPr>
            <p:ph type="title"/>
          </p:nvPr>
        </p:nvSpPr>
        <p:spPr>
          <a:xfrm>
            <a:off x="457200" y="765175"/>
            <a:ext cx="8686800" cy="1143000"/>
          </a:xfrm>
        </p:spPr>
        <p:txBody>
          <a:bodyPr/>
          <a:lstStyle/>
          <a:p>
            <a:r>
              <a:rPr lang="ru-RU" sz="3200" b="1" smtClean="0">
                <a:solidFill>
                  <a:schemeClr val="tx2"/>
                </a:solidFill>
                <a:latin typeface="Times New Roman" pitchFamily="18" charset="0"/>
              </a:rPr>
              <a:t>Дополнительное математическое образование школьников </a:t>
            </a:r>
            <a:r>
              <a:rPr lang="ru-RU" sz="3200" smtClean="0">
                <a:solidFill>
                  <a:schemeClr val="tx2"/>
                </a:solidFill>
                <a:latin typeface="Times New Roman" pitchFamily="18" charset="0"/>
              </a:rPr>
              <a:t>(ДМОШ) </a:t>
            </a:r>
            <a:r>
              <a:rPr lang="ru-RU" sz="3200" smtClean="0">
                <a:solidFill>
                  <a:srgbClr val="333399"/>
                </a:solidFill>
              </a:rPr>
              <a:t>–</a:t>
            </a:r>
          </a:p>
        </p:txBody>
      </p:sp>
      <p:sp>
        <p:nvSpPr>
          <p:cNvPr id="18434" name="Rectangle 3"/>
          <p:cNvSpPr>
            <a:spLocks noGrp="1"/>
          </p:cNvSpPr>
          <p:nvPr>
            <p:ph type="body" idx="1"/>
          </p:nvPr>
        </p:nvSpPr>
        <p:spPr>
          <a:xfrm>
            <a:off x="457200" y="1916113"/>
            <a:ext cx="8686800" cy="4608512"/>
          </a:xfrm>
        </p:spPr>
        <p:txBody>
          <a:bodyPr/>
          <a:lstStyle/>
          <a:p>
            <a:pPr>
              <a:buFont typeface="Arial" charset="0"/>
              <a:buNone/>
            </a:pPr>
            <a:endParaRPr lang="ru-RU" sz="2400" b="1" smtClean="0">
              <a:solidFill>
                <a:srgbClr val="333399"/>
              </a:solidFill>
            </a:endParaRPr>
          </a:p>
          <a:p>
            <a:pPr>
              <a:buFont typeface="Arial" charset="0"/>
              <a:buNone/>
            </a:pPr>
            <a:r>
              <a:rPr lang="ru-RU" sz="2400" b="1" smtClean="0">
                <a:solidFill>
                  <a:srgbClr val="333399"/>
                </a:solidFill>
              </a:rPr>
              <a:t>           –</a:t>
            </a:r>
            <a:r>
              <a:rPr lang="ru-RU" b="1" smtClean="0">
                <a:solidFill>
                  <a:srgbClr val="333399"/>
                </a:solidFill>
              </a:rPr>
              <a:t> </a:t>
            </a:r>
            <a:r>
              <a:rPr lang="ru-RU" sz="2800" b="1" smtClean="0">
                <a:solidFill>
                  <a:srgbClr val="333399"/>
                </a:solidFill>
              </a:rPr>
              <a:t>образовательный процесс, имеющий </a:t>
            </a:r>
            <a:r>
              <a:rPr lang="ru-RU" sz="2800" smtClean="0">
                <a:solidFill>
                  <a:srgbClr val="333399"/>
                </a:solidFill>
              </a:rPr>
              <a:t> </a:t>
            </a:r>
          </a:p>
          <a:p>
            <a:r>
              <a:rPr lang="ru-RU" sz="2800" b="1" smtClean="0">
                <a:solidFill>
                  <a:srgbClr val="333399"/>
                </a:solidFill>
              </a:rPr>
              <a:t>педагогические технологии</a:t>
            </a:r>
            <a:r>
              <a:rPr lang="ru-RU" sz="2800" smtClean="0">
                <a:solidFill>
                  <a:srgbClr val="333399"/>
                </a:solidFill>
              </a:rPr>
              <a:t>,</a:t>
            </a:r>
            <a:r>
              <a:rPr lang="ru-RU" sz="2800" smtClean="0">
                <a:solidFill>
                  <a:schemeClr val="hlink"/>
                </a:solidFill>
              </a:rPr>
              <a:t> </a:t>
            </a:r>
          </a:p>
          <a:p>
            <a:r>
              <a:rPr lang="ru-RU" sz="2800" b="1" smtClean="0">
                <a:solidFill>
                  <a:srgbClr val="333399"/>
                </a:solidFill>
              </a:rPr>
              <a:t>формы и средства их реализации по программам, дополняющим</a:t>
            </a:r>
            <a:r>
              <a:rPr lang="ru-RU" sz="2800" smtClean="0">
                <a:solidFill>
                  <a:schemeClr val="hlink"/>
                </a:solidFill>
              </a:rPr>
              <a:t> </a:t>
            </a:r>
            <a:r>
              <a:rPr lang="ru-RU" sz="2800" b="1" smtClean="0">
                <a:solidFill>
                  <a:srgbClr val="333399"/>
                </a:solidFill>
              </a:rPr>
              <a:t>государственный стандарт средней школы</a:t>
            </a:r>
            <a:r>
              <a:rPr lang="ru-RU" sz="2800" smtClean="0">
                <a:solidFill>
                  <a:schemeClr val="hlink"/>
                </a:solidFill>
              </a:rPr>
              <a:t> </a:t>
            </a:r>
          </a:p>
          <a:p>
            <a:pPr>
              <a:buFont typeface="Arial" charset="0"/>
              <a:buNone/>
            </a:pPr>
            <a:r>
              <a:rPr lang="ru-RU" b="1" smtClean="0">
                <a:solidFill>
                  <a:schemeClr val="tx2"/>
                </a:solidFill>
              </a:rPr>
              <a:t> </a:t>
            </a:r>
          </a:p>
          <a:p>
            <a:pPr>
              <a:buFont typeface="Arial" charset="0"/>
              <a:buNone/>
            </a:pPr>
            <a:r>
              <a:rPr lang="ru-RU" b="1" smtClean="0">
                <a:solidFill>
                  <a:schemeClr val="tx2"/>
                </a:solidFill>
              </a:rPr>
              <a:t>   ДМОШ </a:t>
            </a:r>
          </a:p>
        </p:txBody>
      </p:sp>
      <p:sp>
        <p:nvSpPr>
          <p:cNvPr id="18436" name="AutoShape 4"/>
          <p:cNvSpPr>
            <a:spLocks noChangeArrowheads="1"/>
          </p:cNvSpPr>
          <p:nvPr/>
        </p:nvSpPr>
        <p:spPr bwMode="auto">
          <a:xfrm>
            <a:off x="2700338" y="5589588"/>
            <a:ext cx="863600" cy="215900"/>
          </a:xfrm>
          <a:prstGeom prst="leftRightArrow">
            <a:avLst>
              <a:gd name="adj1" fmla="val 50000"/>
              <a:gd name="adj2" fmla="val 8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3708400" y="5300663"/>
            <a:ext cx="474821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b="1">
                <a:solidFill>
                  <a:srgbClr val="333399"/>
                </a:solidFill>
                <a:latin typeface="Times New Roman" pitchFamily="18" charset="0"/>
              </a:rPr>
              <a:t>внеурочная деятельность </a:t>
            </a:r>
          </a:p>
          <a:p>
            <a:pPr algn="ctr"/>
            <a:r>
              <a:rPr lang="ru-RU" b="1">
                <a:solidFill>
                  <a:srgbClr val="333399"/>
                </a:solidFill>
                <a:latin typeface="Times New Roman" pitchFamily="18" charset="0"/>
              </a:rPr>
              <a:t>по математике</a:t>
            </a:r>
          </a:p>
        </p:txBody>
      </p:sp>
      <p:pic>
        <p:nvPicPr>
          <p:cNvPr id="16389" name="Picture 7" descr="C:\Users\днс\Documents\PR\Семинар по медиаплану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3000"/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84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84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3" grpId="0"/>
      <p:bldP spid="1843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/>
          </p:cNvSpPr>
          <p:nvPr>
            <p:ph type="title" idx="4294967295"/>
          </p:nvPr>
        </p:nvSpPr>
        <p:spPr>
          <a:xfrm>
            <a:off x="755650" y="287338"/>
            <a:ext cx="8137525" cy="504825"/>
          </a:xfrm>
        </p:spPr>
        <p:txBody>
          <a:bodyPr/>
          <a:lstStyle/>
          <a:p>
            <a:pPr>
              <a:defRPr/>
            </a:pPr>
            <a:r>
              <a:rPr lang="ru-RU" sz="3600" b="1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Дышинский  Евгений Александрович</a:t>
            </a:r>
            <a:endParaRPr lang="ru-RU" sz="3600" b="1" smtClean="0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4787900" y="2133600"/>
            <a:ext cx="4175125" cy="319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«</a:t>
            </a:r>
            <a:r>
              <a:rPr lang="ru-RU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Игра как средство активизации познавательной деятельности учащихся в процессе внеклассной работы по математике в восьмилетней школе</a:t>
            </a:r>
            <a:r>
              <a:rPr lang="ru-RU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» </a:t>
            </a:r>
          </a:p>
          <a:p>
            <a:pPr algn="ctr">
              <a:spcBef>
                <a:spcPct val="50000"/>
              </a:spcBef>
              <a:defRPr/>
            </a:pPr>
            <a:r>
              <a:rPr lang="ru-RU" b="1"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ru-RU" b="1">
                <a:effectLst>
                  <a:outerShdw blurRad="38100" dist="38100" dir="2700000" algn="tl">
                    <a:srgbClr val="C0C0C0"/>
                  </a:outerShdw>
                </a:effectLst>
                <a:hlinkClick r:id="rId2" action="ppaction://hlinksldjump"/>
              </a:rPr>
              <a:t>1973</a:t>
            </a:r>
            <a:r>
              <a:rPr lang="ru-RU" sz="1800">
                <a:hlinkClick r:id="rId2" action="ppaction://hlinksldjump"/>
              </a:rPr>
              <a:t> </a:t>
            </a:r>
            <a:r>
              <a:rPr lang="ru-RU" b="1">
                <a:effectLst>
                  <a:outerShdw blurRad="38100" dist="38100" dir="2700000" algn="tl">
                    <a:srgbClr val="C0C0C0"/>
                  </a:outerShdw>
                </a:effectLst>
                <a:hlinkClick r:id="rId2" action="ppaction://hlinksldjump"/>
              </a:rPr>
              <a:t>)</a:t>
            </a:r>
            <a:endParaRPr lang="ru-RU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32772" name="Picture 4" descr="Дышинский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268413"/>
            <a:ext cx="3986213" cy="532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/>
      <p:bldP spid="3277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4" descr="mat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10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/>
          </p:cNvSpPr>
          <p:nvPr>
            <p:ph type="title" idx="4294967295"/>
          </p:nvPr>
        </p:nvSpPr>
        <p:spPr>
          <a:xfrm>
            <a:off x="0" y="765175"/>
            <a:ext cx="9540875" cy="720725"/>
          </a:xfrm>
        </p:spPr>
        <p:txBody>
          <a:bodyPr/>
          <a:lstStyle/>
          <a:p>
            <a:r>
              <a:rPr lang="ru-RU" sz="2400" b="1" smtClean="0">
                <a:latin typeface="Times New Roman" pitchFamily="18" charset="0"/>
              </a:rPr>
              <a:t>Программа дополнительного математического образования пятиклассников</a:t>
            </a:r>
          </a:p>
        </p:txBody>
      </p:sp>
      <p:sp>
        <p:nvSpPr>
          <p:cNvPr id="19458" name="Rectangle 3"/>
          <p:cNvSpPr>
            <a:spLocks noGrp="1"/>
          </p:cNvSpPr>
          <p:nvPr>
            <p:ph type="body" idx="4294967295"/>
          </p:nvPr>
        </p:nvSpPr>
        <p:spPr>
          <a:xfrm>
            <a:off x="1000125" y="1628775"/>
            <a:ext cx="8143875" cy="4895850"/>
          </a:xfrm>
        </p:spPr>
        <p:txBody>
          <a:bodyPr/>
          <a:lstStyle/>
          <a:p>
            <a:r>
              <a:rPr lang="ru-RU" sz="2000" b="1" smtClean="0"/>
              <a:t>План второго занятия </a:t>
            </a:r>
            <a:endParaRPr lang="ru-RU" sz="2000" smtClean="0"/>
          </a:p>
          <a:p>
            <a:pPr>
              <a:buFont typeface="Arial" charset="0"/>
              <a:buNone/>
            </a:pPr>
            <a:r>
              <a:rPr lang="ru-RU" sz="2000" smtClean="0"/>
              <a:t>Как люди учились считать: история устной и письменной нумерации. </a:t>
            </a:r>
            <a:r>
              <a:rPr lang="ru-RU" sz="2000" smtClean="0">
                <a:hlinkClick r:id="rId2" action="ppaction://hlinksldjump"/>
              </a:rPr>
              <a:t>Египетская нумерация. Игра лото (египетское). </a:t>
            </a:r>
            <a:endParaRPr lang="ru-RU" sz="2000" smtClean="0"/>
          </a:p>
          <a:p>
            <a:pPr>
              <a:buFont typeface="Arial" charset="0"/>
              <a:buNone/>
            </a:pPr>
            <a:r>
              <a:rPr lang="ru-RU" sz="2000" smtClean="0"/>
              <a:t>Вавилонская нумерация.  </a:t>
            </a:r>
          </a:p>
          <a:p>
            <a:pPr>
              <a:buFont typeface="Arial" charset="0"/>
              <a:buNone/>
            </a:pPr>
            <a:r>
              <a:rPr lang="ru-RU" sz="2000" smtClean="0"/>
              <a:t>Решение задач по диаграммам: «В мире животных».</a:t>
            </a:r>
          </a:p>
          <a:p>
            <a:r>
              <a:rPr lang="ru-RU" sz="2000" b="1" smtClean="0"/>
              <a:t>План третьего занятия </a:t>
            </a:r>
            <a:endParaRPr lang="ru-RU" sz="2000" smtClean="0"/>
          </a:p>
          <a:p>
            <a:pPr>
              <a:buFont typeface="Arial" charset="0"/>
              <a:buNone/>
            </a:pPr>
            <a:r>
              <a:rPr lang="ru-RU" sz="2000" smtClean="0"/>
              <a:t>Непозиционные системы счисления (римская и славянская).  </a:t>
            </a:r>
          </a:p>
          <a:p>
            <a:pPr>
              <a:buFont typeface="Arial" charset="0"/>
              <a:buNone/>
            </a:pPr>
            <a:r>
              <a:rPr lang="ru-RU" sz="2000" smtClean="0"/>
              <a:t>Игры: лото (по римской и славянской нумерации).</a:t>
            </a:r>
          </a:p>
          <a:p>
            <a:pPr>
              <a:buFont typeface="Arial" charset="0"/>
              <a:buNone/>
            </a:pPr>
            <a:r>
              <a:rPr lang="ru-RU" sz="2000" smtClean="0"/>
              <a:t>Учимся решать задачи по макету весов (с фруктами и овощами). </a:t>
            </a:r>
          </a:p>
          <a:p>
            <a:r>
              <a:rPr lang="ru-RU" sz="2000" b="1" smtClean="0"/>
              <a:t>План четвертого занятия </a:t>
            </a:r>
            <a:endParaRPr lang="ru-RU" sz="2000" smtClean="0"/>
          </a:p>
          <a:p>
            <a:pPr>
              <a:buFont typeface="Arial" charset="0"/>
              <a:buNone/>
            </a:pPr>
            <a:r>
              <a:rPr lang="ru-RU" sz="2000" smtClean="0"/>
              <a:t>В мире больших чисел. </a:t>
            </a:r>
          </a:p>
          <a:p>
            <a:pPr>
              <a:buFont typeface="Arial" charset="0"/>
              <a:buNone/>
            </a:pPr>
            <a:r>
              <a:rPr lang="ru-RU" sz="2000" smtClean="0"/>
              <a:t>Учимся решать задачи: «рисуем» задачу.</a:t>
            </a:r>
          </a:p>
          <a:p>
            <a:pPr>
              <a:buFont typeface="Arial" charset="0"/>
              <a:buNone/>
            </a:pPr>
            <a:r>
              <a:rPr lang="ru-RU" sz="2000" smtClean="0">
                <a:hlinkClick r:id="rId3" action="ppaction://hlinksldjump"/>
              </a:rPr>
              <a:t>Игра «Путешествие по Перми». </a:t>
            </a:r>
          </a:p>
          <a:p>
            <a:pPr>
              <a:buFontTx/>
              <a:buChar char="-"/>
            </a:pPr>
            <a:endParaRPr lang="ru-RU" sz="2000" smtClean="0"/>
          </a:p>
          <a:p>
            <a:endParaRPr lang="ru-RU" sz="2000" smtClean="0"/>
          </a:p>
        </p:txBody>
      </p:sp>
      <p:pic>
        <p:nvPicPr>
          <p:cNvPr id="15363" name="Picture 7" descr="C:\Users\днс\Documents\PR\Семинар по медиаплану\Рисунок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42908" y="192066"/>
            <a:ext cx="7772400" cy="1143000"/>
          </a:xfrm>
          <a:ln w="6350" cap="rnd"/>
        </p:spPr>
        <p:txBody>
          <a:bodyPr rtlCol="0" anchor="b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4200" b="1" spc="-10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Египетская нумерация</a:t>
            </a:r>
          </a:p>
        </p:txBody>
      </p:sp>
      <p:pic>
        <p:nvPicPr>
          <p:cNvPr id="10243" name="Picture 3" descr="egipt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09663" y="4546600"/>
            <a:ext cx="2286000" cy="1697038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ffectLst>
            <a:outerShdw dist="107763" dir="81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45060" name="Picture 4" descr="TUTMAS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2100" y="1524000"/>
            <a:ext cx="2141538" cy="286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1" name="Picture 5" descr="eg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" y="1622425"/>
            <a:ext cx="928688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2" name="Picture 6" descr="eg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85938" y="1581150"/>
            <a:ext cx="500062" cy="79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3" name="Picture 7" descr="eg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43250" y="1643063"/>
            <a:ext cx="454025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4" name="Picture 8" descr="eg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00563" y="1531938"/>
            <a:ext cx="642937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5" name="Picture 9" descr="eg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85813" y="2857500"/>
            <a:ext cx="423862" cy="91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6" name="Picture 10" descr="eg7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785938" y="2925763"/>
            <a:ext cx="928687" cy="98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7" name="Picture 11" descr="eg8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500438" y="2857500"/>
            <a:ext cx="768350" cy="90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8" name="Picture 12" descr="eg9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072063" y="2857500"/>
            <a:ext cx="661987" cy="96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9" name="Text Box 13"/>
          <p:cNvSpPr txBox="1">
            <a:spLocks noChangeArrowheads="1"/>
          </p:cNvSpPr>
          <p:nvPr/>
        </p:nvSpPr>
        <p:spPr bwMode="auto">
          <a:xfrm>
            <a:off x="785813" y="2500313"/>
            <a:ext cx="5257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>
                <a:solidFill>
                  <a:srgbClr val="001848"/>
                </a:solidFill>
                <a:latin typeface="Arial Black" pitchFamily="34" charset="0"/>
              </a:rPr>
              <a:t>1         10            100         1000</a:t>
            </a:r>
          </a:p>
        </p:txBody>
      </p:sp>
      <p:sp>
        <p:nvSpPr>
          <p:cNvPr id="45070" name="Text Box 14"/>
          <p:cNvSpPr txBox="1">
            <a:spLocks noChangeArrowheads="1"/>
          </p:cNvSpPr>
          <p:nvPr/>
        </p:nvSpPr>
        <p:spPr bwMode="auto">
          <a:xfrm>
            <a:off x="357188" y="3857625"/>
            <a:ext cx="6934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>
                <a:solidFill>
                  <a:srgbClr val="001848"/>
                </a:solidFill>
                <a:latin typeface="Arial Black" pitchFamily="34" charset="0"/>
                <a:hlinkClick r:id="rId12" action="ppaction://hlinksldjump"/>
              </a:rPr>
              <a:t>10 000    </a:t>
            </a:r>
            <a:r>
              <a:rPr lang="ru-RU" sz="2000" b="1">
                <a:solidFill>
                  <a:srgbClr val="001848"/>
                </a:solidFill>
                <a:latin typeface="Arial Black" pitchFamily="34" charset="0"/>
              </a:rPr>
              <a:t>100 000    1 000 000   10 000 000</a:t>
            </a:r>
          </a:p>
        </p:txBody>
      </p:sp>
      <p:sp>
        <p:nvSpPr>
          <p:cNvPr id="45071" name="Text Box 15"/>
          <p:cNvSpPr txBox="1">
            <a:spLocks noChangeArrowheads="1"/>
          </p:cNvSpPr>
          <p:nvPr/>
        </p:nvSpPr>
        <p:spPr bwMode="auto">
          <a:xfrm>
            <a:off x="3978275" y="5100638"/>
            <a:ext cx="34972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>
                <a:solidFill>
                  <a:srgbClr val="001848"/>
                </a:solidFill>
                <a:latin typeface="Arial Black" pitchFamily="34" charset="0"/>
                <a:hlinkClick r:id="rId13" action="ppaction://hlinksldjump"/>
              </a:rPr>
              <a:t>5000 лет тому назад</a:t>
            </a:r>
            <a:endParaRPr lang="ru-RU" sz="2000" b="1">
              <a:solidFill>
                <a:srgbClr val="001848"/>
              </a:solidFill>
              <a:latin typeface="Arial Black" pitchFamily="34" charset="0"/>
            </a:endParaRPr>
          </a:p>
        </p:txBody>
      </p:sp>
      <p:sp>
        <p:nvSpPr>
          <p:cNvPr id="17" name="Улыбающееся лицо 16">
            <a:hlinkClick r:id="rId12" action="ppaction://hlinksldjump"/>
          </p:cNvPr>
          <p:cNvSpPr/>
          <p:nvPr/>
        </p:nvSpPr>
        <p:spPr>
          <a:xfrm>
            <a:off x="7786688" y="5715000"/>
            <a:ext cx="857250" cy="714375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5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50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5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5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5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50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5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45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50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50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5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50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50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5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71" grpId="0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500034" y="357166"/>
            <a:ext cx="8229600" cy="1219200"/>
          </a:xfrm>
          <a:ln w="6350" cap="rnd"/>
        </p:spPr>
        <p:txBody>
          <a:bodyPr rtlCol="0" anchor="b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4200" spc="-10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Какое число записано в  египетской системе счисления</a:t>
            </a:r>
            <a:endParaRPr lang="ru-RU" sz="4200" spc="-10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46083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539750" y="1927225"/>
            <a:ext cx="7126288" cy="1782763"/>
          </a:xfrm>
        </p:spPr>
      </p:pic>
      <p:sp>
        <p:nvSpPr>
          <p:cNvPr id="6" name="Заголовок 2"/>
          <p:cNvSpPr txBox="1">
            <a:spLocks/>
          </p:cNvSpPr>
          <p:nvPr/>
        </p:nvSpPr>
        <p:spPr>
          <a:xfrm>
            <a:off x="428596" y="4714884"/>
            <a:ext cx="5000660" cy="1219200"/>
          </a:xfrm>
          <a:prstGeom prst="rect">
            <a:avLst/>
          </a:prstGeom>
          <a:ln w="6350" cap="rnd">
            <a:noFill/>
          </a:ln>
        </p:spPr>
        <p:txBody>
          <a:bodyPr anchor="b"/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303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2 цветка лотоса (2 тыс.)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303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3 свернутых пальмовых листа (300)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303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4 дуги (40)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303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2 шеста (2)</a:t>
            </a:r>
          </a:p>
        </p:txBody>
      </p:sp>
      <p:sp>
        <p:nvSpPr>
          <p:cNvPr id="7" name="Заголовок 2">
            <a:hlinkClick r:id="rId3" action="ppaction://hlinksldjump"/>
          </p:cNvPr>
          <p:cNvSpPr txBox="1">
            <a:spLocks/>
          </p:cNvSpPr>
          <p:nvPr/>
        </p:nvSpPr>
        <p:spPr>
          <a:xfrm>
            <a:off x="5822958" y="4313244"/>
            <a:ext cx="2714644" cy="1647827"/>
          </a:xfrm>
          <a:prstGeom prst="rect">
            <a:avLst/>
          </a:prstGeom>
          <a:ln w="6350" cap="rnd">
            <a:noFill/>
          </a:ln>
        </p:spPr>
        <p:txBody>
          <a:bodyPr anchor="b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88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303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2342</a:t>
            </a:r>
          </a:p>
        </p:txBody>
      </p:sp>
      <p:sp>
        <p:nvSpPr>
          <p:cNvPr id="46086" name="Rectangle 6"/>
          <p:cNvSpPr>
            <a:spLocks noChangeArrowheads="1"/>
          </p:cNvSpPr>
          <p:nvPr/>
        </p:nvSpPr>
        <p:spPr bwMode="auto">
          <a:xfrm>
            <a:off x="8101013" y="2306638"/>
            <a:ext cx="792162" cy="112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7200">
                <a:solidFill>
                  <a:srgbClr val="F44F3E"/>
                </a:solidFill>
              </a:rPr>
              <a:t>?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6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6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561946" y="488929"/>
            <a:ext cx="8229600" cy="1219200"/>
          </a:xfrm>
          <a:ln w="6350" cap="rnd"/>
        </p:spPr>
        <p:txBody>
          <a:bodyPr rtlCol="0" anchor="b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3600" spc="-10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Запишите число </a:t>
            </a:r>
            <a:r>
              <a:rPr lang="ru-RU" sz="4000" b="1" spc="-10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13421 </a:t>
            </a:r>
            <a:r>
              <a:rPr lang="ru-RU" sz="3600" spc="-10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/>
            </a:r>
            <a:br>
              <a:rPr lang="ru-RU" sz="3600" spc="-10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ru-RU" sz="3600" spc="-10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в египетской системе счисления</a:t>
            </a:r>
            <a:endParaRPr lang="ru-RU" sz="3600" spc="-10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4" name="Picture 8" descr="eg5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2000250" y="2409825"/>
            <a:ext cx="547688" cy="1022350"/>
          </a:xfrm>
        </p:spPr>
      </p:pic>
      <p:grpSp>
        <p:nvGrpSpPr>
          <p:cNvPr id="2" name="Группа 23"/>
          <p:cNvGrpSpPr>
            <a:grpSpLocks/>
          </p:cNvGrpSpPr>
          <p:nvPr/>
        </p:nvGrpSpPr>
        <p:grpSpPr bwMode="auto">
          <a:xfrm>
            <a:off x="2500313" y="2286000"/>
            <a:ext cx="5857875" cy="1120775"/>
            <a:chOff x="2500298" y="2285992"/>
            <a:chExt cx="5857916" cy="1120620"/>
          </a:xfrm>
        </p:grpSpPr>
        <p:pic>
          <p:nvPicPr>
            <p:cNvPr id="22536" name="Picture 8" descr="eg5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500298" y="2285992"/>
              <a:ext cx="714380" cy="10765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37" name="Picture 8" descr="eg5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143240" y="2322210"/>
              <a:ext cx="714380" cy="10765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38" name="Picture 7" descr="eg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857620" y="2393648"/>
              <a:ext cx="642942" cy="9799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39" name="Picture 7" descr="eg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429124" y="2393648"/>
              <a:ext cx="642942" cy="9799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40" name="Picture 7" descr="eg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000628" y="2393648"/>
              <a:ext cx="642942" cy="9799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41" name="Picture 7" descr="eg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643570" y="2393648"/>
              <a:ext cx="642942" cy="9799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42" name="Picture 6" descr="eg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357950" y="2322210"/>
              <a:ext cx="678986" cy="10844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43" name="Picture 6" descr="eg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929454" y="2322210"/>
              <a:ext cx="678986" cy="10844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44" name="Picture 5" descr="eg1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429520" y="2393648"/>
              <a:ext cx="928694" cy="1000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7" name="Picture 9" descr="eg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85875" y="2143125"/>
            <a:ext cx="642938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Заголовок 2"/>
          <p:cNvSpPr txBox="1">
            <a:spLocks/>
          </p:cNvSpPr>
          <p:nvPr/>
        </p:nvSpPr>
        <p:spPr>
          <a:xfrm>
            <a:off x="93633" y="3505202"/>
            <a:ext cx="8215370" cy="2290770"/>
          </a:xfrm>
          <a:prstGeom prst="rect">
            <a:avLst/>
          </a:prstGeom>
          <a:ln w="6350" cap="rnd">
            <a:noFill/>
          </a:ln>
        </p:spPr>
        <p:txBody>
          <a:bodyPr anchor="b"/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03036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+mj-ea"/>
              <a:cs typeface="Arial" pitchFamily="34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303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 1 указательный палец поднятый вверх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303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 3 цветка лотоса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303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 4 свернутых пальмовых листа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303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 2 дуги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303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 1 шест</a:t>
            </a:r>
          </a:p>
        </p:txBody>
      </p:sp>
      <p:sp>
        <p:nvSpPr>
          <p:cNvPr id="47120" name="Rectangle 16"/>
          <p:cNvSpPr>
            <a:spLocks noChangeArrowheads="1"/>
          </p:cNvSpPr>
          <p:nvPr/>
        </p:nvSpPr>
        <p:spPr bwMode="auto">
          <a:xfrm>
            <a:off x="4067175" y="1473200"/>
            <a:ext cx="727075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4800" b="1">
                <a:solidFill>
                  <a:srgbClr val="F44F3E"/>
                </a:solidFill>
                <a:hlinkClick r:id="rId7" action="ppaction://hlinksldjump"/>
              </a:rPr>
              <a:t>? </a:t>
            </a:r>
            <a:endParaRPr lang="ru-RU" sz="4800" b="1">
              <a:solidFill>
                <a:srgbClr val="F44F3E"/>
              </a:solidFill>
            </a:endParaRPr>
          </a:p>
        </p:txBody>
      </p:sp>
      <p:sp>
        <p:nvSpPr>
          <p:cNvPr id="47121" name="Rectangl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596188" y="5445125"/>
            <a:ext cx="76041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F44F3E"/>
                </a:solidFill>
              </a:rPr>
              <a:t>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7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7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21" grpId="0"/>
    </p:bldLst>
  </p:timing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1270</TotalTime>
  <Words>444</Words>
  <Application>Microsoft Office PowerPoint</Application>
  <PresentationFormat>Экран (4:3)</PresentationFormat>
  <Paragraphs>113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9" baseType="lpstr">
      <vt:lpstr>Arial</vt:lpstr>
      <vt:lpstr>Times New Roman</vt:lpstr>
      <vt:lpstr>Calibri</vt:lpstr>
      <vt:lpstr>Arial Black</vt:lpstr>
      <vt:lpstr>Arial Unicode MS</vt:lpstr>
      <vt:lpstr>Тема1</vt:lpstr>
      <vt:lpstr>Дополнительное математическое образование  в структуре междисциплинарной программы   формирования универсальных учебных действий</vt:lpstr>
      <vt:lpstr>Междисциплинарная программа (МП)  «Формирование универсальных учебных действий»</vt:lpstr>
      <vt:lpstr>Дополнительное математическое образование школьников (ДМОШ) –</vt:lpstr>
      <vt:lpstr>Дышинский  Евгений Александрович</vt:lpstr>
      <vt:lpstr>Слайд 5</vt:lpstr>
      <vt:lpstr>Программа дополнительного математического образования пятиклассников</vt:lpstr>
      <vt:lpstr>Слайд 7</vt:lpstr>
      <vt:lpstr>Слайд 8</vt:lpstr>
      <vt:lpstr>Слайд 9</vt:lpstr>
      <vt:lpstr>Лото Египетское</vt:lpstr>
      <vt:lpstr>Стандарт устанавливает требования</vt:lpstr>
      <vt:lpstr>Метапредметные результаты включают:</vt:lpstr>
      <vt:lpstr>Число – важнейшее межпредметное понятие – в содержании дополнительного математического образования</vt:lpstr>
      <vt:lpstr>Награждение участников</vt:lpstr>
      <vt:lpstr>Организация дидактических игр старшеклассниками в МАОУ «СОШ № 93»</vt:lpstr>
      <vt:lpstr>Математические барьеры </vt:lpstr>
      <vt:lpstr>Математические барьеры</vt:lpstr>
      <vt:lpstr>Математические барьеры</vt:lpstr>
      <vt:lpstr>Словесная формулировка</vt:lpstr>
      <vt:lpstr>Слайд 20</vt:lpstr>
      <vt:lpstr>Граница города вдоль Камы  (в км)</vt:lpstr>
      <vt:lpstr>Театры Перми</vt:lpstr>
      <vt:lpstr>Спасибо за внимание!</vt:lpstr>
    </vt:vector>
  </TitlesOfParts>
  <Company>DG Win&amp;Soft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днс</dc:creator>
  <cp:lastModifiedBy>vasilyeva</cp:lastModifiedBy>
  <cp:revision>79</cp:revision>
  <dcterms:created xsi:type="dcterms:W3CDTF">2013-10-14T05:16:22Z</dcterms:created>
  <dcterms:modified xsi:type="dcterms:W3CDTF">2016-11-11T06:06:57Z</dcterms:modified>
</cp:coreProperties>
</file>