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9" r:id="rId3"/>
    <p:sldId id="260" r:id="rId4"/>
    <p:sldId id="261" r:id="rId5"/>
    <p:sldId id="271" r:id="rId6"/>
    <p:sldId id="269" r:id="rId7"/>
    <p:sldId id="270" r:id="rId8"/>
    <p:sldId id="267" r:id="rId9"/>
    <p:sldId id="266" r:id="rId10"/>
    <p:sldId id="265" r:id="rId11"/>
    <p:sldId id="264" r:id="rId12"/>
    <p:sldId id="263" r:id="rId13"/>
    <p:sldId id="262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Статистика вакцинации студентов очной формы обучения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223900378497459E-2"/>
          <c:y val="0.10894195920542454"/>
          <c:w val="0.89504660019295312"/>
          <c:h val="0.780559974121314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Вакцинированы и переболели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7-74FA-4853-B17D-440853ED7A89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6-74FA-4853-B17D-440853ED7A89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8-74FA-4853-B17D-440853ED7A89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9-74FA-4853-B17D-440853ED7A89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5-74FA-4853-B17D-440853ED7A89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4-74FA-4853-B17D-440853ED7A89}"/>
              </c:ext>
            </c:extLst>
          </c:dPt>
          <c:cat>
            <c:strRef>
              <c:f>Лист1!$A$2:$A$14</c:f>
              <c:strCache>
                <c:ptCount val="13"/>
                <c:pt idx="0">
                  <c:v>МатФ</c:v>
                </c:pt>
                <c:pt idx="1">
                  <c:v>ФилФ</c:v>
                </c:pt>
                <c:pt idx="2">
                  <c:v>ФФК</c:v>
                </c:pt>
                <c:pt idx="3">
                  <c:v>ПиМНО</c:v>
                </c:pt>
                <c:pt idx="4">
                  <c:v>ПиПД</c:v>
                </c:pt>
                <c:pt idx="5">
                  <c:v>ЕНФ</c:v>
                </c:pt>
                <c:pt idx="6">
                  <c:v>ИнЯз</c:v>
                </c:pt>
                <c:pt idx="7">
                  <c:v>ФизФ</c:v>
                </c:pt>
                <c:pt idx="8">
                  <c:v>ИстФ</c:v>
                </c:pt>
                <c:pt idx="9">
                  <c:v>МузФ</c:v>
                </c:pt>
                <c:pt idx="10">
                  <c:v>ПсФ</c:v>
                </c:pt>
                <c:pt idx="11">
                  <c:v>ИНЭК</c:v>
                </c:pt>
                <c:pt idx="12">
                  <c:v>ПиСПО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80</c:v>
                </c:pt>
                <c:pt idx="1">
                  <c:v>74</c:v>
                </c:pt>
                <c:pt idx="2">
                  <c:v>70</c:v>
                </c:pt>
                <c:pt idx="3">
                  <c:v>74</c:v>
                </c:pt>
                <c:pt idx="4">
                  <c:v>63</c:v>
                </c:pt>
                <c:pt idx="5">
                  <c:v>78</c:v>
                </c:pt>
                <c:pt idx="6">
                  <c:v>66</c:v>
                </c:pt>
                <c:pt idx="7">
                  <c:v>1</c:v>
                </c:pt>
                <c:pt idx="8">
                  <c:v>71</c:v>
                </c:pt>
                <c:pt idx="9">
                  <c:v>1</c:v>
                </c:pt>
                <c:pt idx="10">
                  <c:v>57</c:v>
                </c:pt>
                <c:pt idx="11">
                  <c:v>51</c:v>
                </c:pt>
                <c:pt idx="1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FA-4853-B17D-440853ED7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66300984"/>
        <c:axId val="366301312"/>
      </c:barChart>
      <c:catAx>
        <c:axId val="366300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6301312"/>
        <c:crosses val="autoZero"/>
        <c:auto val="1"/>
        <c:lblAlgn val="ctr"/>
        <c:lblOffset val="100"/>
        <c:noMultiLvlLbl val="0"/>
      </c:catAx>
      <c:valAx>
        <c:axId val="366301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6300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Факультет психологии</a:t>
            </a:r>
          </a:p>
          <a:p>
            <a:pPr>
              <a:defRPr b="1"/>
            </a:pPr>
            <a:r>
              <a:rPr lang="ru-RU" b="1" dirty="0"/>
              <a:t>(вакцинированы и имеют иммунитет после заболевания)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519-4AB3-A0A2-325A6BDBFAB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19-4AB3-A0A2-325A6BDBFAB7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519-4AB3-A0A2-325A6BDBFAB7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19-4AB3-A0A2-325A6BDBFAB7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519-4AB3-A0A2-325A6BDBFAB7}"/>
              </c:ext>
            </c:extLst>
          </c:dPt>
          <c:cat>
            <c:strRef>
              <c:f>Лист1!$A$2:$A$6</c:f>
              <c:strCache>
                <c:ptCount val="5"/>
                <c:pt idx="0">
                  <c:v>1112</c:v>
                </c:pt>
                <c:pt idx="1">
                  <c:v>1122</c:v>
                </c:pt>
                <c:pt idx="2">
                  <c:v>1132</c:v>
                </c:pt>
                <c:pt idx="3">
                  <c:v>1142</c:v>
                </c:pt>
                <c:pt idx="4">
                  <c:v>М1113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</c:v>
                </c:pt>
                <c:pt idx="1">
                  <c:v>55</c:v>
                </c:pt>
                <c:pt idx="2">
                  <c:v>59</c:v>
                </c:pt>
                <c:pt idx="3">
                  <c:v>79</c:v>
                </c:pt>
                <c:pt idx="4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19-4AB3-A0A2-325A6BDBF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3861792"/>
        <c:axId val="863859712"/>
      </c:barChart>
      <c:catAx>
        <c:axId val="863861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3859712"/>
        <c:crosses val="autoZero"/>
        <c:auto val="1"/>
        <c:lblAlgn val="ctr"/>
        <c:lblOffset val="100"/>
        <c:noMultiLvlLbl val="0"/>
      </c:catAx>
      <c:valAx>
        <c:axId val="863859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386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Факультет информатики и экономики</a:t>
            </a:r>
          </a:p>
          <a:p>
            <a:pPr>
              <a:defRPr b="1"/>
            </a:pPr>
            <a:r>
              <a:rPr lang="ru-RU" b="1" dirty="0"/>
              <a:t>(вакцинированы и имеют иммунитет после заболевания)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2F3-49EF-9AF9-87F4EB76F0A8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2F3-49EF-9AF9-87F4EB76F0A8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2F3-49EF-9AF9-87F4EB76F0A8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2F3-49EF-9AF9-87F4EB76F0A8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2F3-49EF-9AF9-87F4EB76F0A8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2F3-49EF-9AF9-87F4EB76F0A8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2F3-49EF-9AF9-87F4EB76F0A8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2F3-49EF-9AF9-87F4EB76F0A8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42F3-49EF-9AF9-87F4EB76F0A8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2F3-49EF-9AF9-87F4EB76F0A8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42F3-49EF-9AF9-87F4EB76F0A8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2F3-49EF-9AF9-87F4EB76F0A8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42F3-49EF-9AF9-87F4EB76F0A8}"/>
              </c:ext>
            </c:extLst>
          </c:dPt>
          <c:dPt>
            <c:idx val="1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2F3-49EF-9AF9-87F4EB76F0A8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2F3-49EF-9AF9-87F4EB76F0A8}"/>
              </c:ext>
            </c:extLst>
          </c:dPt>
          <c:cat>
            <c:numRef>
              <c:f>Лист1!$A$2:$A$17</c:f>
              <c:numCache>
                <c:formatCode>General</c:formatCode>
                <c:ptCount val="16"/>
                <c:pt idx="0">
                  <c:v>1211</c:v>
                </c:pt>
                <c:pt idx="1">
                  <c:v>1213</c:v>
                </c:pt>
                <c:pt idx="2">
                  <c:v>1214</c:v>
                </c:pt>
                <c:pt idx="3">
                  <c:v>1217</c:v>
                </c:pt>
                <c:pt idx="4">
                  <c:v>1221</c:v>
                </c:pt>
                <c:pt idx="5">
                  <c:v>1223</c:v>
                </c:pt>
                <c:pt idx="6">
                  <c:v>1227</c:v>
                </c:pt>
                <c:pt idx="7">
                  <c:v>1231</c:v>
                </c:pt>
                <c:pt idx="8">
                  <c:v>1233</c:v>
                </c:pt>
                <c:pt idx="9">
                  <c:v>1237</c:v>
                </c:pt>
                <c:pt idx="10">
                  <c:v>1241</c:v>
                </c:pt>
                <c:pt idx="11">
                  <c:v>1242</c:v>
                </c:pt>
                <c:pt idx="12">
                  <c:v>1243</c:v>
                </c:pt>
                <c:pt idx="13">
                  <c:v>1447</c:v>
                </c:pt>
                <c:pt idx="14">
                  <c:v>1251</c:v>
                </c:pt>
                <c:pt idx="15">
                  <c:v>1252</c:v>
                </c:pt>
              </c:numCache>
            </c:num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70</c:v>
                </c:pt>
                <c:pt idx="1">
                  <c:v>46</c:v>
                </c:pt>
                <c:pt idx="2">
                  <c:v>8</c:v>
                </c:pt>
                <c:pt idx="3">
                  <c:v>0</c:v>
                </c:pt>
                <c:pt idx="4">
                  <c:v>53</c:v>
                </c:pt>
                <c:pt idx="5">
                  <c:v>67</c:v>
                </c:pt>
                <c:pt idx="6">
                  <c:v>75</c:v>
                </c:pt>
                <c:pt idx="7">
                  <c:v>58</c:v>
                </c:pt>
                <c:pt idx="8">
                  <c:v>62</c:v>
                </c:pt>
                <c:pt idx="9">
                  <c:v>50</c:v>
                </c:pt>
                <c:pt idx="10">
                  <c:v>55</c:v>
                </c:pt>
                <c:pt idx="11">
                  <c:v>44</c:v>
                </c:pt>
                <c:pt idx="12">
                  <c:v>58</c:v>
                </c:pt>
                <c:pt idx="13">
                  <c:v>58</c:v>
                </c:pt>
                <c:pt idx="14">
                  <c:v>75</c:v>
                </c:pt>
                <c:pt idx="15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3-49EF-9AF9-87F4EB76F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8253536"/>
        <c:axId val="868237728"/>
      </c:barChart>
      <c:catAx>
        <c:axId val="868253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8237728"/>
        <c:crosses val="autoZero"/>
        <c:auto val="1"/>
        <c:lblAlgn val="ctr"/>
        <c:lblOffset val="100"/>
        <c:noMultiLvlLbl val="0"/>
      </c:catAx>
      <c:valAx>
        <c:axId val="868237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825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Факультет правового и социально-педагогического образования</a:t>
            </a:r>
          </a:p>
          <a:p>
            <a:pPr>
              <a:defRPr/>
            </a:pPr>
            <a:r>
              <a:rPr lang="ru-RU" b="1" dirty="0"/>
              <a:t>(вакцинированы и имеют иммунитет после заболевания)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C74-41D2-9677-69C726DFE80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C74-41D2-9677-69C726DFE801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C74-41D2-9677-69C726DFE801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C74-41D2-9677-69C726DFE801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C74-41D2-9677-69C726DFE801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C74-41D2-9677-69C726DFE801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C74-41D2-9677-69C726DFE801}"/>
              </c:ext>
            </c:extLst>
          </c:dPt>
          <c:cat>
            <c:numRef>
              <c:f>Лист1!$A$2:$A$11</c:f>
              <c:numCache>
                <c:formatCode>General</c:formatCode>
                <c:ptCount val="10"/>
                <c:pt idx="0">
                  <c:v>1311</c:v>
                </c:pt>
                <c:pt idx="1">
                  <c:v>1312</c:v>
                </c:pt>
                <c:pt idx="2">
                  <c:v>1313</c:v>
                </c:pt>
                <c:pt idx="3">
                  <c:v>1321</c:v>
                </c:pt>
                <c:pt idx="4">
                  <c:v>1323</c:v>
                </c:pt>
                <c:pt idx="5">
                  <c:v>1331</c:v>
                </c:pt>
                <c:pt idx="6">
                  <c:v>1333</c:v>
                </c:pt>
                <c:pt idx="7">
                  <c:v>1341</c:v>
                </c:pt>
                <c:pt idx="8">
                  <c:v>1343</c:v>
                </c:pt>
                <c:pt idx="9">
                  <c:v>1353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42</c:v>
                </c:pt>
                <c:pt idx="1">
                  <c:v>65</c:v>
                </c:pt>
                <c:pt idx="2">
                  <c:v>75</c:v>
                </c:pt>
                <c:pt idx="3">
                  <c:v>89</c:v>
                </c:pt>
                <c:pt idx="4">
                  <c:v>95</c:v>
                </c:pt>
                <c:pt idx="5">
                  <c:v>79</c:v>
                </c:pt>
                <c:pt idx="6">
                  <c:v>65</c:v>
                </c:pt>
                <c:pt idx="7">
                  <c:v>80</c:v>
                </c:pt>
                <c:pt idx="8">
                  <c:v>76</c:v>
                </c:pt>
                <c:pt idx="9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74-41D2-9677-69C726DFE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67631648"/>
        <c:axId val="667627072"/>
      </c:barChart>
      <c:catAx>
        <c:axId val="667631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7627072"/>
        <c:crosses val="autoZero"/>
        <c:auto val="1"/>
        <c:lblAlgn val="ctr"/>
        <c:lblOffset val="100"/>
        <c:noMultiLvlLbl val="0"/>
      </c:catAx>
      <c:valAx>
        <c:axId val="667627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763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Математический факультет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(вакцинированы и имеют иммунитет после заболевания)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BE3-4B93-8162-D8248C3F39D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BE3-4B93-8162-D8248C3F39D6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BE3-4B93-8162-D8248C3F39D6}"/>
              </c:ext>
            </c:extLst>
          </c:dPt>
          <c:cat>
            <c:strRef>
              <c:f>Лист1!$A$2:$A$9</c:f>
              <c:strCache>
                <c:ptCount val="8"/>
                <c:pt idx="0">
                  <c:v>112</c:v>
                </c:pt>
                <c:pt idx="1">
                  <c:v>122</c:v>
                </c:pt>
                <c:pt idx="2">
                  <c:v>132</c:v>
                </c:pt>
                <c:pt idx="3">
                  <c:v>141</c:v>
                </c:pt>
                <c:pt idx="4">
                  <c:v>142</c:v>
                </c:pt>
                <c:pt idx="5">
                  <c:v>151</c:v>
                </c:pt>
                <c:pt idx="6">
                  <c:v>М113</c:v>
                </c:pt>
                <c:pt idx="7">
                  <c:v>М123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67</c:v>
                </c:pt>
                <c:pt idx="1">
                  <c:v>78</c:v>
                </c:pt>
                <c:pt idx="2">
                  <c:v>93</c:v>
                </c:pt>
                <c:pt idx="3">
                  <c:v>91</c:v>
                </c:pt>
                <c:pt idx="4">
                  <c:v>85</c:v>
                </c:pt>
                <c:pt idx="5">
                  <c:v>86</c:v>
                </c:pt>
                <c:pt idx="6">
                  <c:v>75</c:v>
                </c:pt>
                <c:pt idx="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E3-4B93-8162-D8248C3F3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8677368"/>
        <c:axId val="478677696"/>
      </c:barChart>
      <c:catAx>
        <c:axId val="478677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8677696"/>
        <c:crosses val="autoZero"/>
        <c:auto val="1"/>
        <c:lblAlgn val="ctr"/>
        <c:lblOffset val="100"/>
        <c:noMultiLvlLbl val="0"/>
      </c:catAx>
      <c:valAx>
        <c:axId val="478677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8677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Филологический факультет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(вакцинированы и имеют иммунитет после заболевания)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Вакцинированы и имеют иммунитет после заболевания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BE3-4B93-8162-D8248C3F39D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BE3-4B93-8162-D8248C3F39D6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BE3-4B93-8162-D8248C3F39D6}"/>
              </c:ext>
            </c:extLst>
          </c:dPt>
          <c:cat>
            <c:strRef>
              <c:f>Лист1!$A$2:$A$11</c:f>
              <c:strCache>
                <c:ptCount val="10"/>
                <c:pt idx="0">
                  <c:v>211</c:v>
                </c:pt>
                <c:pt idx="1">
                  <c:v>216</c:v>
                </c:pt>
                <c:pt idx="2">
                  <c:v>221</c:v>
                </c:pt>
                <c:pt idx="3">
                  <c:v>226</c:v>
                </c:pt>
                <c:pt idx="4">
                  <c:v>231</c:v>
                </c:pt>
                <c:pt idx="5">
                  <c:v>236</c:v>
                </c:pt>
                <c:pt idx="6">
                  <c:v>241</c:v>
                </c:pt>
                <c:pt idx="7">
                  <c:v>246</c:v>
                </c:pt>
                <c:pt idx="8">
                  <c:v>251</c:v>
                </c:pt>
                <c:pt idx="9">
                  <c:v>256</c:v>
                </c:pt>
              </c:strCache>
            </c:strRef>
          </c:cat>
          <c:val>
            <c:numRef>
              <c:f>Лист1!$B$2:$B$11</c:f>
              <c:numCache>
                <c:formatCode>@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E3-4B93-8162-D8248C3F3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8677368"/>
        <c:axId val="478677696"/>
      </c:barChart>
      <c:catAx>
        <c:axId val="478677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8677696"/>
        <c:crosses val="autoZero"/>
        <c:auto val="1"/>
        <c:lblAlgn val="ctr"/>
        <c:lblOffset val="100"/>
        <c:noMultiLvlLbl val="0"/>
      </c:catAx>
      <c:valAx>
        <c:axId val="478677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8677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Факультет педагогики и методики начального образования </a:t>
            </a:r>
          </a:p>
          <a:p>
            <a:pPr>
              <a:defRPr/>
            </a:pPr>
            <a:r>
              <a:rPr lang="ru-RU" dirty="0"/>
              <a:t>(вакцинированы и имеют иммунитет после заболевания)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Факультет педагогики и методики начального образования (вакцинированы и имеют иммунитет после заболевания)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DC00-4A76-9F08-2CC735BCB7D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DC00-4A76-9F08-2CC735BCB7D3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2-DC00-4A76-9F08-2CC735BCB7D3}"/>
              </c:ext>
            </c:extLst>
          </c:dPt>
          <c:cat>
            <c:numRef>
              <c:f>Лист1!$A$2:$A$6</c:f>
              <c:numCache>
                <c:formatCode>General</c:formatCode>
                <c:ptCount val="5"/>
                <c:pt idx="0">
                  <c:v>411</c:v>
                </c:pt>
                <c:pt idx="1">
                  <c:v>421</c:v>
                </c:pt>
                <c:pt idx="2">
                  <c:v>431</c:v>
                </c:pt>
                <c:pt idx="3">
                  <c:v>441</c:v>
                </c:pt>
                <c:pt idx="4">
                  <c:v>451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54</c:v>
                </c:pt>
                <c:pt idx="1">
                  <c:v>79</c:v>
                </c:pt>
                <c:pt idx="2">
                  <c:v>76</c:v>
                </c:pt>
                <c:pt idx="3">
                  <c:v>81</c:v>
                </c:pt>
                <c:pt idx="4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00-4A76-9F08-2CC735BCB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32128"/>
        <c:axId val="43647744"/>
      </c:barChart>
      <c:catAx>
        <c:axId val="436321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3647744"/>
        <c:crosses val="autoZero"/>
        <c:auto val="1"/>
        <c:lblAlgn val="ctr"/>
        <c:lblOffset val="100"/>
        <c:noMultiLvlLbl val="0"/>
      </c:catAx>
      <c:valAx>
        <c:axId val="436477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3632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Факультет педагогики и психологии детства (вакцинированы и имеют иммунитет после заболевания)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A4DF-4592-8CC2-86645666E2C9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A4DF-4592-8CC2-86645666E2C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A4DF-4592-8CC2-86645666E2C9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A4DF-4592-8CC2-86645666E2C9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4-A4DF-4592-8CC2-86645666E2C9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A4DF-4592-8CC2-86645666E2C9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6-A4DF-4592-8CC2-86645666E2C9}"/>
              </c:ext>
            </c:extLst>
          </c:dPt>
          <c:dPt>
            <c:idx val="9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A4DF-4592-8CC2-86645666E2C9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8-A4DF-4592-8CC2-86645666E2C9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A4DF-4592-8CC2-86645666E2C9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A-A4DF-4592-8CC2-86645666E2C9}"/>
              </c:ext>
            </c:extLst>
          </c:dPt>
          <c:cat>
            <c:numRef>
              <c:f>Лист1!$A$2:$A$14</c:f>
              <c:numCache>
                <c:formatCode>General</c:formatCode>
                <c:ptCount val="13"/>
                <c:pt idx="0">
                  <c:v>511</c:v>
                </c:pt>
                <c:pt idx="1">
                  <c:v>512</c:v>
                </c:pt>
                <c:pt idx="2">
                  <c:v>513</c:v>
                </c:pt>
                <c:pt idx="3">
                  <c:v>521</c:v>
                </c:pt>
                <c:pt idx="4">
                  <c:v>522</c:v>
                </c:pt>
                <c:pt idx="5">
                  <c:v>523</c:v>
                </c:pt>
                <c:pt idx="6">
                  <c:v>531</c:v>
                </c:pt>
                <c:pt idx="7">
                  <c:v>532</c:v>
                </c:pt>
                <c:pt idx="8">
                  <c:v>533</c:v>
                </c:pt>
                <c:pt idx="9">
                  <c:v>541</c:v>
                </c:pt>
                <c:pt idx="10">
                  <c:v>542</c:v>
                </c:pt>
                <c:pt idx="11">
                  <c:v>543</c:v>
                </c:pt>
                <c:pt idx="12">
                  <c:v>551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45</c:v>
                </c:pt>
                <c:pt idx="1">
                  <c:v>0</c:v>
                </c:pt>
                <c:pt idx="2">
                  <c:v>72</c:v>
                </c:pt>
                <c:pt idx="3">
                  <c:v>76</c:v>
                </c:pt>
                <c:pt idx="4">
                  <c:v>62</c:v>
                </c:pt>
                <c:pt idx="5">
                  <c:v>48</c:v>
                </c:pt>
                <c:pt idx="6">
                  <c:v>83</c:v>
                </c:pt>
                <c:pt idx="7">
                  <c:v>79</c:v>
                </c:pt>
                <c:pt idx="8">
                  <c:v>72</c:v>
                </c:pt>
                <c:pt idx="9">
                  <c:v>75</c:v>
                </c:pt>
                <c:pt idx="10">
                  <c:v>46</c:v>
                </c:pt>
                <c:pt idx="11">
                  <c:v>58</c:v>
                </c:pt>
                <c:pt idx="1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4DF-4592-8CC2-86645666E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23392"/>
        <c:axId val="43747584"/>
      </c:barChart>
      <c:catAx>
        <c:axId val="43723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3747584"/>
        <c:crosses val="autoZero"/>
        <c:auto val="1"/>
        <c:lblAlgn val="ctr"/>
        <c:lblOffset val="100"/>
        <c:noMultiLvlLbl val="0"/>
      </c:catAx>
      <c:valAx>
        <c:axId val="437475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3723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Естественнонаучный факультет (вакцинированы и имеют иммунитет после заболевания)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0-42E4-4951-82FA-9885CCCC13A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42E4-4951-82FA-9885CCCC13AC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42E4-4951-82FA-9885CCCC13AC}"/>
              </c:ext>
            </c:extLst>
          </c:dPt>
          <c:cat>
            <c:numRef>
              <c:f>Лист1!$A$2:$A$8</c:f>
              <c:numCache>
                <c:formatCode>General</c:formatCode>
                <c:ptCount val="7"/>
                <c:pt idx="0">
                  <c:v>611</c:v>
                </c:pt>
                <c:pt idx="1">
                  <c:v>621</c:v>
                </c:pt>
                <c:pt idx="2">
                  <c:v>631</c:v>
                </c:pt>
                <c:pt idx="3">
                  <c:v>641</c:v>
                </c:pt>
                <c:pt idx="4">
                  <c:v>642</c:v>
                </c:pt>
                <c:pt idx="5">
                  <c:v>651</c:v>
                </c:pt>
                <c:pt idx="6">
                  <c:v>652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71</c:v>
                </c:pt>
                <c:pt idx="1">
                  <c:v>75</c:v>
                </c:pt>
                <c:pt idx="2">
                  <c:v>86</c:v>
                </c:pt>
                <c:pt idx="3">
                  <c:v>89</c:v>
                </c:pt>
                <c:pt idx="4">
                  <c:v>82</c:v>
                </c:pt>
                <c:pt idx="5">
                  <c:v>86</c:v>
                </c:pt>
                <c:pt idx="6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E4-4951-82FA-9885CCCC1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135168"/>
        <c:axId val="44136704"/>
      </c:barChart>
      <c:catAx>
        <c:axId val="44135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4136704"/>
        <c:crosses val="autoZero"/>
        <c:auto val="1"/>
        <c:lblAlgn val="ctr"/>
        <c:lblOffset val="100"/>
        <c:noMultiLvlLbl val="0"/>
      </c:catAx>
      <c:valAx>
        <c:axId val="441367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4135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8.8307332677165354E-2"/>
          <c:y val="0.22149617239811931"/>
          <c:w val="0.84760679133858252"/>
          <c:h val="0.660878773321925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Факультет Иностранных языков (вакцинированы и имеют иммунитет после заболевания)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D02C-4367-BFAA-B7FB2743F12E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D02C-4367-BFAA-B7FB2743F12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D02C-4367-BFAA-B7FB2743F12E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D02C-4367-BFAA-B7FB2743F12E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4-D02C-4367-BFAA-B7FB2743F12E}"/>
              </c:ext>
            </c:extLst>
          </c:dPt>
          <c:cat>
            <c:numRef>
              <c:f>Лист1!$A$2:$A$11</c:f>
              <c:numCache>
                <c:formatCode>General</c:formatCode>
                <c:ptCount val="10"/>
                <c:pt idx="0">
                  <c:v>711</c:v>
                </c:pt>
                <c:pt idx="1">
                  <c:v>715</c:v>
                </c:pt>
                <c:pt idx="2">
                  <c:v>717</c:v>
                </c:pt>
                <c:pt idx="3">
                  <c:v>721</c:v>
                </c:pt>
                <c:pt idx="4">
                  <c:v>725</c:v>
                </c:pt>
                <c:pt idx="5">
                  <c:v>731</c:v>
                </c:pt>
                <c:pt idx="6">
                  <c:v>735</c:v>
                </c:pt>
                <c:pt idx="7">
                  <c:v>741</c:v>
                </c:pt>
                <c:pt idx="8">
                  <c:v>745</c:v>
                </c:pt>
                <c:pt idx="9">
                  <c:v>751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44</c:v>
                </c:pt>
                <c:pt idx="1">
                  <c:v>0</c:v>
                </c:pt>
                <c:pt idx="2">
                  <c:v>61</c:v>
                </c:pt>
                <c:pt idx="3">
                  <c:v>77</c:v>
                </c:pt>
                <c:pt idx="4">
                  <c:v>83</c:v>
                </c:pt>
                <c:pt idx="5">
                  <c:v>83</c:v>
                </c:pt>
                <c:pt idx="6">
                  <c:v>50</c:v>
                </c:pt>
                <c:pt idx="7">
                  <c:v>81</c:v>
                </c:pt>
                <c:pt idx="8">
                  <c:v>100</c:v>
                </c:pt>
                <c:pt idx="9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2C-4367-BFAA-B7FB2743F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12896"/>
        <c:axId val="43721856"/>
      </c:barChart>
      <c:catAx>
        <c:axId val="43712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3721856"/>
        <c:crosses val="autoZero"/>
        <c:auto val="1"/>
        <c:lblAlgn val="ctr"/>
        <c:lblOffset val="100"/>
        <c:noMultiLvlLbl val="0"/>
      </c:catAx>
      <c:valAx>
        <c:axId val="437218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3712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Исторический факультет </a:t>
            </a:r>
          </a:p>
          <a:p>
            <a:pPr>
              <a:defRPr b="1"/>
            </a:pPr>
            <a:r>
              <a:rPr lang="ru-RU" b="1"/>
              <a:t>(вакцинированы и имеют иммунитет после заболевания)</a:t>
            </a:r>
          </a:p>
        </c:rich>
      </c:tx>
      <c:layout>
        <c:manualLayout>
          <c:xMode val="edge"/>
          <c:yMode val="edge"/>
          <c:x val="0.13383587598425198"/>
          <c:y val="1.87499988465797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008-4A65-B4EC-873BC2FA55A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008-4A65-B4EC-873BC2FA55A4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008-4A65-B4EC-873BC2FA55A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5008-4A65-B4EC-873BC2FA55A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008-4A65-B4EC-873BC2FA55A4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008-4A65-B4EC-873BC2FA55A4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008-4A65-B4EC-873BC2FA55A4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5008-4A65-B4EC-873BC2FA55A4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008-4A65-B4EC-873BC2FA55A4}"/>
              </c:ext>
            </c:extLst>
          </c:dPt>
          <c:cat>
            <c:numRef>
              <c:f>Лист1!$A$2:$A$10</c:f>
              <c:numCache>
                <c:formatCode>General</c:formatCode>
                <c:ptCount val="9"/>
                <c:pt idx="0">
                  <c:v>911</c:v>
                </c:pt>
                <c:pt idx="1">
                  <c:v>921</c:v>
                </c:pt>
                <c:pt idx="2">
                  <c:v>922</c:v>
                </c:pt>
                <c:pt idx="3">
                  <c:v>923</c:v>
                </c:pt>
                <c:pt idx="4">
                  <c:v>931</c:v>
                </c:pt>
                <c:pt idx="5">
                  <c:v>941</c:v>
                </c:pt>
                <c:pt idx="6">
                  <c:v>943</c:v>
                </c:pt>
                <c:pt idx="7">
                  <c:v>951</c:v>
                </c:pt>
                <c:pt idx="8">
                  <c:v>953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76</c:v>
                </c:pt>
                <c:pt idx="1">
                  <c:v>74</c:v>
                </c:pt>
                <c:pt idx="2">
                  <c:v>64</c:v>
                </c:pt>
                <c:pt idx="3">
                  <c:v>60</c:v>
                </c:pt>
                <c:pt idx="4">
                  <c:v>90</c:v>
                </c:pt>
                <c:pt idx="5">
                  <c:v>70</c:v>
                </c:pt>
                <c:pt idx="6">
                  <c:v>60</c:v>
                </c:pt>
                <c:pt idx="7">
                  <c:v>50</c:v>
                </c:pt>
                <c:pt idx="8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08-4A65-B4EC-873BC2FA5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5366928"/>
        <c:axId val="675367344"/>
      </c:barChart>
      <c:catAx>
        <c:axId val="675366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5367344"/>
        <c:crosses val="autoZero"/>
        <c:auto val="1"/>
        <c:lblAlgn val="ctr"/>
        <c:lblOffset val="100"/>
        <c:noMultiLvlLbl val="0"/>
      </c:catAx>
      <c:valAx>
        <c:axId val="675367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536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Факультет музыки</a:t>
            </a:r>
          </a:p>
          <a:p>
            <a:pPr>
              <a:defRPr b="1"/>
            </a:pPr>
            <a:r>
              <a:rPr lang="ru-RU" b="1" dirty="0"/>
              <a:t>(вакцинированы и имеют иммунитет после заболевания)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1011</c:v>
                </c:pt>
                <c:pt idx="1">
                  <c:v>1012</c:v>
                </c:pt>
                <c:pt idx="2">
                  <c:v>1021</c:v>
                </c:pt>
                <c:pt idx="3">
                  <c:v>1022</c:v>
                </c:pt>
                <c:pt idx="4">
                  <c:v>1024Ф</c:v>
                </c:pt>
                <c:pt idx="5">
                  <c:v>1025Д</c:v>
                </c:pt>
                <c:pt idx="6">
                  <c:v>1031</c:v>
                </c:pt>
                <c:pt idx="7">
                  <c:v>1032</c:v>
                </c:pt>
                <c:pt idx="8">
                  <c:v>1041</c:v>
                </c:pt>
                <c:pt idx="9">
                  <c:v>1042</c:v>
                </c:pt>
                <c:pt idx="10">
                  <c:v>1051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51-4BC5-8F64-4E8A9FD83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67636640"/>
        <c:axId val="667628736"/>
      </c:barChart>
      <c:catAx>
        <c:axId val="667636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7628736"/>
        <c:crosses val="autoZero"/>
        <c:auto val="1"/>
        <c:lblAlgn val="ctr"/>
        <c:lblOffset val="100"/>
        <c:noMultiLvlLbl val="0"/>
      </c:catAx>
      <c:valAx>
        <c:axId val="667628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7636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0.52548</cdr:x>
      <cdr:y>0.12163</cdr:y>
    </cdr:from>
    <cdr:to>
      <cdr:x>0.52548</cdr:x>
      <cdr:y>0.94159</cdr:y>
    </cdr:to>
    <cdr:cxnSp macro="">
      <cdr:nvCxnSpPr>
        <cdr:cNvPr id="2" name="Прямая соединительная линия 1">
          <a:extLst xmlns:a="http://schemas.openxmlformats.org/drawingml/2006/main">
            <a:ext uri="{FF2B5EF4-FFF2-40B4-BE49-F238E27FC236}">
              <a16:creationId xmlns:a16="http://schemas.microsoft.com/office/drawing/2014/main" id="{86E82B11-9891-4CF7-8A51-61FDD30EF486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4271108" y="659098"/>
          <a:ext cx="0" cy="4443046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0.67448</cdr:x>
      <cdr:y>0.12023</cdr:y>
    </cdr:from>
    <cdr:to>
      <cdr:x>0.67448</cdr:x>
      <cdr:y>0.94018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id="{370ACF4A-5985-4F3A-B672-C0E601EAEE0D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5642920" y="667523"/>
          <a:ext cx="0" cy="4552519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0070C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0.52548</cdr:x>
      <cdr:y>0.12163</cdr:y>
    </cdr:from>
    <cdr:to>
      <cdr:x>0.52548</cdr:x>
      <cdr:y>0.94159</cdr:y>
    </cdr:to>
    <cdr:cxnSp macro="">
      <cdr:nvCxnSpPr>
        <cdr:cNvPr id="2" name="Прямая соединительная линия 1">
          <a:extLst xmlns:a="http://schemas.openxmlformats.org/drawingml/2006/main">
            <a:ext uri="{FF2B5EF4-FFF2-40B4-BE49-F238E27FC236}">
              <a16:creationId xmlns:a16="http://schemas.microsoft.com/office/drawing/2014/main" id="{86E82B11-9891-4CF7-8A51-61FDD30EF486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4271108" y="659098"/>
          <a:ext cx="0" cy="4443046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0.67448</cdr:x>
      <cdr:y>0.12023</cdr:y>
    </cdr:from>
    <cdr:to>
      <cdr:x>0.67448</cdr:x>
      <cdr:y>0.94018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id="{370ACF4A-5985-4F3A-B672-C0E601EAEE0D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5642920" y="667523"/>
          <a:ext cx="0" cy="4552519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0070C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15.11.2021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15.11.2021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  <a:cs typeface="FreesiaUPC" panose="020B0502040204020203" pitchFamily="34" charset="-34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4DAEB3-2211-4CA3-9D23-0143FCF3926F}" type="datetime1">
              <a:rPr lang="ru-RU" smtClean="0"/>
              <a:t>15.11.2021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2E9B35-0826-45CC-9C2C-707B22DFAA83}" type="datetime1">
              <a:rPr lang="ru-RU" smtClean="0"/>
              <a:t>15.11.2021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C0063D-EDF2-4190-A726-B9B651F864E7}" type="datetime1">
              <a:rPr lang="ru-RU" smtClean="0"/>
              <a:t>15.11.2021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289488-0C23-4DC8-A9FA-240659547385}" type="datetime1">
              <a:rPr lang="ru-RU" smtClean="0"/>
              <a:t>15.11.2021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EFA117-2261-4A1D-8BE7-0B7E6A1366C0}" type="datetime1">
              <a:rPr lang="ru-RU" smtClean="0"/>
              <a:t>15.11.2021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9279E9-B6DA-4AB3-A7CE-B748E56BEA69}" type="datetime1">
              <a:rPr lang="ru-RU" smtClean="0"/>
              <a:t>15.11.2021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CF7452-61A3-4CDC-ACAB-74E5B4A7EF57}" type="datetime1">
              <a:rPr lang="ru-RU" smtClean="0"/>
              <a:t>15.11.2021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D00952-BE77-47A2-BE29-2226E2D6BB12}" type="datetime1">
              <a:rPr lang="ru-RU" smtClean="0"/>
              <a:t>15.11.2021</a:t>
            </a:fld>
            <a:endParaRPr lang="en-US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D5EF43-AECB-4459-AE90-3AFB54138C76}" type="datetime1">
              <a:rPr lang="ru-RU" smtClean="0"/>
              <a:t>15.11.2021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FD0FAC8F-653F-479B-B209-9F30C9091843}" type="datetime1">
              <a:rPr lang="ru-RU" smtClean="0"/>
              <a:t>15.11.2021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6FD9FC9-5FD1-4E3B-B719-212F55599717}" type="datetime1">
              <a:rPr lang="ru-RU" smtClean="0"/>
              <a:t>15.11.2021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" dirty="0"/>
              <a:t>Щелкните, чтобы изменить стили текста образца слайда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428A7F57-8526-4A03-89D8-FFB0245E6649}" type="datetime1">
              <a:rPr lang="ru-RU" smtClean="0"/>
              <a:t>15.11.2021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r>
              <a:rPr lang="ru" sz="4800" dirty="0"/>
              <a:t>Пермский педагогический:</a:t>
            </a:r>
            <a:br>
              <a:rPr lang="ru" sz="4800" dirty="0"/>
            </a:br>
            <a:r>
              <a:rPr lang="ru" sz="4800" dirty="0"/>
              <a:t>учимся в дистанте?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964207"/>
            <a:ext cx="6269347" cy="730029"/>
          </a:xfrm>
        </p:spPr>
        <p:txBody>
          <a:bodyPr rtlCol="0">
            <a:normAutofit/>
          </a:bodyPr>
          <a:lstStyle/>
          <a:p>
            <a:pPr algn="r" rtl="0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 Ноября 2021</a:t>
            </a:r>
            <a:endParaRPr lang="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rtl="0"/>
            <a:endParaRPr lang="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5E9686-7D19-4302-92C0-7D0C16D3C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83" y="465284"/>
            <a:ext cx="1442847" cy="130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21F0A7-16E8-4D1A-9D81-A6D20A0E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15.11.2021</a:t>
            </a:fld>
            <a:endParaRPr lang="en-US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992AC17-9086-4970-99D6-C0E8045C34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4929520"/>
              </p:ext>
            </p:extLst>
          </p:nvPr>
        </p:nvGraphicFramePr>
        <p:xfrm>
          <a:off x="2032000" y="47638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4692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EED5F3-441A-465E-BC61-70A361FD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15.11.2021</a:t>
            </a:fld>
            <a:endParaRPr lang="en-US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EB2ED02-1C38-481E-A020-E96517967B4B}"/>
              </a:ext>
            </a:extLst>
          </p:cNvPr>
          <p:cNvGrpSpPr/>
          <p:nvPr/>
        </p:nvGrpSpPr>
        <p:grpSpPr>
          <a:xfrm>
            <a:off x="1644242" y="258271"/>
            <a:ext cx="9244668" cy="5731469"/>
            <a:chOff x="1644242" y="258271"/>
            <a:chExt cx="9244668" cy="5731469"/>
          </a:xfrm>
        </p:grpSpPr>
        <p:graphicFrame>
          <p:nvGraphicFramePr>
            <p:cNvPr id="5" name="Диаграмма 4">
              <a:extLst>
                <a:ext uri="{FF2B5EF4-FFF2-40B4-BE49-F238E27FC236}">
                  <a16:creationId xmlns:a16="http://schemas.microsoft.com/office/drawing/2014/main" id="{6233C8D7-7B10-45BD-9C5F-D7F24270432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66837722"/>
                </p:ext>
              </p:extLst>
            </p:nvPr>
          </p:nvGraphicFramePr>
          <p:xfrm>
            <a:off x="1644242" y="258271"/>
            <a:ext cx="9244668" cy="57314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8DFAE4FB-0626-4A8B-96B7-E8D174DBF6D4}"/>
                </a:ext>
              </a:extLst>
            </p:cNvPr>
            <p:cNvCxnSpPr>
              <a:cxnSpLocks/>
            </p:cNvCxnSpPr>
            <p:nvPr/>
          </p:nvCxnSpPr>
          <p:spPr>
            <a:xfrm>
              <a:off x="7883383" y="1026883"/>
              <a:ext cx="0" cy="45525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E6D0C688-1D6A-4572-9A58-44B1A423084D}"/>
                </a:ext>
              </a:extLst>
            </p:cNvPr>
            <p:cNvCxnSpPr>
              <a:cxnSpLocks/>
            </p:cNvCxnSpPr>
            <p:nvPr/>
          </p:nvCxnSpPr>
          <p:spPr>
            <a:xfrm>
              <a:off x="9750758" y="1035326"/>
              <a:ext cx="0" cy="455251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9994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E34E160-1751-4A9F-9108-76E396114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15.11.2021</a:t>
            </a:fld>
            <a:endParaRPr lang="en-US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202D2EB-694E-4D55-B95F-9739D4C00E81}"/>
              </a:ext>
            </a:extLst>
          </p:cNvPr>
          <p:cNvGrpSpPr/>
          <p:nvPr/>
        </p:nvGrpSpPr>
        <p:grpSpPr>
          <a:xfrm>
            <a:off x="1788718" y="291828"/>
            <a:ext cx="8638797" cy="5756634"/>
            <a:chOff x="1788718" y="291828"/>
            <a:chExt cx="8638797" cy="5756634"/>
          </a:xfrm>
        </p:grpSpPr>
        <p:graphicFrame>
          <p:nvGraphicFramePr>
            <p:cNvPr id="5" name="Диаграмма 4">
              <a:extLst>
                <a:ext uri="{FF2B5EF4-FFF2-40B4-BE49-F238E27FC236}">
                  <a16:creationId xmlns:a16="http://schemas.microsoft.com/office/drawing/2014/main" id="{64A8F92A-B33C-41DE-8ABE-94E1909E6E8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46658808"/>
                </p:ext>
              </p:extLst>
            </p:nvPr>
          </p:nvGraphicFramePr>
          <p:xfrm>
            <a:off x="1788718" y="291828"/>
            <a:ext cx="8638797" cy="57566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3C6B8D4A-206F-40C1-A984-AC884D1ECAEF}"/>
                </a:ext>
              </a:extLst>
            </p:cNvPr>
            <p:cNvCxnSpPr>
              <a:cxnSpLocks/>
            </p:cNvCxnSpPr>
            <p:nvPr/>
          </p:nvCxnSpPr>
          <p:spPr>
            <a:xfrm>
              <a:off x="8240808" y="1048624"/>
              <a:ext cx="0" cy="461184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9C0E8C30-57D9-417C-ADFC-02EB9B3E6FE2}"/>
                </a:ext>
              </a:extLst>
            </p:cNvPr>
            <p:cNvCxnSpPr>
              <a:cxnSpLocks/>
            </p:cNvCxnSpPr>
            <p:nvPr/>
          </p:nvCxnSpPr>
          <p:spPr>
            <a:xfrm>
              <a:off x="10195375" y="1082793"/>
              <a:ext cx="0" cy="455251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5540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E34E160-1751-4A9F-9108-76E396114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15.11.2021</a:t>
            </a:fld>
            <a:endParaRPr lang="en-US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1BBA266-E86B-4DC5-B55A-FB3D9FF7AE17}"/>
              </a:ext>
            </a:extLst>
          </p:cNvPr>
          <p:cNvGrpSpPr/>
          <p:nvPr/>
        </p:nvGrpSpPr>
        <p:grpSpPr>
          <a:xfrm>
            <a:off x="1788718" y="275050"/>
            <a:ext cx="8588463" cy="5418667"/>
            <a:chOff x="1788718" y="275050"/>
            <a:chExt cx="8588463" cy="5418667"/>
          </a:xfrm>
        </p:grpSpPr>
        <p:graphicFrame>
          <p:nvGraphicFramePr>
            <p:cNvPr id="8" name="Диаграмма 7">
              <a:extLst>
                <a:ext uri="{FF2B5EF4-FFF2-40B4-BE49-F238E27FC236}">
                  <a16:creationId xmlns:a16="http://schemas.microsoft.com/office/drawing/2014/main" id="{29ABB826-4A0D-4131-A85E-4AFFD7CD2E7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46182966"/>
                </p:ext>
              </p:extLst>
            </p:nvPr>
          </p:nvGraphicFramePr>
          <p:xfrm>
            <a:off x="1788718" y="275050"/>
            <a:ext cx="8588463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D312193F-C4BC-41CA-99F1-D0A33DFB70A7}"/>
                </a:ext>
              </a:extLst>
            </p:cNvPr>
            <p:cNvCxnSpPr>
              <a:cxnSpLocks/>
            </p:cNvCxnSpPr>
            <p:nvPr/>
          </p:nvCxnSpPr>
          <p:spPr>
            <a:xfrm>
              <a:off x="6994150" y="964734"/>
              <a:ext cx="0" cy="41184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8ABA1294-62CC-4A6B-A34D-6667C910FE6E}"/>
                </a:ext>
              </a:extLst>
            </p:cNvPr>
            <p:cNvCxnSpPr>
              <a:cxnSpLocks/>
            </p:cNvCxnSpPr>
            <p:nvPr/>
          </p:nvCxnSpPr>
          <p:spPr>
            <a:xfrm>
              <a:off x="8528819" y="964734"/>
              <a:ext cx="0" cy="4118432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260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A9A45353-220B-405D-A89B-55E624A4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4DAEB3-2211-4CA3-9D23-0143FCF3926F}" type="datetime1">
              <a:rPr lang="ru-RU" smtClean="0"/>
              <a:t>15.11.2021</a:t>
            </a:fld>
            <a:endParaRPr lang="en-US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C26CC09-B5B5-4B59-868F-234994D2D5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3923646"/>
              </p:ext>
            </p:extLst>
          </p:nvPr>
        </p:nvGraphicFramePr>
        <p:xfrm>
          <a:off x="1122254" y="482925"/>
          <a:ext cx="9947491" cy="5610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6E82B11-9891-4CF7-8A51-61FDD30EF486}"/>
              </a:ext>
            </a:extLst>
          </p:cNvPr>
          <p:cNvCxnSpPr>
            <a:cxnSpLocks/>
          </p:cNvCxnSpPr>
          <p:nvPr/>
        </p:nvCxnSpPr>
        <p:spPr>
          <a:xfrm>
            <a:off x="7924800" y="1066799"/>
            <a:ext cx="0" cy="44430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BC1CD1F-C72F-46E7-B84A-5086E06E78A4}"/>
              </a:ext>
            </a:extLst>
          </p:cNvPr>
          <p:cNvCxnSpPr>
            <a:cxnSpLocks/>
          </p:cNvCxnSpPr>
          <p:nvPr/>
        </p:nvCxnSpPr>
        <p:spPr>
          <a:xfrm>
            <a:off x="9870831" y="1066799"/>
            <a:ext cx="0" cy="444304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669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E08F515-1C20-42B0-BA0A-1B51CD9D8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15.11.2021</a:t>
            </a:fld>
            <a:endParaRPr lang="en-US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D476363-5680-42A4-92FF-62D4F618B1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087901"/>
              </p:ext>
            </p:extLst>
          </p:nvPr>
        </p:nvGraphicFramePr>
        <p:xfrm>
          <a:off x="2031999" y="586154"/>
          <a:ext cx="8366369" cy="5552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729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E08F515-1C20-42B0-BA0A-1B51CD9D8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15.11.2021</a:t>
            </a:fld>
            <a:endParaRPr lang="en-US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D476363-5680-42A4-92FF-62D4F618B1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5028368"/>
              </p:ext>
            </p:extLst>
          </p:nvPr>
        </p:nvGraphicFramePr>
        <p:xfrm>
          <a:off x="2031999" y="586154"/>
          <a:ext cx="8366369" cy="5552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128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pPr rtl="0"/>
              <a:t>15.11.2021</a:t>
            </a:fld>
            <a:endParaRPr lang="en-US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1A0A2B3-87E9-47BE-AF47-46F3DBA2B65E}"/>
              </a:ext>
            </a:extLst>
          </p:cNvPr>
          <p:cNvGrpSpPr/>
          <p:nvPr/>
        </p:nvGrpSpPr>
        <p:grpSpPr>
          <a:xfrm>
            <a:off x="1780329" y="528580"/>
            <a:ext cx="9402196" cy="5473196"/>
            <a:chOff x="1780329" y="528580"/>
            <a:chExt cx="9402196" cy="5473196"/>
          </a:xfrm>
        </p:grpSpPr>
        <p:graphicFrame>
          <p:nvGraphicFramePr>
            <p:cNvPr id="3" name="Диаграмма 2"/>
            <p:cNvGraphicFramePr/>
            <p:nvPr>
              <p:extLst>
                <p:ext uri="{D42A27DB-BD31-4B8C-83A1-F6EECF244321}">
                  <p14:modId xmlns:p14="http://schemas.microsoft.com/office/powerpoint/2010/main" val="3188186771"/>
                </p:ext>
              </p:extLst>
            </p:nvPr>
          </p:nvGraphicFramePr>
          <p:xfrm>
            <a:off x="1780329" y="528580"/>
            <a:ext cx="9402196" cy="54731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86E82B11-9891-4CF7-8A51-61FDD30EF4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4269" y="1383118"/>
              <a:ext cx="1" cy="431300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370ACF4A-5985-4F3A-B672-C0E601EAEE0D}"/>
                </a:ext>
              </a:extLst>
            </p:cNvPr>
            <p:cNvCxnSpPr>
              <a:cxnSpLocks/>
            </p:cNvCxnSpPr>
            <p:nvPr/>
          </p:nvCxnSpPr>
          <p:spPr>
            <a:xfrm>
              <a:off x="9201199" y="1383118"/>
              <a:ext cx="0" cy="4231302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pPr rtl="0"/>
              <a:t>15.11.2021</a:t>
            </a:fld>
            <a:endParaRPr lang="en-US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70620238"/>
              </p:ext>
            </p:extLst>
          </p:nvPr>
        </p:nvGraphicFramePr>
        <p:xfrm>
          <a:off x="1813886" y="325384"/>
          <a:ext cx="8395516" cy="5429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6E82B11-9891-4CF7-8A51-61FDD30EF486}"/>
              </a:ext>
            </a:extLst>
          </p:cNvPr>
          <p:cNvCxnSpPr>
            <a:cxnSpLocks/>
          </p:cNvCxnSpPr>
          <p:nvPr/>
        </p:nvCxnSpPr>
        <p:spPr>
          <a:xfrm flipH="1">
            <a:off x="6898649" y="1517595"/>
            <a:ext cx="1" cy="37758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70ACF4A-5985-4F3A-B672-C0E601EAEE0D}"/>
              </a:ext>
            </a:extLst>
          </p:cNvPr>
          <p:cNvCxnSpPr>
            <a:cxnSpLocks/>
          </p:cNvCxnSpPr>
          <p:nvPr/>
        </p:nvCxnSpPr>
        <p:spPr>
          <a:xfrm>
            <a:off x="8395856" y="1517595"/>
            <a:ext cx="0" cy="377586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pPr rtl="0"/>
              <a:t>15.11.2021</a:t>
            </a:fld>
            <a:endParaRPr lang="en-US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6E82B11-9891-4CF7-8A51-61FDD30EF486}"/>
              </a:ext>
            </a:extLst>
          </p:cNvPr>
          <p:cNvCxnSpPr>
            <a:cxnSpLocks/>
          </p:cNvCxnSpPr>
          <p:nvPr/>
        </p:nvCxnSpPr>
        <p:spPr>
          <a:xfrm flipH="1">
            <a:off x="6999317" y="1566911"/>
            <a:ext cx="1" cy="40872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70ACF4A-5985-4F3A-B672-C0E601EAEE0D}"/>
              </a:ext>
            </a:extLst>
          </p:cNvPr>
          <p:cNvCxnSpPr>
            <a:cxnSpLocks/>
          </p:cNvCxnSpPr>
          <p:nvPr/>
        </p:nvCxnSpPr>
        <p:spPr>
          <a:xfrm>
            <a:off x="8387009" y="1623232"/>
            <a:ext cx="0" cy="403095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52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pPr rtl="0"/>
              <a:t>15.11.2021</a:t>
            </a:fld>
            <a:endParaRPr lang="en-US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6E82B11-9891-4CF7-8A51-61FDD30EF486}"/>
              </a:ext>
            </a:extLst>
          </p:cNvPr>
          <p:cNvCxnSpPr>
            <a:cxnSpLocks/>
          </p:cNvCxnSpPr>
          <p:nvPr/>
        </p:nvCxnSpPr>
        <p:spPr>
          <a:xfrm rot="5400000">
            <a:off x="4289369" y="3757351"/>
            <a:ext cx="3840480" cy="1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70ACF4A-5985-4F3A-B672-C0E601EAEE0D}"/>
              </a:ext>
            </a:extLst>
          </p:cNvPr>
          <p:cNvCxnSpPr>
            <a:cxnSpLocks/>
          </p:cNvCxnSpPr>
          <p:nvPr/>
        </p:nvCxnSpPr>
        <p:spPr>
          <a:xfrm rot="5400000">
            <a:off x="5403273" y="3773981"/>
            <a:ext cx="3790604" cy="3325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C7DAF6-C8E0-4B3D-ADC2-1C87D3CE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15.11.2021</a:t>
            </a:fld>
            <a:endParaRPr lang="en-US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B9DE238-2E84-49E7-BE17-26C09DAA8E38}"/>
              </a:ext>
            </a:extLst>
          </p:cNvPr>
          <p:cNvGrpSpPr/>
          <p:nvPr/>
        </p:nvGrpSpPr>
        <p:grpSpPr>
          <a:xfrm>
            <a:off x="1763552" y="233105"/>
            <a:ext cx="8496183" cy="5555299"/>
            <a:chOff x="1746774" y="207938"/>
            <a:chExt cx="8496183" cy="5555299"/>
          </a:xfrm>
        </p:grpSpPr>
        <p:graphicFrame>
          <p:nvGraphicFramePr>
            <p:cNvPr id="5" name="Диаграмма 4">
              <a:extLst>
                <a:ext uri="{FF2B5EF4-FFF2-40B4-BE49-F238E27FC236}">
                  <a16:creationId xmlns:a16="http://schemas.microsoft.com/office/drawing/2014/main" id="{ED447C40-6DC1-446E-8AA4-C4D60A3D56C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28728026"/>
                </p:ext>
              </p:extLst>
            </p:nvPr>
          </p:nvGraphicFramePr>
          <p:xfrm>
            <a:off x="1746774" y="207938"/>
            <a:ext cx="8496183" cy="55552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ABDFEB26-A6CD-4E09-BF36-64899EDD1F42}"/>
                </a:ext>
              </a:extLst>
            </p:cNvPr>
            <p:cNvCxnSpPr>
              <a:cxnSpLocks/>
            </p:cNvCxnSpPr>
            <p:nvPr/>
          </p:nvCxnSpPr>
          <p:spPr>
            <a:xfrm>
              <a:off x="6873402" y="838899"/>
              <a:ext cx="0" cy="461184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F86813A5-1489-4FD1-951E-779DDAF1F6AF}"/>
                </a:ext>
              </a:extLst>
            </p:cNvPr>
            <p:cNvCxnSpPr>
              <a:cxnSpLocks/>
            </p:cNvCxnSpPr>
            <p:nvPr/>
          </p:nvCxnSpPr>
          <p:spPr>
            <a:xfrm>
              <a:off x="8408520" y="847288"/>
              <a:ext cx="0" cy="455251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6178212"/>
      </p:ext>
    </p:extLst>
  </p:cSld>
  <p:clrMapOvr>
    <a:masterClrMapping/>
  </p:clrMapOvr>
</p:sld>
</file>

<file path=ppt/theme/theme1.xml><?xml version="1.0" encoding="utf-8"?>
<a:theme xmlns:a="http://schemas.openxmlformats.org/drawingml/2006/main" name="1_Ретроспектива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5_TF56160789" id="{E9416FAF-F856-40AC-9675-C9B0760B1290}" vid="{1EEFFE07-2D5A-4CA5-A479-4D088CDD8AD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{1B5F5001-B7B3-4FBA-AAD4-A0FF17ABCFF8}tf56160789_win32</Template>
  <TotalTime>85</TotalTime>
  <Words>152</Words>
  <Application>Microsoft Office PowerPoint</Application>
  <PresentationFormat>Широкоэкранный</PresentationFormat>
  <Paragraphs>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Bookman Old Style</vt:lpstr>
      <vt:lpstr>Calibri</vt:lpstr>
      <vt:lpstr>Franklin Gothic Book</vt:lpstr>
      <vt:lpstr>1_РетроспективаVTI</vt:lpstr>
      <vt:lpstr>Пермский педагогический: учимся в дистанте?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Пермский педагогический: учимся в дистанте? </dc:title>
  <dc:creator>Лизунова Лариса Рейновна</dc:creator>
  <cp:lastModifiedBy>Колышкина Вера Андреевна</cp:lastModifiedBy>
  <cp:revision>8</cp:revision>
  <dcterms:created xsi:type="dcterms:W3CDTF">2021-11-15T08:10:06Z</dcterms:created>
  <dcterms:modified xsi:type="dcterms:W3CDTF">2021-11-15T09:48:39Z</dcterms:modified>
</cp:coreProperties>
</file>