
<file path=[Content_Types].xml><?xml version="1.0" encoding="utf-8"?>
<Types xmlns="http://schemas.openxmlformats.org/package/2006/content-types">
  <Default ContentType="image/jpeg" Extension="jpg"/>
  <Default ContentType="image/vnd.ms-photo" Extension="wdp"/>
  <Default ContentType="application/xml" Extension="xml"/>
  <Default ContentType="image/png" Extension="png"/>
  <Default ContentType="image/jpeg" Extension="jpeg"/>
  <Default ContentType="image/webp" Extension="webp"/>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07200" cy="9939325"/>
  <p:defaultTextStyle>
    <a:defPPr lvl="0">
      <a:defRPr lang="ru-RU"/>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786" cy="498692"/>
          </a:xfrm>
          <a:prstGeom prst="rect">
            <a:avLst/>
          </a:prstGeom>
        </p:spPr>
        <p:txBody>
          <a:bodyPr vert="horz" lIns="91655" tIns="45826" rIns="91655" bIns="45826" rtlCol="0"/>
          <a:lstStyle>
            <a:lvl1pPr algn="l">
              <a:defRPr sz="1200"/>
            </a:lvl1pPr>
          </a:lstStyle>
          <a:p>
            <a:endParaRPr lang="ru-RU"/>
          </a:p>
        </p:txBody>
      </p:sp>
      <p:sp>
        <p:nvSpPr>
          <p:cNvPr id="3" name="Дата 2"/>
          <p:cNvSpPr>
            <a:spLocks noGrp="1"/>
          </p:cNvSpPr>
          <p:nvPr>
            <p:ph type="dt" idx="1"/>
          </p:nvPr>
        </p:nvSpPr>
        <p:spPr>
          <a:xfrm>
            <a:off x="3855839" y="2"/>
            <a:ext cx="2949786" cy="498692"/>
          </a:xfrm>
          <a:prstGeom prst="rect">
            <a:avLst/>
          </a:prstGeom>
        </p:spPr>
        <p:txBody>
          <a:bodyPr vert="horz" lIns="91655" tIns="45826" rIns="91655" bIns="45826" rtlCol="0"/>
          <a:lstStyle>
            <a:lvl1pPr algn="r">
              <a:defRPr sz="1200"/>
            </a:lvl1pPr>
          </a:lstStyle>
          <a:p>
            <a:fld id="{0945AEAD-499C-4CE6-9411-6FEDCD33FE34}" type="datetimeFigureOut">
              <a:rPr lang="ru-RU" smtClean="0"/>
              <a:t>17.03.2022</a:t>
            </a:fld>
            <a:endParaRPr lang="ru-RU"/>
          </a:p>
        </p:txBody>
      </p:sp>
      <p:sp>
        <p:nvSpPr>
          <p:cNvPr id="4" name="Образ слайда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1655" tIns="45826" rIns="91655" bIns="45826" rtlCol="0" anchor="ctr"/>
          <a:lstStyle/>
          <a:p>
            <a:endParaRPr lang="ru-RU"/>
          </a:p>
        </p:txBody>
      </p:sp>
      <p:sp>
        <p:nvSpPr>
          <p:cNvPr id="5" name="Заметки 4"/>
          <p:cNvSpPr>
            <a:spLocks noGrp="1"/>
          </p:cNvSpPr>
          <p:nvPr>
            <p:ph type="body" sz="quarter" idx="3"/>
          </p:nvPr>
        </p:nvSpPr>
        <p:spPr>
          <a:xfrm>
            <a:off x="680721" y="4783308"/>
            <a:ext cx="5445760" cy="3913614"/>
          </a:xfrm>
          <a:prstGeom prst="rect">
            <a:avLst/>
          </a:prstGeom>
        </p:spPr>
        <p:txBody>
          <a:bodyPr vert="horz" lIns="91655" tIns="45826" rIns="91655" bIns="45826"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40648"/>
            <a:ext cx="2949786" cy="498691"/>
          </a:xfrm>
          <a:prstGeom prst="rect">
            <a:avLst/>
          </a:prstGeom>
        </p:spPr>
        <p:txBody>
          <a:bodyPr vert="horz" lIns="91655" tIns="45826" rIns="91655" bIns="45826" rtlCol="0" anchor="b"/>
          <a:lstStyle>
            <a:lvl1pPr algn="l">
              <a:defRPr sz="1200"/>
            </a:lvl1pPr>
          </a:lstStyle>
          <a:p>
            <a:endParaRPr lang="ru-RU"/>
          </a:p>
        </p:txBody>
      </p:sp>
      <p:sp>
        <p:nvSpPr>
          <p:cNvPr id="7" name="Номер слайда 6"/>
          <p:cNvSpPr>
            <a:spLocks noGrp="1"/>
          </p:cNvSpPr>
          <p:nvPr>
            <p:ph type="sldNum" sz="quarter" idx="5"/>
          </p:nvPr>
        </p:nvSpPr>
        <p:spPr>
          <a:xfrm>
            <a:off x="3855839" y="9440648"/>
            <a:ext cx="2949786" cy="498691"/>
          </a:xfrm>
          <a:prstGeom prst="rect">
            <a:avLst/>
          </a:prstGeom>
        </p:spPr>
        <p:txBody>
          <a:bodyPr vert="horz" lIns="91655" tIns="45826" rIns="91655" bIns="45826" rtlCol="0" anchor="b"/>
          <a:lstStyle>
            <a:lvl1pPr algn="r">
              <a:defRPr sz="1200"/>
            </a:lvl1pPr>
          </a:lstStyle>
          <a:p>
            <a:fld id="{F1AA48F9-B5E7-486E-8F55-A162C8BDC03E}" type="slidenum">
              <a:rPr lang="ru-RU" smtClean="0"/>
              <a:t>‹#›</a:t>
            </a:fld>
            <a:endParaRPr lang="ru-RU"/>
          </a:p>
        </p:txBody>
      </p:sp>
    </p:spTree>
    <p:extLst>
      <p:ext uri="{BB962C8B-B14F-4D97-AF65-F5344CB8AC3E}">
        <p14:creationId xmlns:p14="http://schemas.microsoft.com/office/powerpoint/2010/main" val="77351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01613" y="809625"/>
            <a:ext cx="7210426" cy="4056063"/>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122DDA5-EA88-4845-90A8-6412E0783AEE}" type="slidenum">
              <a:rPr lang="ru-RU" smtClean="0"/>
              <a:t>1</a:t>
            </a:fld>
            <a:endParaRPr lang="ru-RU"/>
          </a:p>
        </p:txBody>
      </p:sp>
    </p:spTree>
    <p:extLst>
      <p:ext uri="{BB962C8B-B14F-4D97-AF65-F5344CB8AC3E}">
        <p14:creationId xmlns:p14="http://schemas.microsoft.com/office/powerpoint/2010/main" val="121502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01613" y="809625"/>
            <a:ext cx="7210426" cy="4056063"/>
          </a:xfrm>
        </p:spPr>
      </p:sp>
      <p:sp>
        <p:nvSpPr>
          <p:cNvPr id="3" name="Заметки 2"/>
          <p:cNvSpPr>
            <a:spLocks noGrp="1"/>
          </p:cNvSpPr>
          <p:nvPr>
            <p:ph type="body" idx="1"/>
          </p:nvPr>
        </p:nvSpPr>
        <p:spPr/>
        <p:txBody>
          <a:bodyPr/>
          <a:lstStyle/>
          <a:p>
            <a:r>
              <a:rPr lang="ru-RU" dirty="0"/>
              <a:t>Предложить 3 варианта:</a:t>
            </a:r>
          </a:p>
          <a:p>
            <a:r>
              <a:rPr lang="ru-RU" dirty="0"/>
              <a:t>1. Все в одном месте:</a:t>
            </a:r>
          </a:p>
          <a:p>
            <a:r>
              <a:rPr lang="ru-RU" dirty="0"/>
              <a:t>- </a:t>
            </a:r>
            <a:r>
              <a:rPr lang="ru-RU" dirty="0" err="1"/>
              <a:t>Амакс</a:t>
            </a:r>
            <a:r>
              <a:rPr lang="ru-RU" dirty="0"/>
              <a:t> (где живем, там и соревнуемся)</a:t>
            </a:r>
          </a:p>
          <a:p>
            <a:pPr marL="171852" indent="-171852">
              <a:buFontTx/>
              <a:buChar char="-"/>
            </a:pPr>
            <a:r>
              <a:rPr lang="ru-RU" dirty="0"/>
              <a:t>Шпагина (добавляются</a:t>
            </a:r>
            <a:r>
              <a:rPr lang="ru-RU" baseline="0" dirty="0"/>
              <a:t> ежедневные трансферты)</a:t>
            </a:r>
          </a:p>
          <a:p>
            <a:endParaRPr lang="ru-RU" baseline="0" dirty="0"/>
          </a:p>
          <a:p>
            <a:r>
              <a:rPr lang="ru-RU" baseline="0" dirty="0"/>
              <a:t>2. Распределенная модель</a:t>
            </a:r>
          </a:p>
          <a:p>
            <a:r>
              <a:rPr lang="ru-RU" baseline="0" dirty="0"/>
              <a:t>Новые сущности (</a:t>
            </a:r>
            <a:r>
              <a:rPr lang="ru-RU" baseline="0" dirty="0" err="1"/>
              <a:t>кванториум</a:t>
            </a:r>
            <a:r>
              <a:rPr lang="ru-RU" baseline="0" dirty="0"/>
              <a:t>, </a:t>
            </a:r>
            <a:r>
              <a:rPr lang="ru-RU" baseline="0" dirty="0" err="1"/>
              <a:t>Иткуб</a:t>
            </a:r>
            <a:r>
              <a:rPr lang="ru-RU" baseline="0" dirty="0"/>
              <a:t>, ДНК, Точка кипения)</a:t>
            </a:r>
          </a:p>
          <a:p>
            <a:pPr marL="171852" indent="-171852">
              <a:buFontTx/>
              <a:buChar char="-"/>
            </a:pPr>
            <a:endParaRPr lang="ru-RU" dirty="0"/>
          </a:p>
          <a:p>
            <a:r>
              <a:rPr lang="ru-RU" dirty="0"/>
              <a:t>Показать +/- каждого варианта</a:t>
            </a:r>
          </a:p>
        </p:txBody>
      </p:sp>
      <p:sp>
        <p:nvSpPr>
          <p:cNvPr id="4" name="Номер слайда 3"/>
          <p:cNvSpPr>
            <a:spLocks noGrp="1"/>
          </p:cNvSpPr>
          <p:nvPr>
            <p:ph type="sldNum" sz="quarter" idx="10"/>
          </p:nvPr>
        </p:nvSpPr>
        <p:spPr/>
        <p:txBody>
          <a:bodyPr/>
          <a:lstStyle/>
          <a:p>
            <a:fld id="{9122DDA5-EA88-4845-90A8-6412E0783AEE}" type="slidenum">
              <a:rPr lang="ru-RU" smtClean="0"/>
              <a:t>2</a:t>
            </a:fld>
            <a:endParaRPr lang="ru-RU"/>
          </a:p>
        </p:txBody>
      </p:sp>
    </p:spTree>
    <p:extLst>
      <p:ext uri="{BB962C8B-B14F-4D97-AF65-F5344CB8AC3E}">
        <p14:creationId xmlns:p14="http://schemas.microsoft.com/office/powerpoint/2010/main" val="348258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01613" y="809625"/>
            <a:ext cx="7210426" cy="4056063"/>
          </a:xfrm>
        </p:spPr>
      </p:sp>
      <p:sp>
        <p:nvSpPr>
          <p:cNvPr id="3" name="Заметки 2"/>
          <p:cNvSpPr>
            <a:spLocks noGrp="1"/>
          </p:cNvSpPr>
          <p:nvPr>
            <p:ph type="body" idx="1"/>
          </p:nvPr>
        </p:nvSpPr>
        <p:spPr/>
        <p:txBody>
          <a:bodyPr/>
          <a:lstStyle/>
          <a:p>
            <a:r>
              <a:rPr lang="ru-RU" dirty="0"/>
              <a:t>Предложить 3 варианта:</a:t>
            </a:r>
          </a:p>
          <a:p>
            <a:r>
              <a:rPr lang="ru-RU" dirty="0"/>
              <a:t>1. Все в одном месте:</a:t>
            </a:r>
          </a:p>
          <a:p>
            <a:r>
              <a:rPr lang="ru-RU" dirty="0"/>
              <a:t>- </a:t>
            </a:r>
            <a:r>
              <a:rPr lang="ru-RU" dirty="0" err="1"/>
              <a:t>Амакс</a:t>
            </a:r>
            <a:r>
              <a:rPr lang="ru-RU" dirty="0"/>
              <a:t> (где живем, там и соревнуемся)</a:t>
            </a:r>
          </a:p>
          <a:p>
            <a:pPr marL="171852" indent="-171852">
              <a:buFontTx/>
              <a:buChar char="-"/>
            </a:pPr>
            <a:r>
              <a:rPr lang="ru-RU" dirty="0"/>
              <a:t>Шпагина (добавляются</a:t>
            </a:r>
            <a:r>
              <a:rPr lang="ru-RU" baseline="0" dirty="0"/>
              <a:t> ежедневные трансферты)</a:t>
            </a:r>
          </a:p>
          <a:p>
            <a:endParaRPr lang="ru-RU" baseline="0" dirty="0"/>
          </a:p>
          <a:p>
            <a:r>
              <a:rPr lang="ru-RU" baseline="0" dirty="0"/>
              <a:t>2. Распределенная модель</a:t>
            </a:r>
          </a:p>
          <a:p>
            <a:r>
              <a:rPr lang="ru-RU" baseline="0" dirty="0"/>
              <a:t>Новые сущности (</a:t>
            </a:r>
            <a:r>
              <a:rPr lang="ru-RU" baseline="0" dirty="0" err="1"/>
              <a:t>кванториум</a:t>
            </a:r>
            <a:r>
              <a:rPr lang="ru-RU" baseline="0" dirty="0"/>
              <a:t>, </a:t>
            </a:r>
            <a:r>
              <a:rPr lang="ru-RU" baseline="0" dirty="0" err="1"/>
              <a:t>Иткуб</a:t>
            </a:r>
            <a:r>
              <a:rPr lang="ru-RU" baseline="0" dirty="0"/>
              <a:t>, ДНК, Точка кипения)</a:t>
            </a:r>
          </a:p>
          <a:p>
            <a:pPr marL="171852" indent="-171852">
              <a:buFontTx/>
              <a:buChar char="-"/>
            </a:pPr>
            <a:endParaRPr lang="ru-RU" dirty="0"/>
          </a:p>
          <a:p>
            <a:r>
              <a:rPr lang="ru-RU" dirty="0"/>
              <a:t>Показать +/- каждого варианта</a:t>
            </a:r>
          </a:p>
        </p:txBody>
      </p:sp>
      <p:sp>
        <p:nvSpPr>
          <p:cNvPr id="4" name="Номер слайда 3"/>
          <p:cNvSpPr>
            <a:spLocks noGrp="1"/>
          </p:cNvSpPr>
          <p:nvPr>
            <p:ph type="sldNum" sz="quarter" idx="10"/>
          </p:nvPr>
        </p:nvSpPr>
        <p:spPr/>
        <p:txBody>
          <a:bodyPr/>
          <a:lstStyle/>
          <a:p>
            <a:fld id="{9122DDA5-EA88-4845-90A8-6412E0783AEE}" type="slidenum">
              <a:rPr lang="ru-RU" smtClean="0"/>
              <a:t>3</a:t>
            </a:fld>
            <a:endParaRPr lang="ru-RU"/>
          </a:p>
        </p:txBody>
      </p:sp>
    </p:spTree>
    <p:extLst>
      <p:ext uri="{BB962C8B-B14F-4D97-AF65-F5344CB8AC3E}">
        <p14:creationId xmlns:p14="http://schemas.microsoft.com/office/powerpoint/2010/main" val="271904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A2562F-F573-40AF-B857-B9A465A45782}"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280042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A2562F-F573-40AF-B857-B9A465A45782}"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122769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A2562F-F573-40AF-B857-B9A465A45782}"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225877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A2562F-F573-40AF-B857-B9A465A45782}"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423734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A2562F-F573-40AF-B857-B9A465A45782}"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41514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A2562F-F573-40AF-B857-B9A465A45782}" type="datetimeFigureOut">
              <a:rPr lang="ru-RU" smtClean="0"/>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285281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A2562F-F573-40AF-B857-B9A465A45782}" type="datetimeFigureOut">
              <a:rPr lang="ru-RU" smtClean="0"/>
              <a:t>17.03.2022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27443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A2562F-F573-40AF-B857-B9A465A45782}" type="datetimeFigureOut">
              <a:rPr lang="ru-RU" smtClean="0"/>
              <a:t>17.03.2022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296331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A2562F-F573-40AF-B857-B9A465A45782}" type="datetimeFigureOut">
              <a:rPr lang="ru-RU" smtClean="0"/>
              <a:t>17.03.2022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114697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A2562F-F573-40AF-B857-B9A465A45782}" type="datetimeFigureOut">
              <a:rPr lang="ru-RU" smtClean="0"/>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58477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A2562F-F573-40AF-B857-B9A465A45782}" type="datetimeFigureOut">
              <a:rPr lang="ru-RU" smtClean="0"/>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9F27D0-3D5B-4053-81F3-1E43538AC4A7}" type="slidenum">
              <a:rPr lang="ru-RU" smtClean="0"/>
              <a:t>‹#›</a:t>
            </a:fld>
            <a:endParaRPr lang="ru-RU"/>
          </a:p>
        </p:txBody>
      </p:sp>
    </p:spTree>
    <p:extLst>
      <p:ext uri="{BB962C8B-B14F-4D97-AF65-F5344CB8AC3E}">
        <p14:creationId xmlns:p14="http://schemas.microsoft.com/office/powerpoint/2010/main" val="286993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2562F-F573-40AF-B857-B9A465A45782}" type="datetimeFigureOut">
              <a:rPr lang="ru-RU" smtClean="0"/>
              <a:t>17.03.2022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F27D0-3D5B-4053-81F3-1E43538AC4A7}" type="slidenum">
              <a:rPr lang="ru-RU" smtClean="0"/>
              <a:t>‹#›</a:t>
            </a:fld>
            <a:endParaRPr lang="ru-RU"/>
          </a:p>
        </p:txBody>
      </p:sp>
    </p:spTree>
    <p:extLst>
      <p:ext uri="{BB962C8B-B14F-4D97-AF65-F5344CB8AC3E}">
        <p14:creationId xmlns:p14="http://schemas.microsoft.com/office/powerpoint/2010/main" val="1644547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muraveynik.int@mail.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9.webp"/><Relationship Id="rId4" Type="http://schemas.openxmlformats.org/officeDocument/2006/relationships/image" Target="../media/image58.webp"/></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 Id="rId1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348181" y="361609"/>
            <a:ext cx="9679150" cy="1938992"/>
          </a:xfrm>
          <a:prstGeom prst="rect">
            <a:avLst/>
          </a:prstGeom>
          <a:effectLst/>
        </p:spPr>
        <p:txBody>
          <a:bodyPr wrap="square">
            <a:spAutoFit/>
          </a:bodyPr>
          <a:lstStyle/>
          <a:p>
            <a:r>
              <a:rPr lang="ru-RU" sz="3200" dirty="0">
                <a:solidFill>
                  <a:schemeClr val="accent1">
                    <a:lumMod val="50000"/>
                  </a:schemeClr>
                </a:solidFill>
              </a:rPr>
              <a:t>Интеллектуальная олимпиада Приволжского федерального округа среди школьников </a:t>
            </a:r>
          </a:p>
          <a:p>
            <a:endParaRPr lang="ru-RU" sz="3200" dirty="0">
              <a:solidFill>
                <a:schemeClr val="accent1">
                  <a:lumMod val="50000"/>
                </a:schemeClr>
              </a:solidFill>
            </a:endParaRPr>
          </a:p>
          <a:p>
            <a:r>
              <a:rPr lang="ru-RU" sz="2400" dirty="0">
                <a:solidFill>
                  <a:schemeClr val="accent1">
                    <a:lumMod val="50000"/>
                  </a:schemeClr>
                </a:solidFill>
              </a:rPr>
              <a:t>ПЕРМСКИЙ КРАЙ – 2022 г.</a:t>
            </a:r>
          </a:p>
        </p:txBody>
      </p:sp>
      <p:sp>
        <p:nvSpPr>
          <p:cNvPr id="5" name="TextBox 4"/>
          <p:cNvSpPr txBox="1"/>
          <p:nvPr/>
        </p:nvSpPr>
        <p:spPr>
          <a:xfrm>
            <a:off x="348181" y="2879173"/>
            <a:ext cx="3529273" cy="461665"/>
          </a:xfrm>
          <a:prstGeom prst="rect">
            <a:avLst/>
          </a:prstGeom>
          <a:noFill/>
        </p:spPr>
        <p:txBody>
          <a:bodyPr wrap="square" rtlCol="0">
            <a:spAutoFit/>
          </a:bodyPr>
          <a:lstStyle/>
          <a:p>
            <a:r>
              <a:rPr lang="ru-RU" sz="2400" dirty="0">
                <a:solidFill>
                  <a:schemeClr val="accent1">
                    <a:lumMod val="50000"/>
                  </a:schemeClr>
                </a:solidFill>
              </a:rPr>
              <a:t>28-30 апреля 2022 г.</a:t>
            </a:r>
          </a:p>
        </p:txBody>
      </p:sp>
      <p:pic>
        <p:nvPicPr>
          <p:cNvPr id="6" name="Picture 8" descr="http://muraveynik59.ru/upload/iblock/5c9/5c9d61d0f63613074d866178e535777d.jpg">
            <a:extLst>
              <a:ext uri="{FF2B5EF4-FFF2-40B4-BE49-F238E27FC236}">
                <a16:creationId xmlns:a16="http://schemas.microsoft.com/office/drawing/2014/main" xmlns="" id="{BE4CDB03-66BC-4D06-B804-7E56FFC196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55" t="9475" r="15645" b="21935"/>
          <a:stretch/>
        </p:blipFill>
        <p:spPr bwMode="auto">
          <a:xfrm>
            <a:off x="6119445" y="5238603"/>
            <a:ext cx="1669787" cy="1377290"/>
          </a:xfrm>
          <a:prstGeom prst="rect">
            <a:avLst/>
          </a:prstGeom>
          <a:noFill/>
          <a:extLst>
            <a:ext uri="{909E8E84-426E-40DD-AFC4-6F175D3DCCD1}">
              <a14:hiddenFill xmlns:a14="http://schemas.microsoft.com/office/drawing/2010/main">
                <a:solidFill>
                  <a:srgbClr val="FFFFFF"/>
                </a:solidFill>
              </a14:hiddenFill>
            </a:ext>
          </a:extLst>
        </p:spPr>
      </p:pic>
      <p:sp>
        <p:nvSpPr>
          <p:cNvPr id="8" name="Подзаголовок 2">
            <a:extLst>
              <a:ext uri="{FF2B5EF4-FFF2-40B4-BE49-F238E27FC236}">
                <a16:creationId xmlns:a16="http://schemas.microsoft.com/office/drawing/2014/main" xmlns="" id="{F7C0F96C-9639-48B4-B0F0-12603DCDEE54}"/>
              </a:ext>
            </a:extLst>
          </p:cNvPr>
          <p:cNvSpPr txBox="1">
            <a:spLocks/>
          </p:cNvSpPr>
          <p:nvPr/>
        </p:nvSpPr>
        <p:spPr>
          <a:xfrm>
            <a:off x="7805410" y="5337596"/>
            <a:ext cx="4359285" cy="13866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1400" dirty="0"/>
              <a:t>ГУ ДО «Пермский краевой центр «Муравейник»</a:t>
            </a:r>
          </a:p>
          <a:p>
            <a:pPr algn="l"/>
            <a:r>
              <a:rPr lang="ru-RU" sz="1400" dirty="0"/>
              <a:t>Директор: Пронина Нонна Алексеевна</a:t>
            </a:r>
          </a:p>
          <a:p>
            <a:pPr algn="l"/>
            <a:r>
              <a:rPr lang="ru-RU" sz="1400" dirty="0"/>
              <a:t>Тел.: +7(342)237-64-24, 200-93-01</a:t>
            </a:r>
          </a:p>
          <a:p>
            <a:pPr algn="l"/>
            <a:r>
              <a:rPr lang="en-US" sz="1400" dirty="0"/>
              <a:t>E-mail: </a:t>
            </a:r>
            <a:r>
              <a:rPr lang="en-US" sz="1400" dirty="0">
                <a:hlinkClick r:id="rId4"/>
              </a:rPr>
              <a:t>muraveynik.int@mail.ru</a:t>
            </a:r>
            <a:endParaRPr lang="ru-RU" sz="1400" dirty="0"/>
          </a:p>
        </p:txBody>
      </p:sp>
      <p:sp>
        <p:nvSpPr>
          <p:cNvPr id="10" name="Подзаголовок 2">
            <a:extLst>
              <a:ext uri="{FF2B5EF4-FFF2-40B4-BE49-F238E27FC236}">
                <a16:creationId xmlns:a16="http://schemas.microsoft.com/office/drawing/2014/main" xmlns="" id="{F7C0F96C-9639-48B4-B0F0-12603DCDEE54}"/>
              </a:ext>
            </a:extLst>
          </p:cNvPr>
          <p:cNvSpPr txBox="1">
            <a:spLocks/>
          </p:cNvSpPr>
          <p:nvPr/>
        </p:nvSpPr>
        <p:spPr>
          <a:xfrm>
            <a:off x="7797976" y="5004422"/>
            <a:ext cx="2771634" cy="3331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1400" b="1" dirty="0"/>
              <a:t>РЕГИОНАЛЬНЫЙ ОПЕРАТОР</a:t>
            </a: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688" y="4923581"/>
            <a:ext cx="939493" cy="1692312"/>
          </a:xfrm>
          <a:prstGeom prst="rect">
            <a:avLst/>
          </a:prstGeom>
          <a:ln>
            <a:noFill/>
          </a:ln>
          <a:effectLst/>
        </p:spPr>
      </p:pic>
      <p:sp>
        <p:nvSpPr>
          <p:cNvPr id="12" name="Подзаголовок 2">
            <a:extLst>
              <a:ext uri="{FF2B5EF4-FFF2-40B4-BE49-F238E27FC236}">
                <a16:creationId xmlns:a16="http://schemas.microsoft.com/office/drawing/2014/main" xmlns="" id="{F7C0F96C-9639-48B4-B0F0-12603DCDEE54}"/>
              </a:ext>
            </a:extLst>
          </p:cNvPr>
          <p:cNvSpPr txBox="1">
            <a:spLocks/>
          </p:cNvSpPr>
          <p:nvPr/>
        </p:nvSpPr>
        <p:spPr>
          <a:xfrm>
            <a:off x="1249639" y="4974336"/>
            <a:ext cx="5035122" cy="18110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1400" b="1" dirty="0"/>
              <a:t>ОРГАНИЗАТОРЫ ОЛИМПИАДЫ</a:t>
            </a:r>
          </a:p>
          <a:p>
            <a:pPr algn="l"/>
            <a:r>
              <a:rPr lang="ru-RU" sz="1400" dirty="0"/>
              <a:t>Аппарат полномочного представителя Президента Российской Федерации в Приволжском федеральном округе</a:t>
            </a:r>
          </a:p>
          <a:p>
            <a:pPr algn="l"/>
            <a:r>
              <a:rPr lang="ru-RU" sz="1400" dirty="0"/>
              <a:t>Главный федеральный инспектор по Пермскому краю</a:t>
            </a:r>
          </a:p>
          <a:p>
            <a:pPr algn="l"/>
            <a:r>
              <a:rPr lang="ru-RU" sz="1400" dirty="0"/>
              <a:t>Правительство Пермского края</a:t>
            </a:r>
          </a:p>
          <a:p>
            <a:pPr algn="l"/>
            <a:r>
              <a:rPr lang="ru-RU" sz="1400" dirty="0"/>
              <a:t>Министерство образования и науки Пермского края</a:t>
            </a:r>
          </a:p>
        </p:txBody>
      </p:sp>
      <p:cxnSp>
        <p:nvCxnSpPr>
          <p:cNvPr id="13" name="Прямая соединительная линия 12"/>
          <p:cNvCxnSpPr/>
          <p:nvPr/>
        </p:nvCxnSpPr>
        <p:spPr>
          <a:xfrm flipH="1">
            <a:off x="1218179" y="5004422"/>
            <a:ext cx="1" cy="1692000"/>
          </a:xfrm>
          <a:prstGeom prst="line">
            <a:avLst/>
          </a:prstGeom>
          <a:ln w="38100" cmpd="thickThi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7789232" y="5004422"/>
            <a:ext cx="1" cy="1728000"/>
          </a:xfrm>
          <a:prstGeom prst="line">
            <a:avLst/>
          </a:prstGeom>
          <a:ln w="38100" cmpd="thickThi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xmlns="" id="{FBD60F0C-6BCD-4314-8A6C-BD14BF1143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7225" y="21673"/>
            <a:ext cx="3914775" cy="2857500"/>
          </a:xfrm>
          <a:prstGeom prst="rect">
            <a:avLst/>
          </a:prstGeom>
        </p:spPr>
      </p:pic>
    </p:spTree>
    <p:extLst>
      <p:ext uri="{BB962C8B-B14F-4D97-AF65-F5344CB8AC3E}">
        <p14:creationId xmlns:p14="http://schemas.microsoft.com/office/powerpoint/2010/main" val="406457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bwMode="auto">
          <a:xfrm>
            <a:off x="205670" y="161798"/>
            <a:ext cx="11230426"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lvl="0">
              <a:defRPr/>
            </a:pPr>
            <a:r>
              <a:rPr lang="ru-RU" dirty="0">
                <a:solidFill>
                  <a:schemeClr val="accent1">
                    <a:lumMod val="50000"/>
                  </a:schemeClr>
                </a:solidFill>
                <a:latin typeface="Calibri"/>
              </a:rPr>
              <a:t>Экипировка</a:t>
            </a:r>
            <a:r>
              <a:rPr lang="ru-RU" dirty="0">
                <a:latin typeface="Calibri"/>
              </a:rPr>
              <a:t> </a:t>
            </a:r>
            <a:r>
              <a:rPr lang="ru-RU" dirty="0">
                <a:solidFill>
                  <a:schemeClr val="accent1">
                    <a:lumMod val="50000"/>
                  </a:schemeClr>
                </a:solidFill>
                <a:latin typeface="Calibri"/>
              </a:rPr>
              <a:t>для участников Олимпиады</a:t>
            </a:r>
          </a:p>
        </p:txBody>
      </p:sp>
      <p:pic>
        <p:nvPicPr>
          <p:cNvPr id="8" name="Рисунок 7"/>
          <p:cNvPicPr>
            <a:picLocks noChangeAspect="1"/>
          </p:cNvPicPr>
          <p:nvPr/>
        </p:nvPicPr>
        <p:blipFill rotWithShape="1">
          <a:blip r:embed="rId2"/>
          <a:srcRect l="6201" t="50094" r="5300" b="37656"/>
          <a:stretch/>
        </p:blipFill>
        <p:spPr>
          <a:xfrm rot="5400000">
            <a:off x="8385048" y="3051050"/>
            <a:ext cx="6858000" cy="755904"/>
          </a:xfrm>
          <a:prstGeom prst="rect">
            <a:avLst/>
          </a:prstGeom>
        </p:spPr>
      </p:pic>
      <p:sp>
        <p:nvSpPr>
          <p:cNvPr id="26" name="Заголовок 1">
            <a:extLst>
              <a:ext uri="{FF2B5EF4-FFF2-40B4-BE49-F238E27FC236}">
                <a16:creationId xmlns:a16="http://schemas.microsoft.com/office/drawing/2014/main" xmlns="" id="{F407D71D-D0BE-4D25-99FA-F8873378ED49}"/>
              </a:ext>
            </a:extLst>
          </p:cNvPr>
          <p:cNvSpPr txBox="1">
            <a:spLocks/>
          </p:cNvSpPr>
          <p:nvPr/>
        </p:nvSpPr>
        <p:spPr>
          <a:xfrm>
            <a:off x="6045602" y="886822"/>
            <a:ext cx="4895177"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ru-RU" sz="2400" b="1" dirty="0">
                <a:latin typeface="Calibri"/>
              </a:rPr>
              <a:t>Экипировка для сопровождающих</a:t>
            </a:r>
            <a:endParaRPr lang="ru-RU" sz="2400" dirty="0">
              <a:latin typeface="Calibri"/>
            </a:endParaRPr>
          </a:p>
        </p:txBody>
      </p:sp>
      <p:sp>
        <p:nvSpPr>
          <p:cNvPr id="32" name="Заголовок 1">
            <a:extLst>
              <a:ext uri="{FF2B5EF4-FFF2-40B4-BE49-F238E27FC236}">
                <a16:creationId xmlns:a16="http://schemas.microsoft.com/office/drawing/2014/main" xmlns="" id="{8EB3AF0E-7030-4B27-8EA1-A659BCAF106B}"/>
              </a:ext>
            </a:extLst>
          </p:cNvPr>
          <p:cNvSpPr txBox="1">
            <a:spLocks/>
          </p:cNvSpPr>
          <p:nvPr/>
        </p:nvSpPr>
        <p:spPr>
          <a:xfrm>
            <a:off x="987880" y="886822"/>
            <a:ext cx="3530851"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Экипировка для жюри</a:t>
            </a:r>
            <a:endParaRPr lang="ru-RU" sz="2400" dirty="0">
              <a:latin typeface="Calibri"/>
            </a:endParaRPr>
          </a:p>
        </p:txBody>
      </p:sp>
      <p:sp>
        <p:nvSpPr>
          <p:cNvPr id="33" name="Заголовок 1">
            <a:extLst>
              <a:ext uri="{FF2B5EF4-FFF2-40B4-BE49-F238E27FC236}">
                <a16:creationId xmlns:a16="http://schemas.microsoft.com/office/drawing/2014/main" xmlns="" id="{AE6A1CBB-C1DC-4378-85CB-E558E9E9D150}"/>
              </a:ext>
            </a:extLst>
          </p:cNvPr>
          <p:cNvSpPr txBox="1">
            <a:spLocks/>
          </p:cNvSpPr>
          <p:nvPr/>
        </p:nvSpPr>
        <p:spPr>
          <a:xfrm>
            <a:off x="303747" y="3930838"/>
            <a:ext cx="489911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Экипировка для организаторов</a:t>
            </a:r>
            <a:endParaRPr lang="ru-RU" sz="2400" dirty="0">
              <a:latin typeface="Calibri"/>
            </a:endParaRPr>
          </a:p>
        </p:txBody>
      </p:sp>
      <p:sp>
        <p:nvSpPr>
          <p:cNvPr id="35" name="Заголовок 1">
            <a:extLst>
              <a:ext uri="{FF2B5EF4-FFF2-40B4-BE49-F238E27FC236}">
                <a16:creationId xmlns:a16="http://schemas.microsoft.com/office/drawing/2014/main" xmlns="" id="{667EE41E-43EE-4967-8285-9228D1CBC474}"/>
              </a:ext>
            </a:extLst>
          </p:cNvPr>
          <p:cNvSpPr txBox="1">
            <a:spLocks/>
          </p:cNvSpPr>
          <p:nvPr/>
        </p:nvSpPr>
        <p:spPr>
          <a:xfrm>
            <a:off x="6332762" y="3930838"/>
            <a:ext cx="4320855"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Экипировка для волонтеров</a:t>
            </a:r>
            <a:endParaRPr lang="ru-RU" sz="2400" dirty="0">
              <a:latin typeface="Calibri"/>
            </a:endParaRPr>
          </a:p>
        </p:txBody>
      </p:sp>
      <p:pic>
        <p:nvPicPr>
          <p:cNvPr id="45" name="Рисунок 44">
            <a:extLst>
              <a:ext uri="{FF2B5EF4-FFF2-40B4-BE49-F238E27FC236}">
                <a16:creationId xmlns:a16="http://schemas.microsoft.com/office/drawing/2014/main" xmlns="" id="{B2B9D5B1-85BD-4D6A-AB10-45FB5E4DB6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778" b="4719"/>
          <a:stretch/>
        </p:blipFill>
        <p:spPr>
          <a:xfrm>
            <a:off x="5783929" y="1341595"/>
            <a:ext cx="5156850" cy="1880886"/>
          </a:xfrm>
          <a:prstGeom prst="rect">
            <a:avLst/>
          </a:prstGeom>
        </p:spPr>
      </p:pic>
      <p:pic>
        <p:nvPicPr>
          <p:cNvPr id="47" name="Рисунок 46">
            <a:extLst>
              <a:ext uri="{FF2B5EF4-FFF2-40B4-BE49-F238E27FC236}">
                <a16:creationId xmlns:a16="http://schemas.microsoft.com/office/drawing/2014/main" xmlns="" id="{C9F5F191-FA22-4B79-A034-66DF0A1CDA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882" y="1341595"/>
            <a:ext cx="5098090" cy="1880886"/>
          </a:xfrm>
          <a:prstGeom prst="rect">
            <a:avLst/>
          </a:prstGeom>
        </p:spPr>
      </p:pic>
      <p:pic>
        <p:nvPicPr>
          <p:cNvPr id="49" name="Рисунок 48">
            <a:extLst>
              <a:ext uri="{FF2B5EF4-FFF2-40B4-BE49-F238E27FC236}">
                <a16:creationId xmlns:a16="http://schemas.microsoft.com/office/drawing/2014/main" xmlns="" id="{8FAEF942-AF94-47E0-B263-D624C1BA33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1719" r="25336"/>
          <a:stretch/>
        </p:blipFill>
        <p:spPr>
          <a:xfrm>
            <a:off x="6754333" y="4449789"/>
            <a:ext cx="3761267" cy="1807585"/>
          </a:xfrm>
          <a:prstGeom prst="rect">
            <a:avLst/>
          </a:prstGeom>
        </p:spPr>
      </p:pic>
      <p:pic>
        <p:nvPicPr>
          <p:cNvPr id="50" name="Рисунок 49">
            <a:extLst>
              <a:ext uri="{FF2B5EF4-FFF2-40B4-BE49-F238E27FC236}">
                <a16:creationId xmlns:a16="http://schemas.microsoft.com/office/drawing/2014/main" xmlns="" id="{BABC0D97-AF9A-4409-A33F-964FCE552F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9471"/>
          <a:stretch/>
        </p:blipFill>
        <p:spPr>
          <a:xfrm>
            <a:off x="364857" y="4449789"/>
            <a:ext cx="4898115" cy="1839339"/>
          </a:xfrm>
          <a:prstGeom prst="rect">
            <a:avLst/>
          </a:prstGeom>
        </p:spPr>
      </p:pic>
    </p:spTree>
    <p:extLst>
      <p:ext uri="{BB962C8B-B14F-4D97-AF65-F5344CB8AC3E}">
        <p14:creationId xmlns:p14="http://schemas.microsoft.com/office/powerpoint/2010/main" val="197005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srcRect l="6201" t="50094" r="5300" b="37656"/>
          <a:stretch/>
        </p:blipFill>
        <p:spPr>
          <a:xfrm rot="5400000">
            <a:off x="8385048" y="3051050"/>
            <a:ext cx="6858000" cy="755904"/>
          </a:xfrm>
          <a:prstGeom prst="rect">
            <a:avLst/>
          </a:prstGeom>
        </p:spPr>
      </p:pic>
      <p:pic>
        <p:nvPicPr>
          <p:cNvPr id="9" name="Рисунок 8">
            <a:extLst>
              <a:ext uri="{FF2B5EF4-FFF2-40B4-BE49-F238E27FC236}">
                <a16:creationId xmlns:a16="http://schemas.microsoft.com/office/drawing/2014/main" xmlns="" id="{1075E5C8-E0EC-4A4B-B0EE-8751C95CE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103" y="963231"/>
            <a:ext cx="1554514" cy="1559713"/>
          </a:xfrm>
          <a:prstGeom prst="rect">
            <a:avLst/>
          </a:prstGeom>
        </p:spPr>
      </p:pic>
      <p:pic>
        <p:nvPicPr>
          <p:cNvPr id="11" name="Picture 2" descr="https://sun9-24.userapi.com/c848616/v848616536/124ac0/oMdBlw7k7Rg.jpg">
            <a:extLst>
              <a:ext uri="{FF2B5EF4-FFF2-40B4-BE49-F238E27FC236}">
                <a16:creationId xmlns:a16="http://schemas.microsoft.com/office/drawing/2014/main" xmlns="" id="{BC5A9121-ECF3-40B6-B4EC-C056082F4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9587" y="994079"/>
            <a:ext cx="2648821" cy="1872593"/>
          </a:xfrm>
          <a:prstGeom prst="rect">
            <a:avLst/>
          </a:prstGeom>
          <a:noFill/>
          <a:extLst>
            <a:ext uri="{909E8E84-426E-40DD-AFC4-6F175D3DCCD1}">
              <a14:hiddenFill xmlns:a14="http://schemas.microsoft.com/office/drawing/2010/main">
                <a:solidFill>
                  <a:srgbClr val="FFFFFF"/>
                </a:solidFill>
              </a14:hiddenFill>
            </a:ext>
          </a:extLst>
        </p:spPr>
      </p:pic>
      <p:sp>
        <p:nvSpPr>
          <p:cNvPr id="14" name="Заголовок 2">
            <a:extLst>
              <a:ext uri="{FF2B5EF4-FFF2-40B4-BE49-F238E27FC236}">
                <a16:creationId xmlns:a16="http://schemas.microsoft.com/office/drawing/2014/main" xmlns="" id="{B2113D7E-A871-4EF2-9E6E-5D57A8C9C195}"/>
              </a:ext>
            </a:extLst>
          </p:cNvPr>
          <p:cNvSpPr txBox="1">
            <a:spLocks/>
          </p:cNvSpPr>
          <p:nvPr/>
        </p:nvSpPr>
        <p:spPr bwMode="auto">
          <a:xfrm>
            <a:off x="7618" y="9653"/>
            <a:ext cx="8229598"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lvl="0">
              <a:defRPr/>
            </a:pPr>
            <a:r>
              <a:rPr lang="ru-RU" dirty="0">
                <a:solidFill>
                  <a:schemeClr val="accent1">
                    <a:lumMod val="50000"/>
                  </a:schemeClr>
                </a:solidFill>
                <a:latin typeface="Calibri"/>
              </a:rPr>
              <a:t>Сувенирная</a:t>
            </a:r>
            <a:r>
              <a:rPr lang="ru-RU" dirty="0">
                <a:latin typeface="Calibri"/>
              </a:rPr>
              <a:t> </a:t>
            </a:r>
            <a:r>
              <a:rPr lang="ru-RU" dirty="0">
                <a:solidFill>
                  <a:schemeClr val="accent1">
                    <a:lumMod val="50000"/>
                  </a:schemeClr>
                </a:solidFill>
                <a:latin typeface="Calibri"/>
              </a:rPr>
              <a:t>продукция с символикой Олимпиады</a:t>
            </a:r>
          </a:p>
        </p:txBody>
      </p:sp>
      <p:pic>
        <p:nvPicPr>
          <p:cNvPr id="2050" name="Picture 2" descr="https://3mu.ru/wp-content/uploads/2016/11/calendar-tranformer.jpg">
            <a:extLst>
              <a:ext uri="{FF2B5EF4-FFF2-40B4-BE49-F238E27FC236}">
                <a16:creationId xmlns:a16="http://schemas.microsoft.com/office/drawing/2014/main" xmlns="" id="{91076CE3-319C-42D0-BA79-25776CDC92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0" t="4902" r="8776" b="11029"/>
          <a:stretch/>
        </p:blipFill>
        <p:spPr bwMode="auto">
          <a:xfrm>
            <a:off x="7865176" y="4109018"/>
            <a:ext cx="2648792" cy="215742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C92477C0-7B3A-403D-9B22-A9B2B34791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50" t="4509" r="14412" b="23888"/>
          <a:stretch/>
        </p:blipFill>
        <p:spPr>
          <a:xfrm>
            <a:off x="5047008" y="3090103"/>
            <a:ext cx="1777067" cy="2157423"/>
          </a:xfrm>
          <a:prstGeom prst="rect">
            <a:avLst/>
          </a:prstGeom>
        </p:spPr>
      </p:pic>
      <p:pic>
        <p:nvPicPr>
          <p:cNvPr id="21" name="Рисунок 20">
            <a:extLst>
              <a:ext uri="{FF2B5EF4-FFF2-40B4-BE49-F238E27FC236}">
                <a16:creationId xmlns:a16="http://schemas.microsoft.com/office/drawing/2014/main" xmlns="" id="{2C9CE606-D2FC-4FDB-9646-175A68870998}"/>
              </a:ext>
            </a:extLst>
          </p:cNvPr>
          <p:cNvPicPr>
            <a:picLocks noChangeAspect="1"/>
          </p:cNvPicPr>
          <p:nvPr/>
        </p:nvPicPr>
        <p:blipFill rotWithShape="1">
          <a:blip r:embed="rId7"/>
          <a:srcRect l="26485" t="27426" r="51556" b="45694"/>
          <a:stretch/>
        </p:blipFill>
        <p:spPr>
          <a:xfrm>
            <a:off x="2978128" y="806792"/>
            <a:ext cx="2719662" cy="1872593"/>
          </a:xfrm>
          <a:prstGeom prst="rect">
            <a:avLst/>
          </a:prstGeom>
        </p:spPr>
      </p:pic>
      <p:pic>
        <p:nvPicPr>
          <p:cNvPr id="2052" name="Picture 4" descr="https://umitoy.ru/upload/iblock/e9b/e9bce4abfa9bccc5105ceda06aebc5ed.jpg">
            <a:extLst>
              <a:ext uri="{FF2B5EF4-FFF2-40B4-BE49-F238E27FC236}">
                <a16:creationId xmlns:a16="http://schemas.microsoft.com/office/drawing/2014/main" xmlns="" id="{BE001C39-81FC-4925-95CD-2FEDB110B8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154" y="3308243"/>
            <a:ext cx="2194600" cy="2194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dn1.ozone.ru/s3/multimedia-w/6011686244.jpg">
            <a:extLst>
              <a:ext uri="{FF2B5EF4-FFF2-40B4-BE49-F238E27FC236}">
                <a16:creationId xmlns:a16="http://schemas.microsoft.com/office/drawing/2014/main" xmlns="" id="{6D6524FC-8CCD-486B-B12F-A6B544FDDF3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9513" y="4676712"/>
            <a:ext cx="2360075" cy="1908559"/>
          </a:xfrm>
          <a:prstGeom prst="rect">
            <a:avLst/>
          </a:prstGeom>
          <a:noFill/>
          <a:extLst>
            <a:ext uri="{909E8E84-426E-40DD-AFC4-6F175D3DCCD1}">
              <a14:hiddenFill xmlns:a14="http://schemas.microsoft.com/office/drawing/2010/main">
                <a:solidFill>
                  <a:srgbClr val="FFFFFF"/>
                </a:solidFill>
              </a14:hiddenFill>
            </a:ext>
          </a:extLst>
        </p:spPr>
      </p:pic>
      <p:pic>
        <p:nvPicPr>
          <p:cNvPr id="27" name="Рисунок 26">
            <a:extLst>
              <a:ext uri="{FF2B5EF4-FFF2-40B4-BE49-F238E27FC236}">
                <a16:creationId xmlns:a16="http://schemas.microsoft.com/office/drawing/2014/main" xmlns="" id="{AB84EC81-81F7-4A2F-8410-BF4627F0ED69}"/>
              </a:ext>
            </a:extLst>
          </p:cNvPr>
          <p:cNvPicPr>
            <a:picLocks noChangeAspect="1"/>
          </p:cNvPicPr>
          <p:nvPr/>
        </p:nvPicPr>
        <p:blipFill rotWithShape="1">
          <a:blip r:embed="rId10"/>
          <a:srcRect l="26952" t="29972" r="41329" b="29583"/>
          <a:stretch/>
        </p:blipFill>
        <p:spPr>
          <a:xfrm>
            <a:off x="38100" y="873426"/>
            <a:ext cx="2460810" cy="1764999"/>
          </a:xfrm>
          <a:prstGeom prst="rect">
            <a:avLst/>
          </a:prstGeom>
        </p:spPr>
      </p:pic>
      <p:sp>
        <p:nvSpPr>
          <p:cNvPr id="31" name="Заголовок 1">
            <a:extLst>
              <a:ext uri="{FF2B5EF4-FFF2-40B4-BE49-F238E27FC236}">
                <a16:creationId xmlns:a16="http://schemas.microsoft.com/office/drawing/2014/main" xmlns="" id="{AB3B14E9-91B1-46F1-8E2B-424533D53C1A}"/>
              </a:ext>
            </a:extLst>
          </p:cNvPr>
          <p:cNvSpPr txBox="1">
            <a:spLocks/>
          </p:cNvSpPr>
          <p:nvPr/>
        </p:nvSpPr>
        <p:spPr>
          <a:xfrm>
            <a:off x="682719" y="507220"/>
            <a:ext cx="1317717" cy="39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1600" b="1" dirty="0">
                <a:latin typeface="Calibri"/>
              </a:rPr>
              <a:t>Рюкзак</a:t>
            </a:r>
            <a:endParaRPr lang="ru-RU" sz="1600" dirty="0">
              <a:latin typeface="Calibri"/>
            </a:endParaRPr>
          </a:p>
        </p:txBody>
      </p:sp>
      <p:sp>
        <p:nvSpPr>
          <p:cNvPr id="32" name="Заголовок 1">
            <a:extLst>
              <a:ext uri="{FF2B5EF4-FFF2-40B4-BE49-F238E27FC236}">
                <a16:creationId xmlns:a16="http://schemas.microsoft.com/office/drawing/2014/main" xmlns="" id="{53D1703B-7219-44FA-A23F-3585B51514D6}"/>
              </a:ext>
            </a:extLst>
          </p:cNvPr>
          <p:cNvSpPr txBox="1">
            <a:spLocks/>
          </p:cNvSpPr>
          <p:nvPr/>
        </p:nvSpPr>
        <p:spPr>
          <a:xfrm>
            <a:off x="-50405" y="2936240"/>
            <a:ext cx="2460810" cy="39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1600" b="1" dirty="0">
                <a:latin typeface="Calibri"/>
              </a:rPr>
              <a:t>Портфель для бумаг А4</a:t>
            </a:r>
            <a:endParaRPr lang="ru-RU" sz="1600" dirty="0">
              <a:latin typeface="Calibri"/>
            </a:endParaRPr>
          </a:p>
        </p:txBody>
      </p:sp>
      <p:sp>
        <p:nvSpPr>
          <p:cNvPr id="33" name="Заголовок 1">
            <a:extLst>
              <a:ext uri="{FF2B5EF4-FFF2-40B4-BE49-F238E27FC236}">
                <a16:creationId xmlns:a16="http://schemas.microsoft.com/office/drawing/2014/main" xmlns="" id="{9BEE325E-BAAE-4EFD-88FA-1A73AC70D412}"/>
              </a:ext>
            </a:extLst>
          </p:cNvPr>
          <p:cNvSpPr txBox="1">
            <a:spLocks/>
          </p:cNvSpPr>
          <p:nvPr/>
        </p:nvSpPr>
        <p:spPr>
          <a:xfrm>
            <a:off x="2333550" y="4219541"/>
            <a:ext cx="2460810" cy="39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1600" b="1" dirty="0">
                <a:latin typeface="Calibri"/>
              </a:rPr>
              <a:t>Маска для лица</a:t>
            </a:r>
            <a:endParaRPr lang="ru-RU" sz="1600" dirty="0">
              <a:latin typeface="Calibri"/>
            </a:endParaRPr>
          </a:p>
        </p:txBody>
      </p:sp>
      <p:sp>
        <p:nvSpPr>
          <p:cNvPr id="34" name="Заголовок 1">
            <a:extLst>
              <a:ext uri="{FF2B5EF4-FFF2-40B4-BE49-F238E27FC236}">
                <a16:creationId xmlns:a16="http://schemas.microsoft.com/office/drawing/2014/main" xmlns="" id="{F29DAED7-8A60-44CF-B12E-09BA2EF74B5A}"/>
              </a:ext>
            </a:extLst>
          </p:cNvPr>
          <p:cNvSpPr txBox="1">
            <a:spLocks/>
          </p:cNvSpPr>
          <p:nvPr/>
        </p:nvSpPr>
        <p:spPr>
          <a:xfrm>
            <a:off x="3551871" y="507220"/>
            <a:ext cx="1317717" cy="39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1600" b="1" dirty="0">
                <a:latin typeface="Calibri"/>
              </a:rPr>
              <a:t>Блокнот</a:t>
            </a:r>
            <a:endParaRPr lang="ru-RU" sz="1600" dirty="0">
              <a:latin typeface="Calibri"/>
            </a:endParaRPr>
          </a:p>
        </p:txBody>
      </p:sp>
      <p:sp>
        <p:nvSpPr>
          <p:cNvPr id="35" name="Заголовок 1">
            <a:extLst>
              <a:ext uri="{FF2B5EF4-FFF2-40B4-BE49-F238E27FC236}">
                <a16:creationId xmlns:a16="http://schemas.microsoft.com/office/drawing/2014/main" xmlns="" id="{9BE14FFB-EA5B-411D-920E-8411BF935F1A}"/>
              </a:ext>
            </a:extLst>
          </p:cNvPr>
          <p:cNvSpPr txBox="1">
            <a:spLocks/>
          </p:cNvSpPr>
          <p:nvPr/>
        </p:nvSpPr>
        <p:spPr>
          <a:xfrm>
            <a:off x="4662879" y="2703938"/>
            <a:ext cx="2460810" cy="39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1600" b="1" dirty="0">
                <a:latin typeface="Calibri"/>
              </a:rPr>
              <a:t>Бейдж</a:t>
            </a:r>
            <a:endParaRPr lang="ru-RU" sz="1600" dirty="0">
              <a:latin typeface="Calibri"/>
            </a:endParaRPr>
          </a:p>
        </p:txBody>
      </p:sp>
      <p:sp>
        <p:nvSpPr>
          <p:cNvPr id="36" name="Заголовок 1">
            <a:extLst>
              <a:ext uri="{FF2B5EF4-FFF2-40B4-BE49-F238E27FC236}">
                <a16:creationId xmlns:a16="http://schemas.microsoft.com/office/drawing/2014/main" xmlns="" id="{9835E800-A4A9-4432-8B2F-D10805A378FF}"/>
              </a:ext>
            </a:extLst>
          </p:cNvPr>
          <p:cNvSpPr txBox="1">
            <a:spLocks/>
          </p:cNvSpPr>
          <p:nvPr/>
        </p:nvSpPr>
        <p:spPr>
          <a:xfrm>
            <a:off x="6606501" y="507220"/>
            <a:ext cx="1439316" cy="39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1600" b="1" dirty="0">
                <a:latin typeface="Calibri"/>
              </a:rPr>
              <a:t>Ручка «ЭКО»</a:t>
            </a:r>
            <a:endParaRPr lang="ru-RU" sz="1600" dirty="0">
              <a:latin typeface="Calibri"/>
            </a:endParaRPr>
          </a:p>
        </p:txBody>
      </p:sp>
      <p:sp>
        <p:nvSpPr>
          <p:cNvPr id="38" name="Заголовок 1">
            <a:extLst>
              <a:ext uri="{FF2B5EF4-FFF2-40B4-BE49-F238E27FC236}">
                <a16:creationId xmlns:a16="http://schemas.microsoft.com/office/drawing/2014/main" xmlns="" id="{80AC6696-3EE9-42C8-A52C-8966237D300B}"/>
              </a:ext>
            </a:extLst>
          </p:cNvPr>
          <p:cNvSpPr txBox="1">
            <a:spLocks/>
          </p:cNvSpPr>
          <p:nvPr/>
        </p:nvSpPr>
        <p:spPr>
          <a:xfrm>
            <a:off x="8822022" y="495214"/>
            <a:ext cx="2460810" cy="3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1600" b="1" dirty="0">
                <a:latin typeface="Calibri"/>
              </a:rPr>
              <a:t>Сувенирные конфеты</a:t>
            </a:r>
          </a:p>
          <a:p>
            <a:pPr algn="ctr" eaLnBrk="0" fontAlgn="base" hangingPunct="0">
              <a:lnSpc>
                <a:spcPct val="100000"/>
              </a:lnSpc>
              <a:spcAft>
                <a:spcPct val="0"/>
              </a:spcAft>
            </a:pPr>
            <a:r>
              <a:rPr lang="ru-RU" sz="1600" b="1" dirty="0">
                <a:latin typeface="Calibri"/>
              </a:rPr>
              <a:t>с видами Перми</a:t>
            </a:r>
            <a:endParaRPr lang="ru-RU" sz="1600" dirty="0">
              <a:latin typeface="Calibri"/>
            </a:endParaRPr>
          </a:p>
        </p:txBody>
      </p:sp>
      <p:sp>
        <p:nvSpPr>
          <p:cNvPr id="39" name="Заголовок 1">
            <a:extLst>
              <a:ext uri="{FF2B5EF4-FFF2-40B4-BE49-F238E27FC236}">
                <a16:creationId xmlns:a16="http://schemas.microsoft.com/office/drawing/2014/main" xmlns="" id="{0812B8B2-405E-434B-AB10-53443EE0D926}"/>
              </a:ext>
            </a:extLst>
          </p:cNvPr>
          <p:cNvSpPr txBox="1">
            <a:spLocks/>
          </p:cNvSpPr>
          <p:nvPr/>
        </p:nvSpPr>
        <p:spPr>
          <a:xfrm>
            <a:off x="7865176" y="2816223"/>
            <a:ext cx="2460810" cy="133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1600" b="1" dirty="0">
                <a:latin typeface="Calibri"/>
              </a:rPr>
              <a:t>Сувенирный кубик с достопримечательностями Пермского края и календарем</a:t>
            </a:r>
            <a:endParaRPr lang="ru-RU" sz="1600" dirty="0">
              <a:latin typeface="Calibri"/>
            </a:endParaRPr>
          </a:p>
        </p:txBody>
      </p:sp>
    </p:spTree>
    <p:extLst>
      <p:ext uri="{BB962C8B-B14F-4D97-AF65-F5344CB8AC3E}">
        <p14:creationId xmlns:p14="http://schemas.microsoft.com/office/powerpoint/2010/main" val="58132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bwMode="auto">
          <a:xfrm>
            <a:off x="0" y="76457"/>
            <a:ext cx="8229598"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lvl="0">
              <a:defRPr/>
            </a:pPr>
            <a:r>
              <a:rPr lang="ru-RU" dirty="0">
                <a:solidFill>
                  <a:schemeClr val="accent1">
                    <a:lumMod val="50000"/>
                  </a:schemeClr>
                </a:solidFill>
                <a:latin typeface="Calibri"/>
              </a:rPr>
              <a:t>Наградная продукция Олимпиады</a:t>
            </a:r>
            <a:endParaRPr kumimoji="0" lang="ru-RU" sz="2800" b="0" i="0" u="none" strike="noStrike" kern="1200" cap="none" spc="0" normalizeH="0" baseline="0" noProof="0" dirty="0">
              <a:ln>
                <a:noFill/>
              </a:ln>
              <a:solidFill>
                <a:schemeClr val="accent1">
                  <a:lumMod val="50000"/>
                </a:schemeClr>
              </a:solidFill>
              <a:effectLst/>
              <a:uLnTx/>
              <a:uFillTx/>
              <a:latin typeface="Calibri"/>
            </a:endParaRPr>
          </a:p>
        </p:txBody>
      </p:sp>
      <p:pic>
        <p:nvPicPr>
          <p:cNvPr id="8" name="Рисунок 7"/>
          <p:cNvPicPr>
            <a:picLocks noChangeAspect="1"/>
          </p:cNvPicPr>
          <p:nvPr/>
        </p:nvPicPr>
        <p:blipFill rotWithShape="1">
          <a:blip r:embed="rId2"/>
          <a:srcRect l="6201" t="50094" r="5300" b="37656"/>
          <a:stretch/>
        </p:blipFill>
        <p:spPr>
          <a:xfrm rot="5400000">
            <a:off x="8385048" y="3051050"/>
            <a:ext cx="6858000" cy="755904"/>
          </a:xfrm>
          <a:prstGeom prst="rect">
            <a:avLst/>
          </a:prstGeom>
        </p:spPr>
      </p:pic>
      <p:pic>
        <p:nvPicPr>
          <p:cNvPr id="3" name="Рисунок 2">
            <a:extLst>
              <a:ext uri="{FF2B5EF4-FFF2-40B4-BE49-F238E27FC236}">
                <a16:creationId xmlns:a16="http://schemas.microsoft.com/office/drawing/2014/main" xmlns="" id="{A1040757-F2D2-4F53-8A7B-A11450032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098" y="1228805"/>
            <a:ext cx="1905000" cy="2678906"/>
          </a:xfrm>
          <a:prstGeom prst="rect">
            <a:avLst/>
          </a:prstGeom>
          <a:ln>
            <a:noFill/>
          </a:ln>
          <a:effectLst>
            <a:outerShdw blurRad="190500" algn="tl" rotWithShape="0">
              <a:srgbClr val="000000">
                <a:alpha val="70000"/>
              </a:srgbClr>
            </a:outerShdw>
          </a:effectLst>
        </p:spPr>
      </p:pic>
      <p:pic>
        <p:nvPicPr>
          <p:cNvPr id="10" name="Рисунок 9">
            <a:extLst>
              <a:ext uri="{FF2B5EF4-FFF2-40B4-BE49-F238E27FC236}">
                <a16:creationId xmlns:a16="http://schemas.microsoft.com/office/drawing/2014/main" xmlns="" id="{88907D9B-0D84-4F15-AFF2-1029EB82F7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082302"/>
            <a:ext cx="1860950" cy="2631282"/>
          </a:xfrm>
          <a:prstGeom prst="rect">
            <a:avLst/>
          </a:prstGeom>
          <a:ln>
            <a:noFill/>
          </a:ln>
          <a:effectLst>
            <a:outerShdw blurRad="190500" algn="tl" rotWithShape="0">
              <a:srgbClr val="000000">
                <a:alpha val="70000"/>
              </a:srgbClr>
            </a:outerShdw>
          </a:effectLst>
        </p:spPr>
      </p:pic>
      <p:pic>
        <p:nvPicPr>
          <p:cNvPr id="12" name="Рисунок 11">
            <a:extLst>
              <a:ext uri="{FF2B5EF4-FFF2-40B4-BE49-F238E27FC236}">
                <a16:creationId xmlns:a16="http://schemas.microsoft.com/office/drawing/2014/main" xmlns="" id="{14E80FF8-797C-4569-BC6E-508398E9F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499" y="4072813"/>
            <a:ext cx="1910670" cy="2631283"/>
          </a:xfrm>
          <a:prstGeom prst="rect">
            <a:avLst/>
          </a:prstGeom>
          <a:ln>
            <a:noFill/>
          </a:ln>
          <a:effectLst>
            <a:outerShdw blurRad="190500" algn="tl" rotWithShape="0">
              <a:srgbClr val="000000">
                <a:alpha val="70000"/>
              </a:srgbClr>
            </a:outerShdw>
          </a:effectLst>
        </p:spPr>
      </p:pic>
      <p:pic>
        <p:nvPicPr>
          <p:cNvPr id="14" name="Рисунок 13">
            <a:extLst>
              <a:ext uri="{FF2B5EF4-FFF2-40B4-BE49-F238E27FC236}">
                <a16:creationId xmlns:a16="http://schemas.microsoft.com/office/drawing/2014/main" xmlns="" id="{2E040504-54DD-4BEB-970A-B78E27CE433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105" r="6731"/>
          <a:stretch/>
        </p:blipFill>
        <p:spPr>
          <a:xfrm>
            <a:off x="753992" y="1255799"/>
            <a:ext cx="1933187" cy="2290876"/>
          </a:xfrm>
          <a:prstGeom prst="rect">
            <a:avLst/>
          </a:prstGeom>
        </p:spPr>
      </p:pic>
      <p:pic>
        <p:nvPicPr>
          <p:cNvPr id="16" name="Рисунок 15">
            <a:extLst>
              <a:ext uri="{FF2B5EF4-FFF2-40B4-BE49-F238E27FC236}">
                <a16:creationId xmlns:a16="http://schemas.microsoft.com/office/drawing/2014/main" xmlns="" id="{4DDA44CD-829D-4975-A8D5-6B8C6CF462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2945" y="4275816"/>
            <a:ext cx="3042956" cy="2428280"/>
          </a:xfrm>
          <a:prstGeom prst="rect">
            <a:avLst/>
          </a:prstGeom>
        </p:spPr>
      </p:pic>
      <p:sp>
        <p:nvSpPr>
          <p:cNvPr id="17" name="Заголовок 1">
            <a:extLst>
              <a:ext uri="{FF2B5EF4-FFF2-40B4-BE49-F238E27FC236}">
                <a16:creationId xmlns:a16="http://schemas.microsoft.com/office/drawing/2014/main" xmlns="" id="{5659EA5D-D8E9-4912-A75F-947023A19E95}"/>
              </a:ext>
            </a:extLst>
          </p:cNvPr>
          <p:cNvSpPr txBox="1">
            <a:spLocks/>
          </p:cNvSpPr>
          <p:nvPr/>
        </p:nvSpPr>
        <p:spPr>
          <a:xfrm>
            <a:off x="1101316" y="724011"/>
            <a:ext cx="370084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Медаль по направлениям</a:t>
            </a:r>
            <a:endParaRPr lang="ru-RU" sz="2400" dirty="0">
              <a:latin typeface="Calibri"/>
            </a:endParaRPr>
          </a:p>
        </p:txBody>
      </p:sp>
      <p:sp>
        <p:nvSpPr>
          <p:cNvPr id="18" name="Заголовок 1">
            <a:extLst>
              <a:ext uri="{FF2B5EF4-FFF2-40B4-BE49-F238E27FC236}">
                <a16:creationId xmlns:a16="http://schemas.microsoft.com/office/drawing/2014/main" xmlns="" id="{FCB897FD-0588-4D18-A999-1A9430B49CF2}"/>
              </a:ext>
            </a:extLst>
          </p:cNvPr>
          <p:cNvSpPr txBox="1">
            <a:spLocks/>
          </p:cNvSpPr>
          <p:nvPr/>
        </p:nvSpPr>
        <p:spPr>
          <a:xfrm>
            <a:off x="1233999" y="3841240"/>
            <a:ext cx="370084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Кубок командный</a:t>
            </a:r>
            <a:endParaRPr lang="ru-RU" sz="2400" dirty="0">
              <a:latin typeface="Calibri"/>
            </a:endParaRPr>
          </a:p>
        </p:txBody>
      </p:sp>
      <p:sp>
        <p:nvSpPr>
          <p:cNvPr id="19" name="Заголовок 1">
            <a:extLst>
              <a:ext uri="{FF2B5EF4-FFF2-40B4-BE49-F238E27FC236}">
                <a16:creationId xmlns:a16="http://schemas.microsoft.com/office/drawing/2014/main" xmlns="" id="{C45377F1-B192-4294-B5BB-34639716D5F5}"/>
              </a:ext>
            </a:extLst>
          </p:cNvPr>
          <p:cNvSpPr txBox="1">
            <a:spLocks/>
          </p:cNvSpPr>
          <p:nvPr/>
        </p:nvSpPr>
        <p:spPr>
          <a:xfrm>
            <a:off x="6214075" y="724011"/>
            <a:ext cx="370084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Наградные</a:t>
            </a:r>
            <a:r>
              <a:rPr lang="ru-RU" sz="2400" dirty="0">
                <a:latin typeface="Calibri"/>
              </a:rPr>
              <a:t> </a:t>
            </a:r>
            <a:r>
              <a:rPr lang="ru-RU" sz="2400" b="1" dirty="0">
                <a:latin typeface="Calibri"/>
              </a:rPr>
              <a:t>бланки</a:t>
            </a:r>
          </a:p>
        </p:txBody>
      </p:sp>
      <p:pic>
        <p:nvPicPr>
          <p:cNvPr id="21" name="Рисунок 20">
            <a:extLst>
              <a:ext uri="{FF2B5EF4-FFF2-40B4-BE49-F238E27FC236}">
                <a16:creationId xmlns:a16="http://schemas.microsoft.com/office/drawing/2014/main" xmlns="" id="{2FA12F20-170F-480C-9D15-5C40569AAD8B}"/>
              </a:ext>
            </a:extLst>
          </p:cNvPr>
          <p:cNvPicPr>
            <a:picLocks noChangeAspect="1"/>
          </p:cNvPicPr>
          <p:nvPr/>
        </p:nvPicPr>
        <p:blipFill rotWithShape="1">
          <a:blip r:embed="rId8">
            <a:extLst>
              <a:ext uri="{28A0092B-C50C-407E-A947-70E740481C1C}">
                <a14:useLocalDpi xmlns:a14="http://schemas.microsoft.com/office/drawing/2010/main" val="0"/>
              </a:ext>
            </a:extLst>
          </a:blip>
          <a:srcRect l="35299" t="6666" r="32358" b="75279"/>
          <a:stretch/>
        </p:blipFill>
        <p:spPr>
          <a:xfrm>
            <a:off x="2951740" y="1228805"/>
            <a:ext cx="2326118" cy="2290875"/>
          </a:xfrm>
          <a:prstGeom prst="rect">
            <a:avLst/>
          </a:prstGeom>
        </p:spPr>
      </p:pic>
    </p:spTree>
    <p:extLst>
      <p:ext uri="{BB962C8B-B14F-4D97-AF65-F5344CB8AC3E}">
        <p14:creationId xmlns:p14="http://schemas.microsoft.com/office/powerpoint/2010/main" val="321118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bwMode="auto">
          <a:xfrm>
            <a:off x="0" y="76457"/>
            <a:ext cx="11436096"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10000"/>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lvl="0">
              <a:defRPr/>
            </a:pPr>
            <a:r>
              <a:rPr lang="ru-RU" dirty="0">
                <a:solidFill>
                  <a:schemeClr val="accent1">
                    <a:lumMod val="50000"/>
                  </a:schemeClr>
                </a:solidFill>
                <a:latin typeface="Calibri"/>
              </a:rPr>
              <a:t>Призы победителям и призерам Олимпиады (индивидуальные по направлениям)</a:t>
            </a:r>
            <a:endParaRPr kumimoji="0" lang="ru-RU" sz="2800" b="0" i="0" u="none" strike="noStrike" kern="1200" cap="none" spc="0" normalizeH="0" baseline="0" noProof="0" dirty="0">
              <a:ln>
                <a:noFill/>
              </a:ln>
              <a:solidFill>
                <a:schemeClr val="accent1">
                  <a:lumMod val="50000"/>
                </a:schemeClr>
              </a:solidFill>
              <a:effectLst/>
              <a:uLnTx/>
              <a:uFillTx/>
              <a:latin typeface="Calibri"/>
            </a:endParaRPr>
          </a:p>
        </p:txBody>
      </p:sp>
      <p:pic>
        <p:nvPicPr>
          <p:cNvPr id="8" name="Рисунок 7"/>
          <p:cNvPicPr>
            <a:picLocks noChangeAspect="1"/>
          </p:cNvPicPr>
          <p:nvPr/>
        </p:nvPicPr>
        <p:blipFill rotWithShape="1">
          <a:blip r:embed="rId2"/>
          <a:srcRect l="6201" t="50094" r="5300" b="37656"/>
          <a:stretch/>
        </p:blipFill>
        <p:spPr>
          <a:xfrm rot="5400000">
            <a:off x="8385048" y="3051050"/>
            <a:ext cx="6858000" cy="755904"/>
          </a:xfrm>
          <a:prstGeom prst="rect">
            <a:avLst/>
          </a:prstGeom>
        </p:spPr>
      </p:pic>
      <p:sp>
        <p:nvSpPr>
          <p:cNvPr id="17" name="Заголовок 1">
            <a:extLst>
              <a:ext uri="{FF2B5EF4-FFF2-40B4-BE49-F238E27FC236}">
                <a16:creationId xmlns:a16="http://schemas.microsoft.com/office/drawing/2014/main" xmlns="" id="{5659EA5D-D8E9-4912-A75F-947023A19E95}"/>
              </a:ext>
            </a:extLst>
          </p:cNvPr>
          <p:cNvSpPr txBox="1">
            <a:spLocks/>
          </p:cNvSpPr>
          <p:nvPr/>
        </p:nvSpPr>
        <p:spPr>
          <a:xfrm>
            <a:off x="-30715" y="824173"/>
            <a:ext cx="370084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1 место</a:t>
            </a:r>
            <a:endParaRPr lang="ru-RU" sz="2400" dirty="0">
              <a:latin typeface="Calibri"/>
            </a:endParaRPr>
          </a:p>
        </p:txBody>
      </p:sp>
      <p:sp>
        <p:nvSpPr>
          <p:cNvPr id="18" name="Заголовок 1">
            <a:extLst>
              <a:ext uri="{FF2B5EF4-FFF2-40B4-BE49-F238E27FC236}">
                <a16:creationId xmlns:a16="http://schemas.microsoft.com/office/drawing/2014/main" xmlns="" id="{FCB897FD-0588-4D18-A999-1A9430B49CF2}"/>
              </a:ext>
            </a:extLst>
          </p:cNvPr>
          <p:cNvSpPr txBox="1">
            <a:spLocks/>
          </p:cNvSpPr>
          <p:nvPr/>
        </p:nvSpPr>
        <p:spPr>
          <a:xfrm>
            <a:off x="7425521" y="855233"/>
            <a:ext cx="370084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3 место</a:t>
            </a:r>
            <a:endParaRPr lang="ru-RU" sz="2400" dirty="0">
              <a:latin typeface="Calibri"/>
            </a:endParaRPr>
          </a:p>
        </p:txBody>
      </p:sp>
      <p:sp>
        <p:nvSpPr>
          <p:cNvPr id="19" name="Заголовок 1">
            <a:extLst>
              <a:ext uri="{FF2B5EF4-FFF2-40B4-BE49-F238E27FC236}">
                <a16:creationId xmlns:a16="http://schemas.microsoft.com/office/drawing/2014/main" xmlns="" id="{C45377F1-B192-4294-B5BB-34639716D5F5}"/>
              </a:ext>
            </a:extLst>
          </p:cNvPr>
          <p:cNvSpPr txBox="1">
            <a:spLocks/>
          </p:cNvSpPr>
          <p:nvPr/>
        </p:nvSpPr>
        <p:spPr>
          <a:xfrm>
            <a:off x="3315619" y="824173"/>
            <a:ext cx="370084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2 место</a:t>
            </a:r>
          </a:p>
        </p:txBody>
      </p:sp>
      <p:pic>
        <p:nvPicPr>
          <p:cNvPr id="1026" name="Picture 2">
            <a:extLst>
              <a:ext uri="{FF2B5EF4-FFF2-40B4-BE49-F238E27FC236}">
                <a16:creationId xmlns:a16="http://schemas.microsoft.com/office/drawing/2014/main" xmlns="" id="{52714277-C9A0-4FAB-9BF2-4273984414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9" t="17882" r="-1302" b="18385"/>
          <a:stretch/>
        </p:blipFill>
        <p:spPr bwMode="auto">
          <a:xfrm>
            <a:off x="6831079" y="1471372"/>
            <a:ext cx="4461326" cy="2848079"/>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a:extLst>
              <a:ext uri="{FF2B5EF4-FFF2-40B4-BE49-F238E27FC236}">
                <a16:creationId xmlns:a16="http://schemas.microsoft.com/office/drawing/2014/main" xmlns="" id="{71EE7026-8DBB-4D77-9DCA-1E4ED4A6872E}"/>
              </a:ext>
            </a:extLst>
          </p:cNvPr>
          <p:cNvSpPr txBox="1">
            <a:spLocks/>
          </p:cNvSpPr>
          <p:nvPr/>
        </p:nvSpPr>
        <p:spPr>
          <a:xfrm>
            <a:off x="7425521" y="1154376"/>
            <a:ext cx="370084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Портативная колонка</a:t>
            </a:r>
            <a:endParaRPr lang="ru-RU" sz="2400" dirty="0">
              <a:latin typeface="Calibri"/>
            </a:endParaRPr>
          </a:p>
        </p:txBody>
      </p:sp>
      <p:sp>
        <p:nvSpPr>
          <p:cNvPr id="2" name="AutoShape 4">
            <a:extLst>
              <a:ext uri="{FF2B5EF4-FFF2-40B4-BE49-F238E27FC236}">
                <a16:creationId xmlns:a16="http://schemas.microsoft.com/office/drawing/2014/main" xmlns="" id="{D8420D46-B77E-489C-9F18-4CD373A775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a:extLst>
              <a:ext uri="{FF2B5EF4-FFF2-40B4-BE49-F238E27FC236}">
                <a16:creationId xmlns:a16="http://schemas.microsoft.com/office/drawing/2014/main" xmlns="" id="{CF5A48D3-3EA7-4F48-A83D-12250AA64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3" y="1797172"/>
            <a:ext cx="2862724" cy="2819415"/>
          </a:xfrm>
          <a:prstGeom prst="rect">
            <a:avLst/>
          </a:prstGeom>
        </p:spPr>
      </p:pic>
      <p:sp>
        <p:nvSpPr>
          <p:cNvPr id="12" name="Заголовок 1">
            <a:extLst>
              <a:ext uri="{FF2B5EF4-FFF2-40B4-BE49-F238E27FC236}">
                <a16:creationId xmlns:a16="http://schemas.microsoft.com/office/drawing/2014/main" xmlns="" id="{DD27A1D0-2175-466A-8B45-223B6B3CAC41}"/>
              </a:ext>
            </a:extLst>
          </p:cNvPr>
          <p:cNvSpPr txBox="1">
            <a:spLocks/>
          </p:cNvSpPr>
          <p:nvPr/>
        </p:nvSpPr>
        <p:spPr>
          <a:xfrm>
            <a:off x="-30715" y="1145571"/>
            <a:ext cx="370084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Смарт-часы</a:t>
            </a:r>
          </a:p>
        </p:txBody>
      </p:sp>
      <p:pic>
        <p:nvPicPr>
          <p:cNvPr id="7" name="Рисунок 6">
            <a:extLst>
              <a:ext uri="{FF2B5EF4-FFF2-40B4-BE49-F238E27FC236}">
                <a16:creationId xmlns:a16="http://schemas.microsoft.com/office/drawing/2014/main" xmlns="" id="{B3F065AF-06AB-47BF-9943-E3489823F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8863" y="1582851"/>
            <a:ext cx="2763228" cy="4398771"/>
          </a:xfrm>
          <a:prstGeom prst="rect">
            <a:avLst/>
          </a:prstGeom>
        </p:spPr>
      </p:pic>
      <p:sp>
        <p:nvSpPr>
          <p:cNvPr id="15" name="Заголовок 1">
            <a:extLst>
              <a:ext uri="{FF2B5EF4-FFF2-40B4-BE49-F238E27FC236}">
                <a16:creationId xmlns:a16="http://schemas.microsoft.com/office/drawing/2014/main" xmlns="" id="{95EEA44C-1EA7-4130-ACA8-C50B37BAB734}"/>
              </a:ext>
            </a:extLst>
          </p:cNvPr>
          <p:cNvSpPr txBox="1">
            <a:spLocks/>
          </p:cNvSpPr>
          <p:nvPr/>
        </p:nvSpPr>
        <p:spPr>
          <a:xfrm>
            <a:off x="3979860" y="1145571"/>
            <a:ext cx="2372366"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Планшет</a:t>
            </a:r>
          </a:p>
        </p:txBody>
      </p:sp>
      <p:sp>
        <p:nvSpPr>
          <p:cNvPr id="16" name="Заголовок 1">
            <a:extLst>
              <a:ext uri="{FF2B5EF4-FFF2-40B4-BE49-F238E27FC236}">
                <a16:creationId xmlns:a16="http://schemas.microsoft.com/office/drawing/2014/main" xmlns="" id="{83AF2D59-A41D-4FEC-A1CE-B0621C61D9EE}"/>
              </a:ext>
            </a:extLst>
          </p:cNvPr>
          <p:cNvSpPr txBox="1">
            <a:spLocks/>
          </p:cNvSpPr>
          <p:nvPr/>
        </p:nvSpPr>
        <p:spPr>
          <a:xfrm>
            <a:off x="0" y="4937985"/>
            <a:ext cx="2669901"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 20 000 руб.</a:t>
            </a:r>
          </a:p>
        </p:txBody>
      </p:sp>
      <p:sp>
        <p:nvSpPr>
          <p:cNvPr id="20" name="Заголовок 1">
            <a:extLst>
              <a:ext uri="{FF2B5EF4-FFF2-40B4-BE49-F238E27FC236}">
                <a16:creationId xmlns:a16="http://schemas.microsoft.com/office/drawing/2014/main" xmlns="" id="{CA06E4C1-4850-45CE-95EE-F47701888B64}"/>
              </a:ext>
            </a:extLst>
          </p:cNvPr>
          <p:cNvSpPr txBox="1">
            <a:spLocks/>
          </p:cNvSpPr>
          <p:nvPr/>
        </p:nvSpPr>
        <p:spPr>
          <a:xfrm>
            <a:off x="3578499" y="6088699"/>
            <a:ext cx="2669901"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 12 000 руб.</a:t>
            </a:r>
          </a:p>
        </p:txBody>
      </p:sp>
      <p:sp>
        <p:nvSpPr>
          <p:cNvPr id="21" name="Заголовок 1">
            <a:extLst>
              <a:ext uri="{FF2B5EF4-FFF2-40B4-BE49-F238E27FC236}">
                <a16:creationId xmlns:a16="http://schemas.microsoft.com/office/drawing/2014/main" xmlns="" id="{9FBD0F46-0985-4C6F-B4ED-47E65F9BCB27}"/>
              </a:ext>
            </a:extLst>
          </p:cNvPr>
          <p:cNvSpPr txBox="1">
            <a:spLocks/>
          </p:cNvSpPr>
          <p:nvPr/>
        </p:nvSpPr>
        <p:spPr>
          <a:xfrm>
            <a:off x="8068492" y="5221526"/>
            <a:ext cx="2669901"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 9 000 руб.</a:t>
            </a:r>
          </a:p>
        </p:txBody>
      </p:sp>
    </p:spTree>
    <p:extLst>
      <p:ext uri="{BB962C8B-B14F-4D97-AF65-F5344CB8AC3E}">
        <p14:creationId xmlns:p14="http://schemas.microsoft.com/office/powerpoint/2010/main" val="394857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5884675" y="1184513"/>
            <a:ext cx="2006" cy="54000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Подзаголовок 2">
            <a:extLst>
              <a:ext uri="{FF2B5EF4-FFF2-40B4-BE49-F238E27FC236}">
                <a16:creationId xmlns:a16="http://schemas.microsoft.com/office/drawing/2014/main" xmlns="" id="{F7C0F96C-9639-48B4-B0F0-12603DCDEE54}"/>
              </a:ext>
            </a:extLst>
          </p:cNvPr>
          <p:cNvSpPr txBox="1">
            <a:spLocks/>
          </p:cNvSpPr>
          <p:nvPr/>
        </p:nvSpPr>
        <p:spPr>
          <a:xfrm>
            <a:off x="1737506" y="950360"/>
            <a:ext cx="2548127" cy="370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2000" b="1" dirty="0">
                <a:solidFill>
                  <a:schemeClr val="accent1">
                    <a:lumMod val="50000"/>
                  </a:schemeClr>
                </a:solidFill>
              </a:rPr>
              <a:t>28 апреля 2022 г.</a:t>
            </a:r>
            <a:endParaRPr lang="ru-RU" sz="2000" dirty="0">
              <a:solidFill>
                <a:schemeClr val="accent1">
                  <a:lumMod val="50000"/>
                </a:schemeClr>
              </a:solidFill>
            </a:endParaRPr>
          </a:p>
        </p:txBody>
      </p:sp>
      <p:sp>
        <p:nvSpPr>
          <p:cNvPr id="6" name="Подзаголовок 2">
            <a:extLst>
              <a:ext uri="{FF2B5EF4-FFF2-40B4-BE49-F238E27FC236}">
                <a16:creationId xmlns:a16="http://schemas.microsoft.com/office/drawing/2014/main" xmlns="" id="{F7C0F96C-9639-48B4-B0F0-12603DCDEE54}"/>
              </a:ext>
            </a:extLst>
          </p:cNvPr>
          <p:cNvSpPr txBox="1">
            <a:spLocks/>
          </p:cNvSpPr>
          <p:nvPr/>
        </p:nvSpPr>
        <p:spPr>
          <a:xfrm>
            <a:off x="7520705" y="950360"/>
            <a:ext cx="2519399" cy="370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2000" b="1" dirty="0">
                <a:solidFill>
                  <a:schemeClr val="accent1">
                    <a:lumMod val="50000"/>
                  </a:schemeClr>
                </a:solidFill>
              </a:rPr>
              <a:t>29 апреля 2022 г. </a:t>
            </a:r>
            <a:endParaRPr lang="ru-RU" sz="2000" dirty="0">
              <a:solidFill>
                <a:schemeClr val="accent1">
                  <a:lumMod val="50000"/>
                </a:schemeClr>
              </a:solidFill>
            </a:endParaRPr>
          </a:p>
        </p:txBody>
      </p:sp>
      <p:sp>
        <p:nvSpPr>
          <p:cNvPr id="7" name="Заголовок 2"/>
          <p:cNvSpPr txBox="1">
            <a:spLocks/>
          </p:cNvSpPr>
          <p:nvPr/>
        </p:nvSpPr>
        <p:spPr bwMode="auto">
          <a:xfrm>
            <a:off x="282782" y="230014"/>
            <a:ext cx="10251106"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800" b="0" i="0" u="none" strike="noStrike" kern="1200" cap="none" spc="0" normalizeH="0" baseline="0" noProof="0" dirty="0">
                <a:ln>
                  <a:noFill/>
                </a:ln>
                <a:solidFill>
                  <a:schemeClr val="accent1">
                    <a:lumMod val="50000"/>
                  </a:schemeClr>
                </a:solidFill>
                <a:effectLst/>
                <a:uLnTx/>
                <a:uFillTx/>
                <a:latin typeface="Calibri"/>
                <a:ea typeface="+mj-ea"/>
                <a:cs typeface="+mj-cs"/>
              </a:rPr>
              <a:t>Культурно-досуговая</a:t>
            </a:r>
            <a:r>
              <a:rPr kumimoji="0" lang="ru-RU" sz="2800" b="0" i="0" u="none" strike="noStrike" kern="1200" cap="none" spc="0" normalizeH="0" noProof="0" dirty="0">
                <a:ln>
                  <a:noFill/>
                </a:ln>
                <a:solidFill>
                  <a:schemeClr val="accent1">
                    <a:lumMod val="50000"/>
                  </a:schemeClr>
                </a:solidFill>
                <a:effectLst/>
                <a:uLnTx/>
                <a:uFillTx/>
                <a:latin typeface="Calibri"/>
                <a:ea typeface="+mj-ea"/>
                <a:cs typeface="+mj-cs"/>
              </a:rPr>
              <a:t> </a:t>
            </a:r>
            <a:r>
              <a:rPr lang="ru-RU" dirty="0">
                <a:solidFill>
                  <a:schemeClr val="accent1">
                    <a:lumMod val="50000"/>
                  </a:schemeClr>
                </a:solidFill>
                <a:latin typeface="Calibri"/>
              </a:rPr>
              <a:t>программа</a:t>
            </a:r>
            <a:r>
              <a:rPr kumimoji="0" lang="ru-RU" sz="2800" b="0" i="0" u="none" strike="noStrike" kern="1200" cap="none" spc="0" normalizeH="0" baseline="0" noProof="0" dirty="0">
                <a:ln>
                  <a:noFill/>
                </a:ln>
                <a:solidFill>
                  <a:schemeClr val="accent1">
                    <a:lumMod val="50000"/>
                  </a:schemeClr>
                </a:solidFill>
                <a:effectLst/>
                <a:uLnTx/>
                <a:uFillTx/>
                <a:latin typeface="Calibri"/>
                <a:ea typeface="+mj-ea"/>
                <a:cs typeface="+mj-cs"/>
              </a:rPr>
              <a:t> для участников Олимпиады</a:t>
            </a:r>
          </a:p>
        </p:txBody>
      </p:sp>
      <p:sp>
        <p:nvSpPr>
          <p:cNvPr id="8" name="Прямоугольник 7"/>
          <p:cNvSpPr/>
          <p:nvPr/>
        </p:nvSpPr>
        <p:spPr>
          <a:xfrm>
            <a:off x="88197" y="1321338"/>
            <a:ext cx="3790075" cy="25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0" fontAlgn="base" hangingPunct="0">
              <a:spcBef>
                <a:spcPct val="0"/>
              </a:spcBef>
              <a:spcAft>
                <a:spcPct val="0"/>
              </a:spcAft>
            </a:pPr>
            <a:r>
              <a:rPr lang="ru-RU" dirty="0"/>
              <a:t>Промышленная экскурсия в компанию по производству роботов «</a:t>
            </a:r>
            <a:r>
              <a:rPr lang="ru-RU" dirty="0" err="1"/>
              <a:t>Промобот</a:t>
            </a:r>
            <a:r>
              <a:rPr lang="ru-RU" dirty="0"/>
              <a:t>»</a:t>
            </a:r>
          </a:p>
          <a:p>
            <a:pPr eaLnBrk="0" fontAlgn="base" hangingPunct="0">
              <a:spcBef>
                <a:spcPct val="0"/>
              </a:spcBef>
              <a:spcAft>
                <a:spcPct val="0"/>
              </a:spcAft>
            </a:pPr>
            <a:r>
              <a:rPr lang="ru-RU" sz="1400" dirty="0"/>
              <a:t>Участники узнают: из чего состоят роботы и как их собирают, как роботы «оживают» — учатся двигаться, разговаривать, слышать и видеть, как создается искусственная кожа, глаза и зубы будущих человеческих копий, как разрабатывают, проектируют, тестируют и обслуживают роботов.</a:t>
            </a:r>
          </a:p>
          <a:p>
            <a:pPr eaLnBrk="0" fontAlgn="base" hangingPunct="0">
              <a:spcBef>
                <a:spcPct val="0"/>
              </a:spcBef>
              <a:spcAft>
                <a:spcPct val="0"/>
              </a:spcAft>
            </a:pPr>
            <a:endParaRPr lang="ru-RU" dirty="0">
              <a:latin typeface="Calibri"/>
              <a:ea typeface="+mj-ea"/>
              <a:cs typeface="+mj-cs"/>
            </a:endParaRPr>
          </a:p>
        </p:txBody>
      </p:sp>
      <p:sp>
        <p:nvSpPr>
          <p:cNvPr id="10" name="Прямоугольник 9"/>
          <p:cNvSpPr/>
          <p:nvPr/>
        </p:nvSpPr>
        <p:spPr>
          <a:xfrm>
            <a:off x="6104095" y="1305724"/>
            <a:ext cx="5311383" cy="218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0" fontAlgn="base" hangingPunct="0">
              <a:spcBef>
                <a:spcPct val="0"/>
              </a:spcBef>
              <a:spcAft>
                <a:spcPct val="0"/>
              </a:spcAft>
            </a:pPr>
            <a:r>
              <a:rPr lang="ru-RU" b="1" dirty="0">
                <a:latin typeface="Calibri"/>
                <a:ea typeface="+mj-ea"/>
                <a:cs typeface="+mj-cs"/>
              </a:rPr>
              <a:t>Экскурсия в Кунгурскую ледяную пещеру.</a:t>
            </a:r>
          </a:p>
          <a:p>
            <a:pPr eaLnBrk="0" fontAlgn="base" hangingPunct="0">
              <a:spcBef>
                <a:spcPct val="0"/>
              </a:spcBef>
              <a:spcAft>
                <a:spcPct val="0"/>
              </a:spcAft>
            </a:pPr>
            <a:r>
              <a:rPr lang="ru-RU" dirty="0"/>
              <a:t>Кунгурская ледяная пещера — уникальный природный памятник. Подземная система карстовых полостей с ледяными гротами протянулась на 5700 м — Кунгурская пещера является седьмой по протяженности в мире. Для сохранения сталактитов и сталагмитов, а также для безопасности туристов, открыто только 1,5 км троп.</a:t>
            </a:r>
            <a:endParaRPr lang="ru-RU" dirty="0">
              <a:latin typeface="Calibri"/>
              <a:ea typeface="+mj-ea"/>
              <a:cs typeface="+mj-cs"/>
            </a:endParaRPr>
          </a:p>
        </p:txBody>
      </p:sp>
      <p:pic>
        <p:nvPicPr>
          <p:cNvPr id="14" name="Рисунок 13"/>
          <p:cNvPicPr>
            <a:picLocks noChangeAspect="1"/>
          </p:cNvPicPr>
          <p:nvPr/>
        </p:nvPicPr>
        <p:blipFill rotWithShape="1">
          <a:blip r:embed="rId2"/>
          <a:srcRect l="6201" t="50094" r="5300" b="37656"/>
          <a:stretch/>
        </p:blipFill>
        <p:spPr>
          <a:xfrm rot="5400000">
            <a:off x="8385048" y="3051050"/>
            <a:ext cx="6858000" cy="755904"/>
          </a:xfrm>
          <a:prstGeom prst="rect">
            <a:avLst/>
          </a:prstGeom>
        </p:spPr>
      </p:pic>
      <p:pic>
        <p:nvPicPr>
          <p:cNvPr id="4098" name="Picture 2" descr="https://rc-go.ru/images/data/gallery/big_GX5106.jpg">
            <a:extLst>
              <a:ext uri="{FF2B5EF4-FFF2-40B4-BE49-F238E27FC236}">
                <a16:creationId xmlns:a16="http://schemas.microsoft.com/office/drawing/2014/main" xmlns="" id="{CE802B9F-064C-4513-82A0-A4D28BEC94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786" y="3605479"/>
            <a:ext cx="2151292" cy="161346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61591948-E444-4DCC-B829-7D0D7D19F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1036" y="5292880"/>
            <a:ext cx="3072109" cy="1416050"/>
          </a:xfrm>
          <a:prstGeom prst="rect">
            <a:avLst/>
          </a:prstGeom>
        </p:spPr>
      </p:pic>
      <p:pic>
        <p:nvPicPr>
          <p:cNvPr id="11" name="Рисунок 10">
            <a:extLst>
              <a:ext uri="{FF2B5EF4-FFF2-40B4-BE49-F238E27FC236}">
                <a16:creationId xmlns:a16="http://schemas.microsoft.com/office/drawing/2014/main" xmlns="" id="{4E433141-A519-4AB8-B0A1-BA7B35154D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200" t="46292" r="26009" b="9917"/>
          <a:stretch/>
        </p:blipFill>
        <p:spPr>
          <a:xfrm>
            <a:off x="6340273" y="3605479"/>
            <a:ext cx="2151292" cy="1613469"/>
          </a:xfrm>
          <a:prstGeom prst="rect">
            <a:avLst/>
          </a:prstGeom>
        </p:spPr>
      </p:pic>
      <p:pic>
        <p:nvPicPr>
          <p:cNvPr id="9" name="Рисунок 8">
            <a:extLst>
              <a:ext uri="{FF2B5EF4-FFF2-40B4-BE49-F238E27FC236}">
                <a16:creationId xmlns:a16="http://schemas.microsoft.com/office/drawing/2014/main" xmlns="" id="{BF105AD1-9C42-4E69-8C33-7C62DBB86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6625" y="1650086"/>
            <a:ext cx="1776830" cy="1778914"/>
          </a:xfrm>
          <a:prstGeom prst="rect">
            <a:avLst/>
          </a:prstGeom>
        </p:spPr>
      </p:pic>
      <p:sp>
        <p:nvSpPr>
          <p:cNvPr id="15" name="Прямоугольник 14">
            <a:extLst>
              <a:ext uri="{FF2B5EF4-FFF2-40B4-BE49-F238E27FC236}">
                <a16:creationId xmlns:a16="http://schemas.microsoft.com/office/drawing/2014/main" xmlns="" id="{C0FC805B-2E1D-4BC8-95B8-713CB64F7049}"/>
              </a:ext>
            </a:extLst>
          </p:cNvPr>
          <p:cNvSpPr/>
          <p:nvPr/>
        </p:nvSpPr>
        <p:spPr>
          <a:xfrm>
            <a:off x="3358501" y="3982032"/>
            <a:ext cx="2437577" cy="272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0" fontAlgn="base" hangingPunct="0">
              <a:spcBef>
                <a:spcPct val="0"/>
              </a:spcBef>
              <a:spcAft>
                <a:spcPct val="0"/>
              </a:spcAft>
            </a:pPr>
            <a:r>
              <a:rPr lang="ru-RU" dirty="0"/>
              <a:t>Экскурсия в Музей пермской нефти компании «ЛУКОЙЛ»</a:t>
            </a:r>
          </a:p>
          <a:p>
            <a:pPr>
              <a:lnSpc>
                <a:spcPct val="107000"/>
              </a:lnSpc>
              <a:spcAft>
                <a:spcPts val="800"/>
              </a:spcAft>
            </a:pPr>
            <a:r>
              <a:rPr lang="ru-RU" sz="1400" dirty="0"/>
              <a:t>Уникальный инновационный музей, объединивший в интерактивном пространстве новейшие мультимедийные технологии и исторические реликвии.</a:t>
            </a:r>
            <a:endParaRPr lang="ru-RU" dirty="0"/>
          </a:p>
        </p:txBody>
      </p:sp>
      <p:pic>
        <p:nvPicPr>
          <p:cNvPr id="17" name="Рисунок 16">
            <a:extLst>
              <a:ext uri="{FF2B5EF4-FFF2-40B4-BE49-F238E27FC236}">
                <a16:creationId xmlns:a16="http://schemas.microsoft.com/office/drawing/2014/main" xmlns="" id="{435982FB-AFAA-4D25-9778-6D81691B68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49" y="4298720"/>
            <a:ext cx="3200754" cy="1743389"/>
          </a:xfrm>
          <a:prstGeom prst="rect">
            <a:avLst/>
          </a:prstGeom>
        </p:spPr>
      </p:pic>
    </p:spTree>
    <p:extLst>
      <p:ext uri="{BB962C8B-B14F-4D97-AF65-F5344CB8AC3E}">
        <p14:creationId xmlns:p14="http://schemas.microsoft.com/office/powerpoint/2010/main" val="15481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2"/>
          <p:cNvSpPr txBox="1">
            <a:spLocks/>
          </p:cNvSpPr>
          <p:nvPr/>
        </p:nvSpPr>
        <p:spPr bwMode="auto">
          <a:xfrm>
            <a:off x="0" y="35338"/>
            <a:ext cx="8229598"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dirty="0">
                <a:solidFill>
                  <a:schemeClr val="accent1">
                    <a:lumMod val="50000"/>
                  </a:schemeClr>
                </a:solidFill>
                <a:latin typeface="Calibri"/>
              </a:rPr>
              <a:t>Проведение</a:t>
            </a:r>
            <a:r>
              <a:rPr lang="ru-RU" dirty="0">
                <a:latin typeface="Calibri"/>
              </a:rPr>
              <a:t> </a:t>
            </a:r>
            <a:r>
              <a:rPr lang="ru-RU" dirty="0">
                <a:solidFill>
                  <a:schemeClr val="accent1">
                    <a:lumMod val="50000"/>
                  </a:schemeClr>
                </a:solidFill>
                <a:latin typeface="Calibri"/>
              </a:rPr>
              <a:t>окружного этапа Олимпиады</a:t>
            </a:r>
          </a:p>
        </p:txBody>
      </p:sp>
      <p:sp>
        <p:nvSpPr>
          <p:cNvPr id="22" name="Заголовок 1">
            <a:extLst>
              <a:ext uri="{FF2B5EF4-FFF2-40B4-BE49-F238E27FC236}">
                <a16:creationId xmlns:a16="http://schemas.microsoft.com/office/drawing/2014/main" xmlns="" id="{69ED6E92-8FA6-490C-A297-26AD612C4A1C}"/>
              </a:ext>
            </a:extLst>
          </p:cNvPr>
          <p:cNvSpPr>
            <a:spLocks noGrp="1"/>
          </p:cNvSpPr>
          <p:nvPr>
            <p:ph type="ctrTitle"/>
          </p:nvPr>
        </p:nvSpPr>
        <p:spPr>
          <a:xfrm>
            <a:off x="20148" y="547737"/>
            <a:ext cx="6639006" cy="8810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l" eaLnBrk="0" fontAlgn="base" hangingPunct="0">
              <a:lnSpc>
                <a:spcPct val="100000"/>
              </a:lnSpc>
              <a:spcAft>
                <a:spcPct val="0"/>
              </a:spcAft>
            </a:pPr>
            <a:r>
              <a:rPr lang="ru-RU" sz="2400" b="1" dirty="0">
                <a:latin typeface="Calibri"/>
              </a:rPr>
              <a:t>Проживание и питание участников Олимпиады:</a:t>
            </a:r>
            <a:br>
              <a:rPr lang="ru-RU" sz="2400" b="1" dirty="0">
                <a:latin typeface="Calibri"/>
              </a:rPr>
            </a:br>
            <a:r>
              <a:rPr lang="ru-RU" sz="2400" dirty="0">
                <a:latin typeface="Calibri"/>
              </a:rPr>
              <a:t>Отель «УРАЛ» (г. Пермь, ул. Ленина, 58)</a:t>
            </a:r>
          </a:p>
        </p:txBody>
      </p:sp>
      <p:pic>
        <p:nvPicPr>
          <p:cNvPr id="2" name="Picture 2" descr="https://www.multitour.ru/files/imgs/0863a845b38b44d0b45e24613a80df8e.jpg">
            <a:extLst>
              <a:ext uri="{FF2B5EF4-FFF2-40B4-BE49-F238E27FC236}">
                <a16:creationId xmlns:a16="http://schemas.microsoft.com/office/drawing/2014/main" xmlns="" id="{87AEEBDE-1933-479B-853F-513F82DE28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841" y="100720"/>
            <a:ext cx="3720973" cy="2325609"/>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a:extLst>
              <a:ext uri="{FF2B5EF4-FFF2-40B4-BE49-F238E27FC236}">
                <a16:creationId xmlns:a16="http://schemas.microsoft.com/office/drawing/2014/main" xmlns="" id="{15F41963-0FD3-48F1-81E7-2E6CF3EF0A2B}"/>
              </a:ext>
            </a:extLst>
          </p:cNvPr>
          <p:cNvPicPr>
            <a:picLocks noChangeAspect="1"/>
          </p:cNvPicPr>
          <p:nvPr/>
        </p:nvPicPr>
        <p:blipFill rotWithShape="1">
          <a:blip r:embed="rId4"/>
          <a:srcRect l="6201" t="50094" r="5300" b="37656"/>
          <a:stretch/>
        </p:blipFill>
        <p:spPr>
          <a:xfrm rot="5400000">
            <a:off x="8385048" y="3051050"/>
            <a:ext cx="6858000" cy="755904"/>
          </a:xfrm>
          <a:prstGeom prst="rect">
            <a:avLst/>
          </a:prstGeom>
        </p:spPr>
      </p:pic>
      <p:pic>
        <p:nvPicPr>
          <p:cNvPr id="5" name="Рисунок 4">
            <a:extLst>
              <a:ext uri="{FF2B5EF4-FFF2-40B4-BE49-F238E27FC236}">
                <a16:creationId xmlns:a16="http://schemas.microsoft.com/office/drawing/2014/main" xmlns="" id="{B9D34EFB-C01D-4EEC-95D1-8730FA651A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2913" y="1397385"/>
            <a:ext cx="2448551" cy="1836413"/>
          </a:xfrm>
          <a:prstGeom prst="rect">
            <a:avLst/>
          </a:prstGeom>
        </p:spPr>
      </p:pic>
      <p:pic>
        <p:nvPicPr>
          <p:cNvPr id="7" name="Рисунок 6">
            <a:extLst>
              <a:ext uri="{FF2B5EF4-FFF2-40B4-BE49-F238E27FC236}">
                <a16:creationId xmlns:a16="http://schemas.microsoft.com/office/drawing/2014/main" xmlns="" id="{66C777D5-0999-4A2F-8708-890CA7414F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9261" y="1397385"/>
            <a:ext cx="2448551" cy="1836413"/>
          </a:xfrm>
          <a:prstGeom prst="rect">
            <a:avLst/>
          </a:prstGeom>
        </p:spPr>
      </p:pic>
      <p:pic>
        <p:nvPicPr>
          <p:cNvPr id="13" name="Рисунок 12">
            <a:extLst>
              <a:ext uri="{FF2B5EF4-FFF2-40B4-BE49-F238E27FC236}">
                <a16:creationId xmlns:a16="http://schemas.microsoft.com/office/drawing/2014/main" xmlns="" id="{8AF45F8D-11DB-4C2D-BFA1-DE9BDAC131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13" y="1397385"/>
            <a:ext cx="2448551" cy="1836413"/>
          </a:xfrm>
          <a:prstGeom prst="rect">
            <a:avLst/>
          </a:prstGeom>
        </p:spPr>
      </p:pic>
      <p:pic>
        <p:nvPicPr>
          <p:cNvPr id="16" name="Рисунок 15">
            <a:extLst>
              <a:ext uri="{FF2B5EF4-FFF2-40B4-BE49-F238E27FC236}">
                <a16:creationId xmlns:a16="http://schemas.microsoft.com/office/drawing/2014/main" xmlns="" id="{EC03718B-0279-4FD4-AB9C-4D4F4C73E8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9261" y="3322622"/>
            <a:ext cx="2448551" cy="1836414"/>
          </a:xfrm>
          <a:prstGeom prst="rect">
            <a:avLst/>
          </a:prstGeom>
        </p:spPr>
      </p:pic>
      <p:pic>
        <p:nvPicPr>
          <p:cNvPr id="20" name="Рисунок 19">
            <a:extLst>
              <a:ext uri="{FF2B5EF4-FFF2-40B4-BE49-F238E27FC236}">
                <a16:creationId xmlns:a16="http://schemas.microsoft.com/office/drawing/2014/main" xmlns="" id="{F324FD2F-D66A-46F1-A21B-12C7E6E14C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13" y="3322622"/>
            <a:ext cx="2448551" cy="1836413"/>
          </a:xfrm>
          <a:prstGeom prst="rect">
            <a:avLst/>
          </a:prstGeom>
        </p:spPr>
      </p:pic>
      <p:pic>
        <p:nvPicPr>
          <p:cNvPr id="36" name="Рисунок 35">
            <a:extLst>
              <a:ext uri="{FF2B5EF4-FFF2-40B4-BE49-F238E27FC236}">
                <a16:creationId xmlns:a16="http://schemas.microsoft.com/office/drawing/2014/main" xmlns="" id="{B44A12DA-D259-424A-ABE2-D813D6C857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9891" y="5247859"/>
            <a:ext cx="2332564" cy="1555803"/>
          </a:xfrm>
          <a:prstGeom prst="rect">
            <a:avLst/>
          </a:prstGeom>
        </p:spPr>
      </p:pic>
      <p:pic>
        <p:nvPicPr>
          <p:cNvPr id="38" name="Рисунок 37">
            <a:extLst>
              <a:ext uri="{FF2B5EF4-FFF2-40B4-BE49-F238E27FC236}">
                <a16:creationId xmlns:a16="http://schemas.microsoft.com/office/drawing/2014/main" xmlns="" id="{79200F88-FD4D-4341-9155-ADF1406630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5354" y="4527117"/>
            <a:ext cx="2955038" cy="1970025"/>
          </a:xfrm>
          <a:prstGeom prst="rect">
            <a:avLst/>
          </a:prstGeom>
        </p:spPr>
      </p:pic>
      <p:pic>
        <p:nvPicPr>
          <p:cNvPr id="40" name="Рисунок 39">
            <a:extLst>
              <a:ext uri="{FF2B5EF4-FFF2-40B4-BE49-F238E27FC236}">
                <a16:creationId xmlns:a16="http://schemas.microsoft.com/office/drawing/2014/main" xmlns="" id="{8242E698-E17C-4CD0-AD8F-F5E535BF03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4524" y="3332704"/>
            <a:ext cx="2088144" cy="3131770"/>
          </a:xfrm>
          <a:prstGeom prst="rect">
            <a:avLst/>
          </a:prstGeom>
        </p:spPr>
      </p:pic>
      <p:pic>
        <p:nvPicPr>
          <p:cNvPr id="42" name="Рисунок 41">
            <a:extLst>
              <a:ext uri="{FF2B5EF4-FFF2-40B4-BE49-F238E27FC236}">
                <a16:creationId xmlns:a16="http://schemas.microsoft.com/office/drawing/2014/main" xmlns="" id="{B0D09D44-4020-4411-B156-D2361113F0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35354" y="2491711"/>
            <a:ext cx="2955038" cy="1970025"/>
          </a:xfrm>
          <a:prstGeom prst="rect">
            <a:avLst/>
          </a:prstGeom>
        </p:spPr>
      </p:pic>
    </p:spTree>
    <p:extLst>
      <p:ext uri="{BB962C8B-B14F-4D97-AF65-F5344CB8AC3E}">
        <p14:creationId xmlns:p14="http://schemas.microsoft.com/office/powerpoint/2010/main" val="3137847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2"/>
          <p:cNvSpPr txBox="1">
            <a:spLocks/>
          </p:cNvSpPr>
          <p:nvPr/>
        </p:nvSpPr>
        <p:spPr bwMode="auto">
          <a:xfrm>
            <a:off x="0" y="35338"/>
            <a:ext cx="8229598"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dirty="0">
                <a:solidFill>
                  <a:schemeClr val="accent1">
                    <a:lumMod val="50000"/>
                  </a:schemeClr>
                </a:solidFill>
                <a:latin typeface="Calibri"/>
              </a:rPr>
              <a:t>Проведение</a:t>
            </a:r>
            <a:r>
              <a:rPr lang="ru-RU" dirty="0">
                <a:latin typeface="Calibri"/>
              </a:rPr>
              <a:t> </a:t>
            </a:r>
            <a:r>
              <a:rPr lang="ru-RU" dirty="0">
                <a:solidFill>
                  <a:schemeClr val="accent1">
                    <a:lumMod val="50000"/>
                  </a:schemeClr>
                </a:solidFill>
                <a:latin typeface="Calibri"/>
              </a:rPr>
              <a:t>окружного этапа Олимпиады</a:t>
            </a:r>
          </a:p>
        </p:txBody>
      </p:sp>
      <p:pic>
        <p:nvPicPr>
          <p:cNvPr id="10" name="Picture 6" descr="https://tadviser.ru/images/d/d1/%D0%9A%D0%B2%D0%B0%D0%BD%D1%82%D0%BE%D1%80%D0%B8%D1%83%D0%BC_%D0%A4%D0%BE%D1%82%D0%BE%D0%BD%D0%B8%D0%BA%D0%B0%2C_%D0%9F%D0%B5%D1%80%D0%BC%D1%8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287" y="562917"/>
            <a:ext cx="2959789" cy="7578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ww.mck-ktits.ru/resource/img/ed_center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544" r="26239"/>
          <a:stretch/>
        </p:blipFill>
        <p:spPr bwMode="auto">
          <a:xfrm>
            <a:off x="5812379" y="562917"/>
            <a:ext cx="998807" cy="1016791"/>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6811186" y="658430"/>
            <a:ext cx="4318521" cy="33855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dirty="0"/>
              <a:t>Центр цифрового образования «</a:t>
            </a:r>
            <a:r>
              <a:rPr lang="en-US" sz="1600" b="1" dirty="0"/>
              <a:t>IT-</a:t>
            </a:r>
            <a:r>
              <a:rPr lang="ru-RU" sz="1600" b="1" dirty="0"/>
              <a:t>куб» </a:t>
            </a:r>
          </a:p>
        </p:txBody>
      </p:sp>
      <p:sp>
        <p:nvSpPr>
          <p:cNvPr id="19" name="Прямоугольник 18"/>
          <p:cNvSpPr/>
          <p:nvPr/>
        </p:nvSpPr>
        <p:spPr>
          <a:xfrm>
            <a:off x="-71526" y="1236715"/>
            <a:ext cx="5168550" cy="523220"/>
          </a:xfrm>
          <a:prstGeom prst="rect">
            <a:avLst/>
          </a:prstGeom>
        </p:spPr>
        <p:txBody>
          <a:bodyPr wrap="square">
            <a:spAutoFit/>
          </a:bodyPr>
          <a:lstStyle/>
          <a:p>
            <a:pPr algn="ctr"/>
            <a:r>
              <a:rPr lang="ru-RU" sz="1400" dirty="0">
                <a:solidFill>
                  <a:schemeClr val="dk1"/>
                </a:solidFill>
              </a:rPr>
              <a:t>Детский технопарк «Кванториум Фотоника»</a:t>
            </a:r>
          </a:p>
          <a:p>
            <a:pPr algn="ctr"/>
            <a:r>
              <a:rPr lang="ru-RU" sz="1400" dirty="0">
                <a:solidFill>
                  <a:schemeClr val="dk1"/>
                </a:solidFill>
              </a:rPr>
              <a:t>(г. Пермь, ул. 25 Октября, 64) </a:t>
            </a:r>
          </a:p>
        </p:txBody>
      </p:sp>
      <p:sp>
        <p:nvSpPr>
          <p:cNvPr id="21" name="Прямоугольник 20"/>
          <p:cNvSpPr/>
          <p:nvPr/>
        </p:nvSpPr>
        <p:spPr>
          <a:xfrm>
            <a:off x="4859876" y="3948811"/>
            <a:ext cx="5832135" cy="523220"/>
          </a:xfrm>
          <a:prstGeom prst="rect">
            <a:avLst/>
          </a:prstGeom>
        </p:spPr>
        <p:txBody>
          <a:bodyPr wrap="square">
            <a:spAutoFit/>
          </a:bodyPr>
          <a:lstStyle/>
          <a:p>
            <a:pPr algn="ctr"/>
            <a:r>
              <a:rPr lang="ru-RU" sz="1400" dirty="0">
                <a:solidFill>
                  <a:schemeClr val="dk1"/>
                </a:solidFill>
              </a:rPr>
              <a:t>ФГБОУ ВО «Пермский государственный гуманитарно-педагогический университет» (г. Пермь, ул. Пушкина, д. 44)</a:t>
            </a:r>
          </a:p>
        </p:txBody>
      </p:sp>
      <p:sp>
        <p:nvSpPr>
          <p:cNvPr id="23" name="Прямоугольник 22"/>
          <p:cNvSpPr/>
          <p:nvPr/>
        </p:nvSpPr>
        <p:spPr>
          <a:xfrm>
            <a:off x="6373185" y="1118263"/>
            <a:ext cx="5026621" cy="523220"/>
          </a:xfrm>
          <a:prstGeom prst="rect">
            <a:avLst/>
          </a:prstGeom>
        </p:spPr>
        <p:txBody>
          <a:bodyPr wrap="square">
            <a:spAutoFit/>
          </a:bodyPr>
          <a:lstStyle/>
          <a:p>
            <a:pPr algn="ctr"/>
            <a:r>
              <a:rPr lang="ru-RU" sz="1400" dirty="0">
                <a:solidFill>
                  <a:schemeClr val="dk1"/>
                </a:solidFill>
              </a:rPr>
              <a:t>Центр цифрового образования детей «IT-КУБ. Пермь» </a:t>
            </a:r>
            <a:br>
              <a:rPr lang="ru-RU" sz="1400" dirty="0">
                <a:solidFill>
                  <a:schemeClr val="dk1"/>
                </a:solidFill>
              </a:rPr>
            </a:br>
            <a:r>
              <a:rPr lang="ru-RU" sz="1400" dirty="0">
                <a:solidFill>
                  <a:schemeClr val="dk1"/>
                </a:solidFill>
              </a:rPr>
              <a:t>(г. Пермь, ул. Чернышевского, 28)</a:t>
            </a:r>
          </a:p>
        </p:txBody>
      </p:sp>
      <p:sp>
        <p:nvSpPr>
          <p:cNvPr id="24" name="Прямоугольник 23"/>
          <p:cNvSpPr/>
          <p:nvPr/>
        </p:nvSpPr>
        <p:spPr>
          <a:xfrm>
            <a:off x="-165141" y="3393465"/>
            <a:ext cx="5830902" cy="338554"/>
          </a:xfrm>
          <a:prstGeom prst="rect">
            <a:avLst/>
          </a:prstGeom>
        </p:spPr>
        <p:txBody>
          <a:bodyPr wrap="square">
            <a:spAutoFit/>
          </a:bodyPr>
          <a:lstStyle/>
          <a:p>
            <a:pPr algn="ctr"/>
            <a:r>
              <a:rPr lang="ru-RU" sz="1600" b="1" dirty="0">
                <a:solidFill>
                  <a:schemeClr val="accent5">
                    <a:lumMod val="75000"/>
                  </a:schemeClr>
                </a:solidFill>
              </a:rPr>
              <a:t>Проведение направления «</a:t>
            </a:r>
            <a:r>
              <a:rPr lang="ru-RU" sz="1600" b="1" dirty="0" err="1">
                <a:solidFill>
                  <a:schemeClr val="accent5">
                    <a:lumMod val="75000"/>
                  </a:schemeClr>
                </a:solidFill>
              </a:rPr>
              <a:t>Роботехника</a:t>
            </a:r>
            <a:r>
              <a:rPr lang="ru-RU" sz="1600" b="1" dirty="0">
                <a:solidFill>
                  <a:schemeClr val="accent5">
                    <a:lumMod val="75000"/>
                  </a:schemeClr>
                </a:solidFill>
              </a:rPr>
              <a:t>»</a:t>
            </a:r>
          </a:p>
        </p:txBody>
      </p:sp>
      <p:sp>
        <p:nvSpPr>
          <p:cNvPr id="25" name="Прямоугольник 24"/>
          <p:cNvSpPr/>
          <p:nvPr/>
        </p:nvSpPr>
        <p:spPr>
          <a:xfrm>
            <a:off x="6518373" y="3394933"/>
            <a:ext cx="4925873" cy="335618"/>
          </a:xfrm>
          <a:prstGeom prst="rect">
            <a:avLst/>
          </a:prstGeom>
        </p:spPr>
        <p:txBody>
          <a:bodyPr wrap="square">
            <a:spAutoFit/>
          </a:bodyPr>
          <a:lstStyle/>
          <a:p>
            <a:pPr algn="ctr"/>
            <a:r>
              <a:rPr lang="ru-RU" sz="1600" b="1" dirty="0">
                <a:solidFill>
                  <a:srgbClr val="00B0F0"/>
                </a:solidFill>
              </a:rPr>
              <a:t>Проведение направления «Программирование»</a:t>
            </a:r>
          </a:p>
        </p:txBody>
      </p:sp>
      <p:sp>
        <p:nvSpPr>
          <p:cNvPr id="27" name="Прямоугольник 26"/>
          <p:cNvSpPr/>
          <p:nvPr/>
        </p:nvSpPr>
        <p:spPr>
          <a:xfrm>
            <a:off x="299415" y="6397223"/>
            <a:ext cx="5812379" cy="338554"/>
          </a:xfrm>
          <a:prstGeom prst="rect">
            <a:avLst/>
          </a:prstGeom>
        </p:spPr>
        <p:txBody>
          <a:bodyPr wrap="square">
            <a:spAutoFit/>
          </a:bodyPr>
          <a:lstStyle/>
          <a:p>
            <a:pPr algn="ctr"/>
            <a:r>
              <a:rPr lang="ru-RU" sz="1600" b="1" dirty="0">
                <a:solidFill>
                  <a:srgbClr val="00B050"/>
                </a:solidFill>
              </a:rPr>
              <a:t>Проведение направления «Решение изобретательских задач»</a:t>
            </a:r>
          </a:p>
        </p:txBody>
      </p:sp>
      <p:sp>
        <p:nvSpPr>
          <p:cNvPr id="28" name="Прямоугольник 27"/>
          <p:cNvSpPr/>
          <p:nvPr/>
        </p:nvSpPr>
        <p:spPr>
          <a:xfrm>
            <a:off x="6646322" y="6397223"/>
            <a:ext cx="4426049" cy="338554"/>
          </a:xfrm>
          <a:prstGeom prst="rect">
            <a:avLst/>
          </a:prstGeom>
        </p:spPr>
        <p:txBody>
          <a:bodyPr wrap="square">
            <a:spAutoFit/>
          </a:bodyPr>
          <a:lstStyle/>
          <a:p>
            <a:pPr algn="ctr"/>
            <a:r>
              <a:rPr lang="ru-RU" sz="1600" b="1" dirty="0">
                <a:solidFill>
                  <a:srgbClr val="7030A0"/>
                </a:solidFill>
              </a:rPr>
              <a:t>Проведение игры «Что? Где? Когда?»</a:t>
            </a:r>
          </a:p>
        </p:txBody>
      </p:sp>
      <p:pic>
        <p:nvPicPr>
          <p:cNvPr id="1026" name="Picture 2" descr="https://admin.permkrai.ru/upload/iblock/aeb/photo_2020_01_13_16_03_4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780"/>
          <a:stretch/>
        </p:blipFill>
        <p:spPr bwMode="auto">
          <a:xfrm>
            <a:off x="8334519" y="1742279"/>
            <a:ext cx="2737851" cy="16904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f.ppt-online.org/files/slide/a/amjdV4EgHPn7uf2GohrB1qbxXp5k0wWIlKLDAZ/slide-0.jpg">
            <a:extLst>
              <a:ext uri="{FF2B5EF4-FFF2-40B4-BE49-F238E27FC236}">
                <a16:creationId xmlns:a16="http://schemas.microsoft.com/office/drawing/2014/main" xmlns="" id="{B76DB87D-9A27-4D63-ADF4-CAE3E01D63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88" t="2590" b="73197"/>
          <a:stretch/>
        </p:blipFill>
        <p:spPr bwMode="auto">
          <a:xfrm>
            <a:off x="536893" y="3757307"/>
            <a:ext cx="4560131" cy="922072"/>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a:extLst>
              <a:ext uri="{FF2B5EF4-FFF2-40B4-BE49-F238E27FC236}">
                <a16:creationId xmlns:a16="http://schemas.microsoft.com/office/drawing/2014/main" xmlns="" id="{15F41963-0FD3-48F1-81E7-2E6CF3EF0A2B}"/>
              </a:ext>
            </a:extLst>
          </p:cNvPr>
          <p:cNvPicPr>
            <a:picLocks noChangeAspect="1"/>
          </p:cNvPicPr>
          <p:nvPr/>
        </p:nvPicPr>
        <p:blipFill rotWithShape="1">
          <a:blip r:embed="rId7"/>
          <a:srcRect l="6201" t="50094" r="5300" b="37656"/>
          <a:stretch/>
        </p:blipFill>
        <p:spPr>
          <a:xfrm rot="5400000">
            <a:off x="8385048" y="3051050"/>
            <a:ext cx="6858000" cy="755904"/>
          </a:xfrm>
          <a:prstGeom prst="rect">
            <a:avLst/>
          </a:prstGeom>
        </p:spPr>
      </p:pic>
      <p:cxnSp>
        <p:nvCxnSpPr>
          <p:cNvPr id="18" name="Прямая соединительная линия 17">
            <a:extLst>
              <a:ext uri="{FF2B5EF4-FFF2-40B4-BE49-F238E27FC236}">
                <a16:creationId xmlns:a16="http://schemas.microsoft.com/office/drawing/2014/main" xmlns="" id="{4520275A-EA4D-44EC-8722-5B0ECBEDAED1}"/>
              </a:ext>
            </a:extLst>
          </p:cNvPr>
          <p:cNvCxnSpPr>
            <a:cxnSpLocks/>
          </p:cNvCxnSpPr>
          <p:nvPr/>
        </p:nvCxnSpPr>
        <p:spPr>
          <a:xfrm>
            <a:off x="5397083" y="658430"/>
            <a:ext cx="0" cy="30988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3366E256-D07C-4866-963E-789FEEDFCB29}"/>
              </a:ext>
            </a:extLst>
          </p:cNvPr>
          <p:cNvCxnSpPr>
            <a:cxnSpLocks/>
          </p:cNvCxnSpPr>
          <p:nvPr/>
        </p:nvCxnSpPr>
        <p:spPr>
          <a:xfrm flipH="1">
            <a:off x="389008" y="3763205"/>
            <a:ext cx="1085539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22" name="Picture 2" descr="C:\Users\Директор\Desktop\2022 год\Олимпиада ПФО 22\помещения педунивер\image-01-03-22-10-29-3.heic">
            <a:extLst>
              <a:ext uri="{FF2B5EF4-FFF2-40B4-BE49-F238E27FC236}">
                <a16:creationId xmlns:a16="http://schemas.microsoft.com/office/drawing/2014/main" xmlns="" id="{B83125D1-8D76-4A59-B2FA-E3014AFF07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79654" y="4854235"/>
            <a:ext cx="1965361" cy="14740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Директор\Desktop\2022 год\Олимпиада ПФО 22\помещения педунивер\image-01-03-22-10-29-4.heic">
            <a:extLst>
              <a:ext uri="{FF2B5EF4-FFF2-40B4-BE49-F238E27FC236}">
                <a16:creationId xmlns:a16="http://schemas.microsoft.com/office/drawing/2014/main" xmlns="" id="{F2511925-5EEB-4407-8ED2-06D31221BA5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12" y="4842605"/>
            <a:ext cx="1965361" cy="147402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AAC37911-6D14-472A-B524-C8837DCF8A5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1291" r="9192"/>
          <a:stretch/>
        </p:blipFill>
        <p:spPr>
          <a:xfrm>
            <a:off x="2006632" y="4842605"/>
            <a:ext cx="1536733" cy="1474021"/>
          </a:xfrm>
          <a:prstGeom prst="rect">
            <a:avLst/>
          </a:prstGeom>
        </p:spPr>
      </p:pic>
      <p:pic>
        <p:nvPicPr>
          <p:cNvPr id="6" name="Рисунок 5">
            <a:extLst>
              <a:ext uri="{FF2B5EF4-FFF2-40B4-BE49-F238E27FC236}">
                <a16:creationId xmlns:a16="http://schemas.microsoft.com/office/drawing/2014/main" xmlns="" id="{EC2C1444-E4FB-4726-AE30-590AABF06F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0138" y="4542894"/>
            <a:ext cx="2659139" cy="1773106"/>
          </a:xfrm>
          <a:prstGeom prst="rect">
            <a:avLst/>
          </a:prstGeom>
        </p:spPr>
      </p:pic>
      <p:pic>
        <p:nvPicPr>
          <p:cNvPr id="14" name="Рисунок 13">
            <a:extLst>
              <a:ext uri="{FF2B5EF4-FFF2-40B4-BE49-F238E27FC236}">
                <a16:creationId xmlns:a16="http://schemas.microsoft.com/office/drawing/2014/main" xmlns="" id="{E6DE7C3D-285B-44EE-A641-050DB6C818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59347" y="4549147"/>
            <a:ext cx="2361559" cy="1767479"/>
          </a:xfrm>
          <a:prstGeom prst="rect">
            <a:avLst/>
          </a:prstGeom>
        </p:spPr>
      </p:pic>
      <p:pic>
        <p:nvPicPr>
          <p:cNvPr id="16" name="Рисунок 15">
            <a:extLst>
              <a:ext uri="{FF2B5EF4-FFF2-40B4-BE49-F238E27FC236}">
                <a16:creationId xmlns:a16="http://schemas.microsoft.com/office/drawing/2014/main" xmlns="" id="{8E050921-8FCD-4D40-9DF5-25BB2F00F8E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415" y="1759934"/>
            <a:ext cx="2502657" cy="1668439"/>
          </a:xfrm>
          <a:prstGeom prst="rect">
            <a:avLst/>
          </a:prstGeom>
        </p:spPr>
      </p:pic>
      <p:pic>
        <p:nvPicPr>
          <p:cNvPr id="34" name="Рисунок 33">
            <a:extLst>
              <a:ext uri="{FF2B5EF4-FFF2-40B4-BE49-F238E27FC236}">
                <a16:creationId xmlns:a16="http://schemas.microsoft.com/office/drawing/2014/main" xmlns="" id="{51192530-2AA9-4B70-98F7-9F1D645E240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82361" y="1776283"/>
            <a:ext cx="2223379" cy="1667534"/>
          </a:xfrm>
          <a:prstGeom prst="rect">
            <a:avLst/>
          </a:prstGeom>
        </p:spPr>
      </p:pic>
      <p:pic>
        <p:nvPicPr>
          <p:cNvPr id="37" name="Рисунок 36">
            <a:extLst>
              <a:ext uri="{FF2B5EF4-FFF2-40B4-BE49-F238E27FC236}">
                <a16:creationId xmlns:a16="http://schemas.microsoft.com/office/drawing/2014/main" xmlns="" id="{5C596D1C-7F7F-44D7-AB55-2E8C7F5D975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97143" y="1739219"/>
            <a:ext cx="2542329" cy="1695217"/>
          </a:xfrm>
          <a:prstGeom prst="rect">
            <a:avLst/>
          </a:prstGeom>
        </p:spPr>
      </p:pic>
    </p:spTree>
    <p:extLst>
      <p:ext uri="{BB962C8B-B14F-4D97-AF65-F5344CB8AC3E}">
        <p14:creationId xmlns:p14="http://schemas.microsoft.com/office/powerpoint/2010/main" val="22218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3"/>
          <p:cNvSpPr>
            <a:spLocks noGrp="1"/>
          </p:cNvSpPr>
          <p:nvPr>
            <p:ph type="title"/>
          </p:nvPr>
        </p:nvSpPr>
        <p:spPr>
          <a:xfrm>
            <a:off x="184522" y="222778"/>
            <a:ext cx="11544182" cy="6481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0" fontAlgn="base" hangingPunct="0">
              <a:lnSpc>
                <a:spcPct val="100000"/>
              </a:lnSpc>
              <a:spcAft>
                <a:spcPct val="0"/>
              </a:spcAft>
            </a:pPr>
            <a:r>
              <a:rPr lang="ru-RU" sz="2800" dirty="0">
                <a:solidFill>
                  <a:schemeClr val="accent1">
                    <a:lumMod val="50000"/>
                  </a:schemeClr>
                </a:solidFill>
                <a:latin typeface="Calibri"/>
              </a:rPr>
              <a:t>Проведение</a:t>
            </a:r>
            <a:r>
              <a:rPr lang="ru-RU" sz="2800" dirty="0">
                <a:solidFill>
                  <a:srgbClr val="C00000"/>
                </a:solidFill>
                <a:latin typeface="Calibri"/>
              </a:rPr>
              <a:t> </a:t>
            </a:r>
            <a:r>
              <a:rPr lang="ru-RU" sz="2800" dirty="0">
                <a:solidFill>
                  <a:schemeClr val="accent1">
                    <a:lumMod val="50000"/>
                  </a:schemeClr>
                </a:solidFill>
                <a:latin typeface="Calibri"/>
              </a:rPr>
              <a:t>церемоний закрытия и открытия Олимпиады</a:t>
            </a:r>
          </a:p>
        </p:txBody>
      </p:sp>
      <p:sp>
        <p:nvSpPr>
          <p:cNvPr id="17" name="Текст 4"/>
          <p:cNvSpPr txBox="1">
            <a:spLocks/>
          </p:cNvSpPr>
          <p:nvPr/>
        </p:nvSpPr>
        <p:spPr>
          <a:xfrm>
            <a:off x="184522" y="1237487"/>
            <a:ext cx="11399520" cy="192633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u-RU" sz="2800" dirty="0"/>
              <a:t>ФГБОУ ВО «Пермский государственный гуманитарно-педагогический университет», концертный зал</a:t>
            </a:r>
          </a:p>
          <a:p>
            <a:r>
              <a:rPr lang="ru-RU" dirty="0"/>
              <a:t>Адрес: ул. Пушкина, 42</a:t>
            </a:r>
          </a:p>
          <a:p>
            <a:r>
              <a:rPr lang="ru-RU" dirty="0"/>
              <a:t>Вместимость зала: 382 места</a:t>
            </a:r>
          </a:p>
        </p:txBody>
      </p:sp>
      <p:pic>
        <p:nvPicPr>
          <p:cNvPr id="2050" name="Picture 2" descr="https://i1.photo.2gis.com/images/branch/16/2251799859242725_ce8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4522" y="3694178"/>
            <a:ext cx="3667907" cy="2426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1224" y="3700273"/>
            <a:ext cx="3561075" cy="2444496"/>
          </a:xfrm>
          <a:prstGeom prst="rect">
            <a:avLst/>
          </a:prstGeom>
          <a:ln>
            <a:no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xmlns="" id="{314D0261-1E99-42D3-B861-A5FB95CFD286}"/>
              </a:ext>
            </a:extLst>
          </p:cNvPr>
          <p:cNvPicPr>
            <a:picLocks noChangeAspect="1"/>
          </p:cNvPicPr>
          <p:nvPr/>
        </p:nvPicPr>
        <p:blipFill rotWithShape="1">
          <a:blip r:embed="rId4"/>
          <a:srcRect l="6201" t="50094" r="5300" b="37656"/>
          <a:stretch/>
        </p:blipFill>
        <p:spPr>
          <a:xfrm rot="5400000">
            <a:off x="8385048" y="3051050"/>
            <a:ext cx="6858000" cy="755904"/>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6296" y="3694178"/>
            <a:ext cx="3474719" cy="2450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9854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4176840" y="1038481"/>
            <a:ext cx="2006" cy="27720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Подзаголовок 2">
            <a:extLst>
              <a:ext uri="{FF2B5EF4-FFF2-40B4-BE49-F238E27FC236}">
                <a16:creationId xmlns:a16="http://schemas.microsoft.com/office/drawing/2014/main" xmlns="" id="{F7C0F96C-9639-48B4-B0F0-12603DCDEE54}"/>
              </a:ext>
            </a:extLst>
          </p:cNvPr>
          <p:cNvSpPr txBox="1">
            <a:spLocks/>
          </p:cNvSpPr>
          <p:nvPr/>
        </p:nvSpPr>
        <p:spPr>
          <a:xfrm>
            <a:off x="396692" y="750382"/>
            <a:ext cx="3271724" cy="370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2000" b="1" dirty="0">
                <a:solidFill>
                  <a:schemeClr val="accent1">
                    <a:lumMod val="50000"/>
                  </a:schemeClr>
                </a:solidFill>
              </a:rPr>
              <a:t>1 день (</a:t>
            </a:r>
            <a:r>
              <a:rPr lang="en-US" sz="2000" b="1" dirty="0">
                <a:solidFill>
                  <a:schemeClr val="accent1">
                    <a:lumMod val="50000"/>
                  </a:schemeClr>
                </a:solidFill>
              </a:rPr>
              <a:t>28 </a:t>
            </a:r>
            <a:r>
              <a:rPr lang="ru-RU" sz="2000" b="1" dirty="0">
                <a:solidFill>
                  <a:schemeClr val="accent1">
                    <a:lumMod val="50000"/>
                  </a:schemeClr>
                </a:solidFill>
              </a:rPr>
              <a:t>апреля 2022 г.)</a:t>
            </a:r>
            <a:endParaRPr lang="ru-RU" sz="2000" dirty="0">
              <a:solidFill>
                <a:schemeClr val="accent1">
                  <a:lumMod val="50000"/>
                </a:schemeClr>
              </a:solidFill>
            </a:endParaRPr>
          </a:p>
        </p:txBody>
      </p:sp>
      <p:sp>
        <p:nvSpPr>
          <p:cNvPr id="6" name="Подзаголовок 2">
            <a:extLst>
              <a:ext uri="{FF2B5EF4-FFF2-40B4-BE49-F238E27FC236}">
                <a16:creationId xmlns:a16="http://schemas.microsoft.com/office/drawing/2014/main" xmlns="" id="{F7C0F96C-9639-48B4-B0F0-12603DCDEE54}"/>
              </a:ext>
            </a:extLst>
          </p:cNvPr>
          <p:cNvSpPr txBox="1">
            <a:spLocks/>
          </p:cNvSpPr>
          <p:nvPr/>
        </p:nvSpPr>
        <p:spPr>
          <a:xfrm>
            <a:off x="4271040" y="750382"/>
            <a:ext cx="3172371" cy="370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2000" b="1" dirty="0">
                <a:solidFill>
                  <a:schemeClr val="accent1">
                    <a:lumMod val="50000"/>
                  </a:schemeClr>
                </a:solidFill>
              </a:rPr>
              <a:t>2 день (29 апреля 2022 г.) </a:t>
            </a:r>
            <a:endParaRPr lang="ru-RU" sz="2000" dirty="0">
              <a:solidFill>
                <a:schemeClr val="accent1">
                  <a:lumMod val="50000"/>
                </a:schemeClr>
              </a:solidFill>
            </a:endParaRPr>
          </a:p>
        </p:txBody>
      </p:sp>
      <p:sp>
        <p:nvSpPr>
          <p:cNvPr id="7" name="Прямоугольник 6"/>
          <p:cNvSpPr/>
          <p:nvPr/>
        </p:nvSpPr>
        <p:spPr>
          <a:xfrm>
            <a:off x="82069" y="1038481"/>
            <a:ext cx="3961847" cy="3139321"/>
          </a:xfrm>
          <a:prstGeom prst="rect">
            <a:avLst/>
          </a:prstGeom>
        </p:spPr>
        <p:txBody>
          <a:bodyPr wrap="square">
            <a:spAutoFit/>
          </a:bodyPr>
          <a:lstStyle/>
          <a:p>
            <a:r>
              <a:rPr lang="ru-RU" b="1" dirty="0"/>
              <a:t>с 13:00-16:00</a:t>
            </a:r>
            <a:r>
              <a:rPr lang="ru-RU" dirty="0"/>
              <a:t> – прибытие, регистрация и заселение делегаций (с 00:00 час.)</a:t>
            </a:r>
          </a:p>
          <a:p>
            <a:r>
              <a:rPr lang="ru-RU" b="1" dirty="0"/>
              <a:t>13:00 – 14:30</a:t>
            </a:r>
            <a:r>
              <a:rPr lang="ru-RU" dirty="0"/>
              <a:t> – обед</a:t>
            </a:r>
          </a:p>
          <a:p>
            <a:r>
              <a:rPr lang="ru-RU" b="1" dirty="0"/>
              <a:t>15:00 – 17:00</a:t>
            </a:r>
            <a:r>
              <a:rPr lang="ru-RU" dirty="0"/>
              <a:t> – культурно-образовательный трек</a:t>
            </a:r>
          </a:p>
          <a:p>
            <a:r>
              <a:rPr lang="ru-RU" b="1" dirty="0"/>
              <a:t>17:30 – 19:30</a:t>
            </a:r>
            <a:r>
              <a:rPr lang="ru-RU" dirty="0"/>
              <a:t> – торжественная церемония открытия Олимпиады</a:t>
            </a:r>
          </a:p>
          <a:p>
            <a:r>
              <a:rPr lang="ru-RU" b="1" dirty="0"/>
              <a:t>20:00</a:t>
            </a:r>
            <a:r>
              <a:rPr lang="ru-RU" dirty="0"/>
              <a:t> – </a:t>
            </a:r>
            <a:r>
              <a:rPr lang="ru-RU" b="1" dirty="0"/>
              <a:t>21:00</a:t>
            </a:r>
            <a:r>
              <a:rPr lang="ru-RU" dirty="0"/>
              <a:t> – ужин</a:t>
            </a:r>
          </a:p>
          <a:p>
            <a:r>
              <a:rPr lang="ru-RU" b="1" dirty="0"/>
              <a:t>21:00</a:t>
            </a:r>
            <a:r>
              <a:rPr lang="ru-RU" dirty="0"/>
              <a:t> – </a:t>
            </a:r>
            <a:r>
              <a:rPr lang="ru-RU" b="1" dirty="0"/>
              <a:t>22:00</a:t>
            </a:r>
            <a:r>
              <a:rPr lang="ru-RU" dirty="0"/>
              <a:t> – встреча сопровождающих с жюри и организаторами</a:t>
            </a:r>
          </a:p>
        </p:txBody>
      </p:sp>
      <p:sp>
        <p:nvSpPr>
          <p:cNvPr id="8" name="Прямоугольник 7"/>
          <p:cNvSpPr/>
          <p:nvPr/>
        </p:nvSpPr>
        <p:spPr>
          <a:xfrm>
            <a:off x="4176840" y="1093901"/>
            <a:ext cx="3562896" cy="2862322"/>
          </a:xfrm>
          <a:prstGeom prst="rect">
            <a:avLst/>
          </a:prstGeom>
        </p:spPr>
        <p:txBody>
          <a:bodyPr wrap="square">
            <a:spAutoFit/>
          </a:bodyPr>
          <a:lstStyle/>
          <a:p>
            <a:r>
              <a:rPr lang="ru-RU" b="1" dirty="0"/>
              <a:t>07:00 – 8:00</a:t>
            </a:r>
            <a:r>
              <a:rPr lang="ru-RU" dirty="0"/>
              <a:t> – завтрак</a:t>
            </a:r>
          </a:p>
          <a:p>
            <a:r>
              <a:rPr lang="ru-RU" b="1" dirty="0"/>
              <a:t>09:00 – 13:00</a:t>
            </a:r>
            <a:r>
              <a:rPr lang="ru-RU" dirty="0"/>
              <a:t> – проведение соревнований </a:t>
            </a:r>
          </a:p>
          <a:p>
            <a:r>
              <a:rPr lang="ru-RU" b="1" dirty="0"/>
              <a:t>13:30 – 15:00</a:t>
            </a:r>
            <a:r>
              <a:rPr lang="ru-RU" dirty="0"/>
              <a:t> – обед</a:t>
            </a:r>
          </a:p>
          <a:p>
            <a:r>
              <a:rPr lang="ru-RU" b="1" dirty="0"/>
              <a:t>15:00 – 21:00</a:t>
            </a:r>
            <a:r>
              <a:rPr lang="ru-RU" dirty="0"/>
              <a:t> – культурно-образовательный трек </a:t>
            </a:r>
          </a:p>
          <a:p>
            <a:r>
              <a:rPr lang="ru-RU" b="1" dirty="0"/>
              <a:t>21:00 – 22:00</a:t>
            </a:r>
            <a:r>
              <a:rPr lang="ru-RU" dirty="0"/>
              <a:t> – ужин</a:t>
            </a:r>
          </a:p>
          <a:p>
            <a:r>
              <a:rPr lang="ru-RU" b="1" dirty="0"/>
              <a:t>22:00 – 22:30</a:t>
            </a:r>
            <a:r>
              <a:rPr lang="ru-RU" dirty="0"/>
              <a:t> – встреча сопровождающих с жюри и организаторами</a:t>
            </a:r>
            <a:endParaRPr lang="ru-RU" sz="2000" dirty="0"/>
          </a:p>
        </p:txBody>
      </p:sp>
      <p:sp>
        <p:nvSpPr>
          <p:cNvPr id="12" name="Заголовок 2"/>
          <p:cNvSpPr txBox="1">
            <a:spLocks/>
          </p:cNvSpPr>
          <p:nvPr/>
        </p:nvSpPr>
        <p:spPr bwMode="auto">
          <a:xfrm>
            <a:off x="430755" y="8875"/>
            <a:ext cx="822959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800" b="0" i="0" u="none" strike="noStrike" kern="1200" cap="none" spc="0" normalizeH="0" baseline="0" noProof="0" dirty="0">
                <a:ln>
                  <a:noFill/>
                </a:ln>
                <a:solidFill>
                  <a:schemeClr val="accent1">
                    <a:lumMod val="50000"/>
                  </a:schemeClr>
                </a:solidFill>
                <a:effectLst/>
                <a:uLnTx/>
                <a:uFillTx/>
                <a:latin typeface="Calibri"/>
                <a:ea typeface="+mj-ea"/>
                <a:cs typeface="+mj-cs"/>
              </a:rPr>
              <a:t>Программа проведения Олимпиады</a:t>
            </a:r>
          </a:p>
        </p:txBody>
      </p:sp>
      <p:pic>
        <p:nvPicPr>
          <p:cNvPr id="13" name="Рисунок 12"/>
          <p:cNvPicPr>
            <a:picLocks noChangeAspect="1"/>
          </p:cNvPicPr>
          <p:nvPr/>
        </p:nvPicPr>
        <p:blipFill>
          <a:blip r:embed="rId2"/>
          <a:stretch>
            <a:fillRect/>
          </a:stretch>
        </p:blipFill>
        <p:spPr>
          <a:xfrm>
            <a:off x="173182" y="4273666"/>
            <a:ext cx="1438332" cy="1078369"/>
          </a:xfrm>
          <a:prstGeom prst="rect">
            <a:avLst/>
          </a:prstGeom>
        </p:spPr>
      </p:pic>
      <p:sp>
        <p:nvSpPr>
          <p:cNvPr id="14" name="Заголовок 1">
            <a:extLst>
              <a:ext uri="{FF2B5EF4-FFF2-40B4-BE49-F238E27FC236}">
                <a16:creationId xmlns:a16="http://schemas.microsoft.com/office/drawing/2014/main" xmlns="" id="{69ED6E92-8FA6-490C-A297-26AD612C4A1C}"/>
              </a:ext>
            </a:extLst>
          </p:cNvPr>
          <p:cNvSpPr txBox="1">
            <a:spLocks/>
          </p:cNvSpPr>
          <p:nvPr/>
        </p:nvSpPr>
        <p:spPr>
          <a:xfrm>
            <a:off x="1693810" y="4246220"/>
            <a:ext cx="9073142" cy="128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ru-RU" sz="2000" b="1" dirty="0">
                <a:latin typeface="Calibri"/>
              </a:rPr>
              <a:t>26 волонтеров: </a:t>
            </a:r>
            <a:br>
              <a:rPr lang="ru-RU" sz="2000" b="1" dirty="0">
                <a:latin typeface="Calibri"/>
              </a:rPr>
            </a:br>
            <a:r>
              <a:rPr lang="ru-RU" sz="2000" b="1" dirty="0">
                <a:latin typeface="Calibri"/>
              </a:rPr>
              <a:t>- </a:t>
            </a:r>
            <a:r>
              <a:rPr lang="ru-RU" sz="2000" dirty="0">
                <a:latin typeface="Calibri"/>
              </a:rPr>
              <a:t>студенты ФГБОУ ВО «Пермский государственный гуманитарно-педагогический университет»</a:t>
            </a:r>
            <a:endParaRPr lang="ru-RU" sz="2000" dirty="0">
              <a:highlight>
                <a:srgbClr val="FFFF00"/>
              </a:highlight>
              <a:latin typeface="Calibri"/>
            </a:endParaRPr>
          </a:p>
        </p:txBody>
      </p:sp>
      <p:pic>
        <p:nvPicPr>
          <p:cNvPr id="10" name="Рисунок 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7417" y="5756622"/>
            <a:ext cx="1011404" cy="782290"/>
          </a:xfrm>
          <a:prstGeom prst="rect">
            <a:avLst/>
          </a:prstGeom>
        </p:spPr>
      </p:pic>
      <p:sp>
        <p:nvSpPr>
          <p:cNvPr id="11" name="Заголовок 1">
            <a:extLst>
              <a:ext uri="{FF2B5EF4-FFF2-40B4-BE49-F238E27FC236}">
                <a16:creationId xmlns:a16="http://schemas.microsoft.com/office/drawing/2014/main" xmlns="" id="{69ED6E92-8FA6-490C-A297-26AD612C4A1C}"/>
              </a:ext>
            </a:extLst>
          </p:cNvPr>
          <p:cNvSpPr txBox="1">
            <a:spLocks/>
          </p:cNvSpPr>
          <p:nvPr/>
        </p:nvSpPr>
        <p:spPr>
          <a:xfrm>
            <a:off x="1843972" y="5813869"/>
            <a:ext cx="3396168" cy="76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ru-RU" sz="2000" b="1" dirty="0">
                <a:latin typeface="Calibri"/>
              </a:rPr>
              <a:t>8 100 000,00 руб. – средства краевого бюджета</a:t>
            </a:r>
            <a:endParaRPr lang="ru-RU" sz="2000" dirty="0">
              <a:latin typeface="Calibri"/>
            </a:endParaRPr>
          </a:p>
        </p:txBody>
      </p:sp>
      <p:pic>
        <p:nvPicPr>
          <p:cNvPr id="15" name="Picture 4" descr="https://thumbs.dreamstime.com/b/%D0%B7%D0%BD%D0%B0%D1%87%D0%BE%D0%BA-%D1%87%D0%B0%D1%88%D0%BA%D0%B8-%D1%82%D1%80%D0%BE%D1%84%D0%B5%D1%8F-%D0%BF%D0%BE%D0%B1%D0%B5%D0%B4%D0%B8%D1%82%D0%B5%D0%BB%D1%8F-%D0%BF%D1%80%D0%BE%D1%81%D1%82%D0%BE%D0%B9-%D0%B2%D0%B5%D0%BA%D1%82%D0%BE%D1%80-%D0%B7%D0%B0%D0%BF%D0%BE%D0%BB%D0%BD%D0%B5%D0%BD%D0%BD%D1%8B%D0%B9-%D0%BF%D0%BB%D0%BE%D1%81%D0%BA%D0%BE-%D0%B2-139724335.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0140" y="5554914"/>
            <a:ext cx="1115394" cy="1300329"/>
          </a:xfrm>
          <a:prstGeom prst="rect">
            <a:avLst/>
          </a:prstGeom>
          <a:noFill/>
          <a:extLst>
            <a:ext uri="{909E8E84-426E-40DD-AFC4-6F175D3DCCD1}">
              <a14:hiddenFill xmlns:a14="http://schemas.microsoft.com/office/drawing/2010/main">
                <a:solidFill>
                  <a:srgbClr val="FFFFFF"/>
                </a:solidFill>
              </a14:hiddenFill>
            </a:ext>
          </a:extLst>
        </p:spPr>
      </p:pic>
      <p:sp>
        <p:nvSpPr>
          <p:cNvPr id="16" name="Заголовок 1">
            <a:extLst>
              <a:ext uri="{FF2B5EF4-FFF2-40B4-BE49-F238E27FC236}">
                <a16:creationId xmlns:a16="http://schemas.microsoft.com/office/drawing/2014/main" xmlns="" id="{69ED6E92-8FA6-490C-A297-26AD612C4A1C}"/>
              </a:ext>
            </a:extLst>
          </p:cNvPr>
          <p:cNvSpPr txBox="1">
            <a:spLocks/>
          </p:cNvSpPr>
          <p:nvPr/>
        </p:nvSpPr>
        <p:spPr>
          <a:xfrm>
            <a:off x="6420478" y="5813869"/>
            <a:ext cx="5032185" cy="87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defPPr>
              <a:defRPr lang="ru-RU"/>
            </a:defPPr>
            <a:lvl1pPr algn="ctr" eaLnBrk="0" fontAlgn="base" hangingPunct="0">
              <a:lnSpc>
                <a:spcPct val="100000"/>
              </a:lnSpc>
              <a:spcBef>
                <a:spcPct val="0"/>
              </a:spcBef>
              <a:spcAft>
                <a:spcPct val="0"/>
              </a:spcAft>
              <a:buNone/>
              <a:defRPr sz="2000" b="1">
                <a:latin typeface="Calibri"/>
                <a:ea typeface="+mj-ea"/>
                <a:cs typeface="+mj-cs"/>
              </a:defRPr>
            </a:lvl1pPr>
          </a:lstStyle>
          <a:p>
            <a:pPr algn="l"/>
            <a:r>
              <a:rPr lang="ru-RU" dirty="0"/>
              <a:t>500 000, 00 руб.  – спонсорские средства (Фонд содействия развитию институтов гражданского общества) </a:t>
            </a:r>
          </a:p>
        </p:txBody>
      </p:sp>
      <p:pic>
        <p:nvPicPr>
          <p:cNvPr id="17" name="Рисунок 16"/>
          <p:cNvPicPr>
            <a:picLocks noChangeAspect="1"/>
          </p:cNvPicPr>
          <p:nvPr/>
        </p:nvPicPr>
        <p:blipFill rotWithShape="1">
          <a:blip r:embed="rId5"/>
          <a:srcRect l="6201" t="50094" r="5300" b="37656"/>
          <a:stretch/>
        </p:blipFill>
        <p:spPr>
          <a:xfrm rot="5400000">
            <a:off x="8385048" y="3051050"/>
            <a:ext cx="6858000" cy="755904"/>
          </a:xfrm>
          <a:prstGeom prst="rect">
            <a:avLst/>
          </a:prstGeom>
        </p:spPr>
      </p:pic>
      <p:sp>
        <p:nvSpPr>
          <p:cNvPr id="2" name="Номер слайда 1">
            <a:extLst>
              <a:ext uri="{FF2B5EF4-FFF2-40B4-BE49-F238E27FC236}">
                <a16:creationId xmlns:a16="http://schemas.microsoft.com/office/drawing/2014/main" xmlns="" id="{7944B2FF-9A29-41D4-B334-8FC5616CD6C2}"/>
              </a:ext>
            </a:extLst>
          </p:cNvPr>
          <p:cNvSpPr>
            <a:spLocks noGrp="1"/>
          </p:cNvSpPr>
          <p:nvPr>
            <p:ph type="sldNum" sz="quarter" idx="12"/>
          </p:nvPr>
        </p:nvSpPr>
        <p:spPr/>
        <p:txBody>
          <a:bodyPr/>
          <a:lstStyle/>
          <a:p>
            <a:fld id="{809F27D0-3D5B-4053-81F3-1E43538AC4A7}" type="slidenum">
              <a:rPr lang="ru-RU" smtClean="0"/>
              <a:t>5</a:t>
            </a:fld>
            <a:endParaRPr lang="ru-RU"/>
          </a:p>
        </p:txBody>
      </p:sp>
      <p:cxnSp>
        <p:nvCxnSpPr>
          <p:cNvPr id="18" name="Прямая соединительная линия 17">
            <a:extLst>
              <a:ext uri="{FF2B5EF4-FFF2-40B4-BE49-F238E27FC236}">
                <a16:creationId xmlns:a16="http://schemas.microsoft.com/office/drawing/2014/main" xmlns="" id="{BE153F52-3741-4429-BFAA-060DB390CA17}"/>
              </a:ext>
            </a:extLst>
          </p:cNvPr>
          <p:cNvCxnSpPr/>
          <p:nvPr/>
        </p:nvCxnSpPr>
        <p:spPr>
          <a:xfrm>
            <a:off x="7805465" y="935869"/>
            <a:ext cx="2006" cy="27720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Подзаголовок 2">
            <a:extLst>
              <a:ext uri="{FF2B5EF4-FFF2-40B4-BE49-F238E27FC236}">
                <a16:creationId xmlns:a16="http://schemas.microsoft.com/office/drawing/2014/main" xmlns="" id="{00AB5467-46C8-4F8A-9F44-5974D072576C}"/>
              </a:ext>
            </a:extLst>
          </p:cNvPr>
          <p:cNvSpPr txBox="1">
            <a:spLocks/>
          </p:cNvSpPr>
          <p:nvPr/>
        </p:nvSpPr>
        <p:spPr>
          <a:xfrm>
            <a:off x="8035598" y="724768"/>
            <a:ext cx="3172371" cy="370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2000" b="1" dirty="0">
                <a:solidFill>
                  <a:schemeClr val="accent1">
                    <a:lumMod val="50000"/>
                  </a:schemeClr>
                </a:solidFill>
              </a:rPr>
              <a:t>3 день (30 апреля 2022 г.) </a:t>
            </a:r>
            <a:endParaRPr lang="ru-RU" sz="2000" dirty="0">
              <a:solidFill>
                <a:schemeClr val="accent1">
                  <a:lumMod val="50000"/>
                </a:schemeClr>
              </a:solidFill>
            </a:endParaRPr>
          </a:p>
        </p:txBody>
      </p:sp>
      <p:sp>
        <p:nvSpPr>
          <p:cNvPr id="20" name="Прямоугольник 19">
            <a:extLst>
              <a:ext uri="{FF2B5EF4-FFF2-40B4-BE49-F238E27FC236}">
                <a16:creationId xmlns:a16="http://schemas.microsoft.com/office/drawing/2014/main" xmlns="" id="{243E27B7-26A8-4AFA-95BB-48873CD7218C}"/>
              </a:ext>
            </a:extLst>
          </p:cNvPr>
          <p:cNvSpPr/>
          <p:nvPr/>
        </p:nvSpPr>
        <p:spPr>
          <a:xfrm>
            <a:off x="7889767" y="1093901"/>
            <a:ext cx="3562896" cy="1477328"/>
          </a:xfrm>
          <a:prstGeom prst="rect">
            <a:avLst/>
          </a:prstGeom>
        </p:spPr>
        <p:txBody>
          <a:bodyPr wrap="square">
            <a:spAutoFit/>
          </a:bodyPr>
          <a:lstStyle/>
          <a:p>
            <a:r>
              <a:rPr lang="ru-RU" b="1" dirty="0"/>
              <a:t>08:00 – 09:00</a:t>
            </a:r>
            <a:r>
              <a:rPr lang="ru-RU" dirty="0"/>
              <a:t> – завтрак</a:t>
            </a:r>
          </a:p>
          <a:p>
            <a:r>
              <a:rPr lang="ru-RU" b="1" dirty="0"/>
              <a:t>10:00 – 12:00</a:t>
            </a:r>
            <a:r>
              <a:rPr lang="ru-RU" dirty="0"/>
              <a:t> – торжественная церемония закрытия Олимпиады</a:t>
            </a:r>
          </a:p>
          <a:p>
            <a:pPr lvl="0"/>
            <a:r>
              <a:rPr lang="ru-RU" b="1" dirty="0">
                <a:solidFill>
                  <a:prstClr val="black"/>
                </a:solidFill>
              </a:rPr>
              <a:t>с 12:00 </a:t>
            </a:r>
            <a:r>
              <a:rPr lang="ru-RU" dirty="0">
                <a:solidFill>
                  <a:prstClr val="black"/>
                </a:solidFill>
              </a:rPr>
              <a:t>– отъезд участников Олимпиады</a:t>
            </a:r>
          </a:p>
        </p:txBody>
      </p:sp>
    </p:spTree>
    <p:extLst>
      <p:ext uri="{BB962C8B-B14F-4D97-AF65-F5344CB8AC3E}">
        <p14:creationId xmlns:p14="http://schemas.microsoft.com/office/powerpoint/2010/main" val="108080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1478" y="1232677"/>
            <a:ext cx="5581588" cy="116955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a:t>Федосова Людмила Олеговна </a:t>
            </a:r>
            <a:r>
              <a:rPr lang="ru-RU" sz="1400" dirty="0"/>
              <a:t>– </a:t>
            </a:r>
            <a:r>
              <a:rPr lang="ru-RU" sz="1400" dirty="0">
                <a:solidFill>
                  <a:srgbClr val="0070C0"/>
                </a:solidFill>
              </a:rPr>
              <a:t>председатель жюри направления, </a:t>
            </a:r>
            <a:r>
              <a:rPr lang="ru-RU" sz="1400" dirty="0"/>
              <a:t>федеральный судья направления «Робототехника», старший преподаватель кафедры «Автоматизация машиностроения», Институт промышленных технологий машиностроения НГТУ им. Р.Е. Алексеева, г. Нижний Новгород.</a:t>
            </a:r>
          </a:p>
        </p:txBody>
      </p:sp>
      <p:sp>
        <p:nvSpPr>
          <p:cNvPr id="5" name="Прямоугольник 4"/>
          <p:cNvSpPr/>
          <p:nvPr/>
        </p:nvSpPr>
        <p:spPr>
          <a:xfrm>
            <a:off x="177728" y="2509153"/>
            <a:ext cx="5581588" cy="954107"/>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a:t>Пономарев Иван Петрович </a:t>
            </a:r>
            <a:r>
              <a:rPr lang="ru-RU" sz="1400" dirty="0"/>
              <a:t>-  руководитель направления «</a:t>
            </a:r>
            <a:r>
              <a:rPr lang="ru-RU" sz="1400" dirty="0" err="1"/>
              <a:t>Робоквантум</a:t>
            </a:r>
            <a:r>
              <a:rPr lang="ru-RU" sz="1400" dirty="0"/>
              <a:t>» детского технопарка «</a:t>
            </a:r>
            <a:r>
              <a:rPr lang="ru-RU" sz="1400" dirty="0" err="1"/>
              <a:t>Кванториум</a:t>
            </a:r>
            <a:r>
              <a:rPr lang="ru-RU" sz="1400" dirty="0"/>
              <a:t> Фотоника», специалист отдела оценки качества образования ГАУ ДПО ИРО ПК, </a:t>
            </a:r>
            <a:br>
              <a:rPr lang="ru-RU" sz="1400" dirty="0"/>
            </a:br>
            <a:r>
              <a:rPr lang="ru-RU" sz="1400" dirty="0"/>
              <a:t>г. Пермь.</a:t>
            </a:r>
          </a:p>
        </p:txBody>
      </p:sp>
      <p:sp>
        <p:nvSpPr>
          <p:cNvPr id="6" name="Прямоугольник 5"/>
          <p:cNvSpPr/>
          <p:nvPr/>
        </p:nvSpPr>
        <p:spPr>
          <a:xfrm>
            <a:off x="181478" y="3570186"/>
            <a:ext cx="5581588" cy="1815882"/>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a:t>Онянова</a:t>
            </a:r>
            <a:r>
              <a:rPr lang="ru-RU" sz="1400" b="1" dirty="0"/>
              <a:t> Анастасия Леонидовна </a:t>
            </a:r>
            <a:r>
              <a:rPr lang="ru-RU" sz="1400" dirty="0"/>
              <a:t>- руководитель центра образования цифрового и гуманитарного профилей «Точка роста» Савинской средней школы. Сертифицированный судья "</a:t>
            </a:r>
            <a:r>
              <a:rPr lang="ru-RU" sz="1400" dirty="0" err="1"/>
              <a:t>Hello</a:t>
            </a:r>
            <a:r>
              <a:rPr lang="ru-RU" sz="1400" dirty="0"/>
              <a:t>, </a:t>
            </a:r>
            <a:r>
              <a:rPr lang="ru-RU" sz="1400" dirty="0" err="1"/>
              <a:t>Robot</a:t>
            </a:r>
            <a:r>
              <a:rPr lang="ru-RU" sz="1400" dirty="0"/>
              <a:t>", </a:t>
            </a:r>
            <a:r>
              <a:rPr lang="ru-RU" sz="1400" dirty="0" err="1"/>
              <a:t>InnopolisOpen</a:t>
            </a:r>
            <a:r>
              <a:rPr lang="ru-RU" sz="1400" dirty="0"/>
              <a:t>, </a:t>
            </a:r>
            <a:r>
              <a:rPr lang="ru-RU" sz="1400" dirty="0" err="1"/>
              <a:t>Робокарусель</a:t>
            </a:r>
            <a:r>
              <a:rPr lang="ru-RU" sz="1400" dirty="0"/>
              <a:t>, WRO (Всемирная олимпиада роботов). Судья российского технологического фестиваля </a:t>
            </a:r>
            <a:r>
              <a:rPr lang="ru-RU" sz="1400" dirty="0" err="1"/>
              <a:t>Робофест</a:t>
            </a:r>
            <a:r>
              <a:rPr lang="ru-RU" sz="1400" dirty="0"/>
              <a:t>, российского этапа международной Олимпиады по робототехнике. Главный эксперт фестиваля «</a:t>
            </a:r>
            <a:r>
              <a:rPr lang="ru-RU" sz="1400" dirty="0" err="1"/>
              <a:t>Абилимпикс</a:t>
            </a:r>
            <a:r>
              <a:rPr lang="ru-RU" sz="1400" dirty="0"/>
              <a:t>» компетенции «Промышленная робототехника», Пермский край.</a:t>
            </a:r>
          </a:p>
        </p:txBody>
      </p:sp>
      <p:sp>
        <p:nvSpPr>
          <p:cNvPr id="7" name="Прямоугольник 6"/>
          <p:cNvSpPr/>
          <p:nvPr/>
        </p:nvSpPr>
        <p:spPr>
          <a:xfrm>
            <a:off x="185228" y="5514914"/>
            <a:ext cx="5581588" cy="116955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a:t>Шимов</a:t>
            </a:r>
            <a:r>
              <a:rPr lang="ru-RU" sz="1400" b="1" dirty="0"/>
              <a:t> Иван Владимирович - </a:t>
            </a:r>
            <a:r>
              <a:rPr lang="ru-RU" sz="1400" dirty="0"/>
              <a:t>преподаватель ФГБОУ ВО «Уральский государственный педагогический университет», Федеральный судья направления «Робототехника», Главный  эксперт в компетенции «мобильная робототехника» Национального чемпионата </a:t>
            </a:r>
            <a:r>
              <a:rPr lang="ru-RU" sz="1400" dirty="0" err="1"/>
              <a:t>JuniorSkills</a:t>
            </a:r>
            <a:r>
              <a:rPr lang="ru-RU" sz="1400" dirty="0"/>
              <a:t>, Национального чемпионата </a:t>
            </a:r>
            <a:r>
              <a:rPr lang="ru-RU" sz="1400" dirty="0" err="1"/>
              <a:t>WorldSkillsRussia</a:t>
            </a:r>
            <a:r>
              <a:rPr lang="ru-RU" sz="1400" dirty="0"/>
              <a:t>, г. Екатеринбург.</a:t>
            </a:r>
          </a:p>
        </p:txBody>
      </p:sp>
      <p:sp>
        <p:nvSpPr>
          <p:cNvPr id="10" name="Заголовок 2"/>
          <p:cNvSpPr txBox="1">
            <a:spLocks/>
          </p:cNvSpPr>
          <p:nvPr/>
        </p:nvSpPr>
        <p:spPr bwMode="auto">
          <a:xfrm>
            <a:off x="87692" y="152962"/>
            <a:ext cx="8229598"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dirty="0">
                <a:solidFill>
                  <a:schemeClr val="accent1">
                    <a:lumMod val="50000"/>
                  </a:schemeClr>
                </a:solidFill>
                <a:latin typeface="Calibri"/>
              </a:rPr>
              <a:t>Составы жюри по направлениям Олимпиады</a:t>
            </a:r>
            <a:endParaRPr kumimoji="0" lang="ru-RU" sz="2800" b="0" i="0" u="none" strike="noStrike" kern="1200" cap="none" spc="0" normalizeH="0" baseline="0" noProof="0" dirty="0">
              <a:ln>
                <a:noFill/>
              </a:ln>
              <a:solidFill>
                <a:schemeClr val="accent1">
                  <a:lumMod val="50000"/>
                </a:schemeClr>
              </a:solidFill>
              <a:effectLst/>
              <a:uLnTx/>
              <a:uFillTx/>
              <a:latin typeface="Calibri"/>
            </a:endParaRPr>
          </a:p>
        </p:txBody>
      </p:sp>
      <p:sp>
        <p:nvSpPr>
          <p:cNvPr id="11" name="Заголовок 2"/>
          <p:cNvSpPr txBox="1">
            <a:spLocks/>
          </p:cNvSpPr>
          <p:nvPr/>
        </p:nvSpPr>
        <p:spPr bwMode="auto">
          <a:xfrm>
            <a:off x="1212404" y="718278"/>
            <a:ext cx="3697924"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sz="1700" dirty="0">
                <a:solidFill>
                  <a:schemeClr val="accent1">
                    <a:lumMod val="50000"/>
                  </a:schemeClr>
                </a:solidFill>
                <a:latin typeface="Calibri"/>
              </a:rPr>
              <a:t>Жюри направления «Робототехника»</a:t>
            </a:r>
            <a:endParaRPr kumimoji="0" lang="ru-RU" sz="1700" b="0" i="0" u="none" strike="noStrike" kern="1200" cap="none" spc="0" normalizeH="0" baseline="0" noProof="0" dirty="0">
              <a:ln>
                <a:noFill/>
              </a:ln>
              <a:solidFill>
                <a:schemeClr val="accent1">
                  <a:lumMod val="50000"/>
                </a:schemeClr>
              </a:solidFill>
              <a:effectLst/>
              <a:uLnTx/>
              <a:uFillTx/>
              <a:latin typeface="Calibri"/>
            </a:endParaRPr>
          </a:p>
        </p:txBody>
      </p:sp>
      <p:sp>
        <p:nvSpPr>
          <p:cNvPr id="8" name="Заголовок 2"/>
          <p:cNvSpPr txBox="1">
            <a:spLocks/>
          </p:cNvSpPr>
          <p:nvPr/>
        </p:nvSpPr>
        <p:spPr bwMode="auto">
          <a:xfrm>
            <a:off x="6362935" y="689558"/>
            <a:ext cx="3908709"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sz="1700" dirty="0">
                <a:solidFill>
                  <a:schemeClr val="accent1">
                    <a:lumMod val="50000"/>
                  </a:schemeClr>
                </a:solidFill>
                <a:latin typeface="Calibri"/>
              </a:rPr>
              <a:t>Жюри направления «Что? Где? Когда?»</a:t>
            </a:r>
            <a:endParaRPr kumimoji="0" lang="ru-RU" sz="1700" b="0" i="0" u="none" strike="noStrike" kern="1200" cap="none" spc="0" normalizeH="0" baseline="0" noProof="0" dirty="0">
              <a:ln>
                <a:noFill/>
              </a:ln>
              <a:solidFill>
                <a:schemeClr val="accent1">
                  <a:lumMod val="50000"/>
                </a:schemeClr>
              </a:solidFill>
              <a:effectLst/>
              <a:uLnTx/>
              <a:uFillTx/>
              <a:latin typeface="Calibri"/>
            </a:endParaRPr>
          </a:p>
        </p:txBody>
      </p:sp>
      <p:sp>
        <p:nvSpPr>
          <p:cNvPr id="9" name="Прямоугольник 8"/>
          <p:cNvSpPr/>
          <p:nvPr/>
        </p:nvSpPr>
        <p:spPr>
          <a:xfrm>
            <a:off x="5835518" y="3183856"/>
            <a:ext cx="5270694" cy="1384995"/>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err="1"/>
              <a:t>Митряков</a:t>
            </a:r>
            <a:r>
              <a:rPr lang="ru-RU" sz="1400" b="1" dirty="0"/>
              <a:t> Александр Евгеньевич </a:t>
            </a:r>
            <a:r>
              <a:rPr lang="ru-RU" sz="1400" dirty="0"/>
              <a:t>- доцент кафедры истории Удмуртии, археологии и этнологии Института истории и социологии УДГУ. Преподаватель обществознания ООО «Центра современного образования «Семь пядей». Археолог, кандидат  исторических наук, бронзовый призёр VI Чемпионата России по «Своей игре» среди студентов, г. Ижевск.</a:t>
            </a:r>
          </a:p>
        </p:txBody>
      </p:sp>
      <p:sp>
        <p:nvSpPr>
          <p:cNvPr id="13" name="Прямоугольник 12">
            <a:extLst>
              <a:ext uri="{FF2B5EF4-FFF2-40B4-BE49-F238E27FC236}">
                <a16:creationId xmlns:a16="http://schemas.microsoft.com/office/drawing/2014/main" xmlns="" id="{06059446-A289-4D6B-88DC-2D75FE942CDC}"/>
              </a:ext>
            </a:extLst>
          </p:cNvPr>
          <p:cNvSpPr/>
          <p:nvPr/>
        </p:nvSpPr>
        <p:spPr>
          <a:xfrm>
            <a:off x="5818798" y="1245857"/>
            <a:ext cx="4030594" cy="1815882"/>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a:solidFill>
                  <a:schemeClr val="tx1"/>
                </a:solidFill>
                <a:cs typeface="Arial" panose="020B0604020202020204" pitchFamily="34" charset="0"/>
              </a:rPr>
              <a:t>Белозёров Борис Сергеевич </a:t>
            </a:r>
            <a:r>
              <a:rPr lang="ru-RU" sz="1400" dirty="0"/>
              <a:t>– </a:t>
            </a:r>
            <a:r>
              <a:rPr lang="ru-RU" sz="1400" dirty="0">
                <a:solidFill>
                  <a:srgbClr val="0070C0"/>
                </a:solidFill>
              </a:rPr>
              <a:t>председатель жюри направления</a:t>
            </a:r>
            <a:r>
              <a:rPr lang="ru-RU" sz="1400" dirty="0">
                <a:solidFill>
                  <a:schemeClr val="tx1"/>
                </a:solidFill>
                <a:cs typeface="Arial" panose="020B0604020202020204" pitchFamily="34" charset="0"/>
              </a:rPr>
              <a:t>,</a:t>
            </a:r>
            <a:r>
              <a:rPr lang="ru-RU" sz="1400" dirty="0">
                <a:solidFill>
                  <a:srgbClr val="000000"/>
                </a:solidFill>
                <a:cs typeface="Arial" panose="020B0604020202020204" pitchFamily="34" charset="0"/>
              </a:rPr>
              <a:t> </a:t>
            </a:r>
            <a:r>
              <a:rPr lang="ru-RU" sz="1400" dirty="0">
                <a:solidFill>
                  <a:srgbClr val="000000"/>
                </a:solidFill>
              </a:rPr>
              <a:t>преподаватель Лицея МГИМО им. А.М. Горчакова, </a:t>
            </a:r>
            <a:r>
              <a:rPr lang="ru-RU" sz="1400" dirty="0">
                <a:solidFill>
                  <a:srgbClr val="000000"/>
                </a:solidFill>
                <a:cs typeface="Arial" panose="020B0604020202020204" pitchFamily="34" charset="0"/>
              </a:rPr>
              <a:t>капитан команды телевизионного элитарного клуба «Что? Где? Когда?», обладатель Хрустальной совы. Победителем Кубка Европы «Что? Где? Когда?» среди студентов, чемпион мира по «</a:t>
            </a:r>
            <a:r>
              <a:rPr lang="ru-RU" sz="1400" dirty="0" err="1">
                <a:solidFill>
                  <a:srgbClr val="000000"/>
                </a:solidFill>
                <a:cs typeface="Arial" panose="020B0604020202020204" pitchFamily="34" charset="0"/>
              </a:rPr>
              <a:t>Брэйн</a:t>
            </a:r>
            <a:r>
              <a:rPr lang="ru-RU" sz="1400" dirty="0">
                <a:solidFill>
                  <a:srgbClr val="000000"/>
                </a:solidFill>
                <a:cs typeface="Arial" panose="020B0604020202020204" pitchFamily="34" charset="0"/>
              </a:rPr>
              <a:t>-рингу» в составе сборной России. А</a:t>
            </a:r>
            <a:r>
              <a:rPr lang="ru-RU" sz="1400" dirty="0">
                <a:solidFill>
                  <a:schemeClr val="tx1"/>
                </a:solidFill>
                <a:cs typeface="Arial" panose="020B0604020202020204" pitchFamily="34" charset="0"/>
              </a:rPr>
              <a:t>втор и редактор вопросов  по ЧГК, г. Москва. </a:t>
            </a:r>
            <a:endParaRPr lang="ru-RU" sz="1400" b="1" dirty="0">
              <a:solidFill>
                <a:schemeClr val="tx1"/>
              </a:solidFill>
              <a:cs typeface="Arial" panose="020B0604020202020204" pitchFamily="34" charset="0"/>
            </a:endParaRPr>
          </a:p>
        </p:txBody>
      </p:sp>
      <p:pic>
        <p:nvPicPr>
          <p:cNvPr id="14" name="Рисунок 13"/>
          <p:cNvPicPr>
            <a:picLocks noChangeAspect="1"/>
          </p:cNvPicPr>
          <p:nvPr/>
        </p:nvPicPr>
        <p:blipFill rotWithShape="1">
          <a:blip r:embed="rId2"/>
          <a:srcRect l="6201" t="50094" r="5300" b="37656"/>
          <a:stretch/>
        </p:blipFill>
        <p:spPr>
          <a:xfrm rot="5400000">
            <a:off x="8385048" y="3051050"/>
            <a:ext cx="6858000" cy="755904"/>
          </a:xfrm>
          <a:prstGeom prst="rect">
            <a:avLst/>
          </a:prstGeom>
        </p:spPr>
      </p:pic>
      <p:sp>
        <p:nvSpPr>
          <p:cNvPr id="2" name="Номер слайда 1">
            <a:extLst>
              <a:ext uri="{FF2B5EF4-FFF2-40B4-BE49-F238E27FC236}">
                <a16:creationId xmlns:a16="http://schemas.microsoft.com/office/drawing/2014/main" xmlns="" id="{A4A36380-B04B-4BD8-A4E7-0621C069C571}"/>
              </a:ext>
            </a:extLst>
          </p:cNvPr>
          <p:cNvSpPr>
            <a:spLocks noGrp="1"/>
          </p:cNvSpPr>
          <p:nvPr>
            <p:ph type="sldNum" sz="quarter" idx="12"/>
          </p:nvPr>
        </p:nvSpPr>
        <p:spPr/>
        <p:txBody>
          <a:bodyPr/>
          <a:lstStyle/>
          <a:p>
            <a:fld id="{809F27D0-3D5B-4053-81F3-1E43538AC4A7}" type="slidenum">
              <a:rPr lang="ru-RU" smtClean="0"/>
              <a:t>6</a:t>
            </a:fld>
            <a:endParaRPr lang="ru-RU"/>
          </a:p>
        </p:txBody>
      </p:sp>
      <p:sp>
        <p:nvSpPr>
          <p:cNvPr id="15" name="Прямоугольник 14">
            <a:extLst>
              <a:ext uri="{FF2B5EF4-FFF2-40B4-BE49-F238E27FC236}">
                <a16:creationId xmlns:a16="http://schemas.microsoft.com/office/drawing/2014/main" xmlns="" id="{1C4D0E28-4FFA-4DD5-8AEC-4637B84204EB}"/>
              </a:ext>
            </a:extLst>
          </p:cNvPr>
          <p:cNvSpPr/>
          <p:nvPr/>
        </p:nvSpPr>
        <p:spPr>
          <a:xfrm>
            <a:off x="5832201" y="4652792"/>
            <a:ext cx="5270694" cy="2031325"/>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a:t>Сидоров Вадим Вениаминович </a:t>
            </a:r>
            <a:r>
              <a:rPr lang="ru-RU" sz="1400" dirty="0"/>
              <a:t>– методист Кировского центра дополнительного образования одаренных школьников, кандидат физико-математических наук, доцент кафедры фундаментальной математики Вятского государственного университета, входит в оргкомитеты олимпиады Л. Эйлера и  Уральского турнира юных математиков, член жюри различных математических олимпиад, руководитель математического кружка в г. Киров. Является одним из учредителей Кировской региональной общественной организации «Лига интеллектуальных игр Вятки».</a:t>
            </a:r>
          </a:p>
        </p:txBody>
      </p:sp>
      <p:pic>
        <p:nvPicPr>
          <p:cNvPr id="16" name="Picture 2">
            <a:extLst>
              <a:ext uri="{FF2B5EF4-FFF2-40B4-BE49-F238E27FC236}">
                <a16:creationId xmlns:a16="http://schemas.microsoft.com/office/drawing/2014/main" xmlns="" id="{2BBF0D4F-F88C-4CE0-AC84-32D5491EB0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61" t="2231" r="31394" b="55229"/>
          <a:stretch/>
        </p:blipFill>
        <p:spPr bwMode="auto">
          <a:xfrm>
            <a:off x="9931688" y="1245857"/>
            <a:ext cx="1378931" cy="181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6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bwMode="auto">
          <a:xfrm>
            <a:off x="130364" y="146318"/>
            <a:ext cx="8229598"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dirty="0">
                <a:solidFill>
                  <a:schemeClr val="accent1">
                    <a:lumMod val="50000"/>
                  </a:schemeClr>
                </a:solidFill>
                <a:latin typeface="Calibri"/>
              </a:rPr>
              <a:t>Составы жюри по направлениям Олимпиады</a:t>
            </a:r>
            <a:endParaRPr kumimoji="0" lang="ru-RU" sz="2800" b="0" i="0" u="none" strike="noStrike" kern="1200" cap="none" spc="0" normalizeH="0" baseline="0" noProof="0" dirty="0">
              <a:ln>
                <a:noFill/>
              </a:ln>
              <a:solidFill>
                <a:schemeClr val="accent1">
                  <a:lumMod val="50000"/>
                </a:schemeClr>
              </a:solidFill>
              <a:effectLst/>
              <a:uLnTx/>
              <a:uFillTx/>
              <a:latin typeface="Calibri"/>
            </a:endParaRPr>
          </a:p>
        </p:txBody>
      </p:sp>
      <p:sp>
        <p:nvSpPr>
          <p:cNvPr id="5" name="Заголовок 2"/>
          <p:cNvSpPr txBox="1">
            <a:spLocks/>
          </p:cNvSpPr>
          <p:nvPr/>
        </p:nvSpPr>
        <p:spPr bwMode="auto">
          <a:xfrm>
            <a:off x="908549" y="671712"/>
            <a:ext cx="4170364"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defPPr>
              <a:defRPr lang="ru-RU"/>
            </a:defPPr>
            <a:lvl1pPr marR="0" lvl="0" indent="0" eaLnBrk="0" fontAlgn="base" hangingPunct="0">
              <a:lnSpc>
                <a:spcPct val="100000"/>
              </a:lnSpc>
              <a:spcBef>
                <a:spcPct val="0"/>
              </a:spcBef>
              <a:spcAft>
                <a:spcPct val="0"/>
              </a:spcAft>
              <a:buClrTx/>
              <a:buSzTx/>
              <a:buFontTx/>
              <a:buNone/>
              <a:tabLst/>
              <a:defRPr sz="2800">
                <a:solidFill>
                  <a:srgbClr val="C00000"/>
                </a:solidFill>
                <a:latin typeface="Calibri"/>
                <a:ea typeface="+mj-ea"/>
                <a:cs typeface="+mj-cs"/>
              </a:defRPr>
            </a:lvl1pPr>
            <a:lvl2pPr algn="ctr" eaLnBrk="0" fontAlgn="base" hangingPunct="0">
              <a:spcBef>
                <a:spcPct val="0"/>
              </a:spcBef>
              <a:spcAft>
                <a:spcPct val="0"/>
              </a:spcAft>
              <a:defRPr sz="3300">
                <a:latin typeface="Calibri" pitchFamily="34" charset="0"/>
              </a:defRPr>
            </a:lvl2pPr>
            <a:lvl3pPr algn="ctr" eaLnBrk="0" fontAlgn="base" hangingPunct="0">
              <a:spcBef>
                <a:spcPct val="0"/>
              </a:spcBef>
              <a:spcAft>
                <a:spcPct val="0"/>
              </a:spcAft>
              <a:defRPr sz="3300">
                <a:latin typeface="Calibri" pitchFamily="34" charset="0"/>
              </a:defRPr>
            </a:lvl3pPr>
            <a:lvl4pPr algn="ctr" eaLnBrk="0" fontAlgn="base" hangingPunct="0">
              <a:spcBef>
                <a:spcPct val="0"/>
              </a:spcBef>
              <a:spcAft>
                <a:spcPct val="0"/>
              </a:spcAft>
              <a:defRPr sz="3300">
                <a:latin typeface="Calibri" pitchFamily="34" charset="0"/>
              </a:defRPr>
            </a:lvl4pPr>
            <a:lvl5pPr algn="ctr" eaLnBrk="0" fontAlgn="base" hangingPunct="0">
              <a:spcBef>
                <a:spcPct val="0"/>
              </a:spcBef>
              <a:spcAft>
                <a:spcPct val="0"/>
              </a:spcAft>
              <a:defRPr sz="3300">
                <a:latin typeface="Calibri" pitchFamily="34" charset="0"/>
              </a:defRPr>
            </a:lvl5pPr>
            <a:lvl6pPr marL="342900" algn="ctr" fontAlgn="base">
              <a:spcBef>
                <a:spcPct val="0"/>
              </a:spcBef>
              <a:spcAft>
                <a:spcPct val="0"/>
              </a:spcAft>
              <a:defRPr sz="3300">
                <a:latin typeface="Calibri" pitchFamily="34" charset="0"/>
              </a:defRPr>
            </a:lvl6pPr>
            <a:lvl7pPr marL="685800" algn="ctr" fontAlgn="base">
              <a:spcBef>
                <a:spcPct val="0"/>
              </a:spcBef>
              <a:spcAft>
                <a:spcPct val="0"/>
              </a:spcAft>
              <a:defRPr sz="3300">
                <a:latin typeface="Calibri" pitchFamily="34" charset="0"/>
              </a:defRPr>
            </a:lvl7pPr>
            <a:lvl8pPr marL="1028700" algn="ctr" fontAlgn="base">
              <a:spcBef>
                <a:spcPct val="0"/>
              </a:spcBef>
              <a:spcAft>
                <a:spcPct val="0"/>
              </a:spcAft>
              <a:defRPr sz="3300">
                <a:latin typeface="Calibri" pitchFamily="34" charset="0"/>
              </a:defRPr>
            </a:lvl8pPr>
            <a:lvl9pPr marL="1371600" algn="ctr" fontAlgn="base">
              <a:spcBef>
                <a:spcPct val="0"/>
              </a:spcBef>
              <a:spcAft>
                <a:spcPct val="0"/>
              </a:spcAft>
              <a:defRPr sz="3300">
                <a:latin typeface="Calibri" pitchFamily="34" charset="0"/>
              </a:defRPr>
            </a:lvl9pPr>
          </a:lstStyle>
          <a:p>
            <a:r>
              <a:rPr lang="ru-RU" sz="1700" dirty="0">
                <a:solidFill>
                  <a:schemeClr val="accent1">
                    <a:lumMod val="50000"/>
                  </a:schemeClr>
                </a:solidFill>
              </a:rPr>
              <a:t>Жюри направления «Программирование»</a:t>
            </a:r>
          </a:p>
        </p:txBody>
      </p:sp>
      <p:sp>
        <p:nvSpPr>
          <p:cNvPr id="6" name="Прямоугольник 5"/>
          <p:cNvSpPr/>
          <p:nvPr/>
        </p:nvSpPr>
        <p:spPr>
          <a:xfrm>
            <a:off x="118580" y="2245916"/>
            <a:ext cx="5664357" cy="1815882"/>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a:t>Айдаров Юрий Рафаэлевич </a:t>
            </a:r>
            <a:r>
              <a:rPr lang="ru-RU" sz="1400" dirty="0"/>
              <a:t>– директор структурного подразделения: Лицея ПГНИУ, ФГАОУ ВО «Пермский государственный национальный исследовательский университет», член жюри регионального этапа всероссийской олимпиады школьников по информатике, подготовил золотых медалистов студенческого командного чемпионата мира по программированию, лауреат премии губернатора Пермского края в области образования, лауреат премии Пермского края в области науки 2 степени. г. Пермь. </a:t>
            </a:r>
          </a:p>
        </p:txBody>
      </p:sp>
      <p:sp>
        <p:nvSpPr>
          <p:cNvPr id="7" name="Прямоугольник 6"/>
          <p:cNvSpPr/>
          <p:nvPr/>
        </p:nvSpPr>
        <p:spPr>
          <a:xfrm>
            <a:off x="129777" y="1155073"/>
            <a:ext cx="5664357" cy="954107"/>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a:t>Плотникова Наталья Павловна </a:t>
            </a:r>
            <a:r>
              <a:rPr lang="ru-RU" sz="1400" dirty="0"/>
              <a:t>– </a:t>
            </a:r>
            <a:r>
              <a:rPr lang="ru-RU" sz="1400" dirty="0">
                <a:solidFill>
                  <a:srgbClr val="0070C0"/>
                </a:solidFill>
              </a:rPr>
              <a:t>председатель жюри направления, </a:t>
            </a:r>
            <a:r>
              <a:rPr lang="ru-RU" sz="1400" dirty="0"/>
              <a:t>директор Центра олимпиадной подготовки по программированию, член жюри Интеллектуальной олимпиады ПФО среди школьников прошлых лет, г. Саранск. </a:t>
            </a:r>
          </a:p>
        </p:txBody>
      </p:sp>
      <p:sp>
        <p:nvSpPr>
          <p:cNvPr id="8" name="Прямоугольник 7"/>
          <p:cNvSpPr/>
          <p:nvPr/>
        </p:nvSpPr>
        <p:spPr>
          <a:xfrm>
            <a:off x="129190" y="4174582"/>
            <a:ext cx="5664357" cy="523220"/>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a:t>Денискин Александр Владимирович </a:t>
            </a:r>
            <a:r>
              <a:rPr lang="ru-RU" sz="1400" dirty="0"/>
              <a:t>– преподаватель центра олимпиадной подготовки, аспирант МГУ им. Огарева, г. Саранск</a:t>
            </a:r>
          </a:p>
        </p:txBody>
      </p:sp>
      <p:sp>
        <p:nvSpPr>
          <p:cNvPr id="9" name="Прямоугольник 8"/>
          <p:cNvSpPr/>
          <p:nvPr/>
        </p:nvSpPr>
        <p:spPr>
          <a:xfrm>
            <a:off x="118580" y="4824891"/>
            <a:ext cx="5664357" cy="1169551"/>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a:t>Дунаев Владислав Юрьевич </a:t>
            </a:r>
            <a:r>
              <a:rPr lang="ru-RU" sz="1400" dirty="0"/>
              <a:t>– магистрант 2-го года обучения ФГБОУ ВО «Пензенский государственный университет», призер финалов северной Евразии (</a:t>
            </a:r>
            <a:r>
              <a:rPr lang="en-US" sz="1400" dirty="0"/>
              <a:t>NERC 2017-202</a:t>
            </a:r>
            <a:r>
              <a:rPr lang="ru-RU" sz="1400" dirty="0"/>
              <a:t>1), победитель квалификационного этапа чемпионата Юга и Поволжья России 2021-2022, призер (2 место) чемпионата </a:t>
            </a:r>
            <a:r>
              <a:rPr lang="ru-RU" sz="1400" dirty="0" err="1"/>
              <a:t>чемпионата</a:t>
            </a:r>
            <a:r>
              <a:rPr lang="ru-RU" sz="1400" dirty="0"/>
              <a:t> Юга и Поволжья России 2021-2022, г. Пенза</a:t>
            </a:r>
          </a:p>
        </p:txBody>
      </p:sp>
      <p:sp>
        <p:nvSpPr>
          <p:cNvPr id="11" name="Заголовок 2"/>
          <p:cNvSpPr txBox="1">
            <a:spLocks/>
          </p:cNvSpPr>
          <p:nvPr/>
        </p:nvSpPr>
        <p:spPr bwMode="auto">
          <a:xfrm>
            <a:off x="5793547" y="671711"/>
            <a:ext cx="5642548"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10000"/>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sz="2000" dirty="0">
                <a:solidFill>
                  <a:schemeClr val="accent1">
                    <a:lumMod val="50000"/>
                  </a:schemeClr>
                </a:solidFill>
                <a:latin typeface="Calibri"/>
              </a:rPr>
              <a:t>Жюри направления «Решение изобретательских задач»</a:t>
            </a:r>
            <a:endParaRPr kumimoji="0" lang="ru-RU" sz="2000" b="0" i="0" u="none" strike="noStrike" kern="1200" cap="none" spc="0" normalizeH="0" baseline="0" noProof="0" dirty="0">
              <a:ln>
                <a:noFill/>
              </a:ln>
              <a:solidFill>
                <a:schemeClr val="accent1">
                  <a:lumMod val="50000"/>
                </a:schemeClr>
              </a:solidFill>
              <a:effectLst/>
              <a:uLnTx/>
              <a:uFillTx/>
              <a:latin typeface="Calibri"/>
            </a:endParaRPr>
          </a:p>
        </p:txBody>
      </p:sp>
      <p:sp>
        <p:nvSpPr>
          <p:cNvPr id="12" name="Прямоугольник 11"/>
          <p:cNvSpPr/>
          <p:nvPr/>
        </p:nvSpPr>
        <p:spPr>
          <a:xfrm>
            <a:off x="5917341" y="2198779"/>
            <a:ext cx="5394960" cy="1169551"/>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a:t>Захарова Ольга </a:t>
            </a:r>
            <a:r>
              <a:rPr lang="ru-RU" sz="1400" b="1" dirty="0" err="1"/>
              <a:t>Рэмовна</a:t>
            </a:r>
            <a:r>
              <a:rPr lang="ru-RU" sz="1400" b="1" dirty="0"/>
              <a:t> - </a:t>
            </a:r>
            <a:r>
              <a:rPr lang="ru-RU" sz="1400" dirty="0"/>
              <a:t>региональный представитель Международной  общественной организации «Саммит Разработчиков ТРИЗ», руководитель региональной дирекции «Школьный патент», основатель «Академии изобретателей» Пермского края, г. Пермь</a:t>
            </a:r>
          </a:p>
        </p:txBody>
      </p:sp>
      <p:sp>
        <p:nvSpPr>
          <p:cNvPr id="13" name="Прямоугольник 12"/>
          <p:cNvSpPr/>
          <p:nvPr/>
        </p:nvSpPr>
        <p:spPr>
          <a:xfrm>
            <a:off x="5922173" y="4500851"/>
            <a:ext cx="5394960" cy="1169551"/>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err="1"/>
              <a:t>Шилкина</a:t>
            </a:r>
            <a:r>
              <a:rPr lang="ru-RU" sz="1400" b="1" dirty="0"/>
              <a:t> Ольга Алексеевна </a:t>
            </a:r>
            <a:r>
              <a:rPr lang="ru-RU" sz="1400" dirty="0"/>
              <a:t>- победитель городской олимпиады ТРИЗ (Санкт-Петербург, 2006), международной олимпиады ТРИЗ (РА ТРИЗ, 2021), наставник победителей международной олимпиады ТРИЗ, обладателей дипломов 1 степени. ТРИЗ-педагог и член ГУМО в Санкт-Петербурге.</a:t>
            </a:r>
          </a:p>
        </p:txBody>
      </p:sp>
      <p:sp>
        <p:nvSpPr>
          <p:cNvPr id="15" name="Прямоугольник 14"/>
          <p:cNvSpPr/>
          <p:nvPr/>
        </p:nvSpPr>
        <p:spPr>
          <a:xfrm>
            <a:off x="5913120" y="3465718"/>
            <a:ext cx="5394960" cy="954107"/>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a:t>Мохова Ксения Сергеевна - </a:t>
            </a:r>
            <a:r>
              <a:rPr lang="ru-RU" sz="1400" dirty="0"/>
              <a:t>педагог дополнительного образования </a:t>
            </a:r>
            <a:br>
              <a:rPr lang="ru-RU" sz="1400" dirty="0"/>
            </a:br>
            <a:r>
              <a:rPr lang="ru-RU" sz="1400" dirty="0"/>
              <a:t>ГУ ДО «Пермский краевой центр «Муравейник», Специалист Международной Ассоциации ТРИЗ, региональный представитель Международного проекта «Школьный патент», г. Пермь</a:t>
            </a:r>
          </a:p>
        </p:txBody>
      </p:sp>
      <p:sp>
        <p:nvSpPr>
          <p:cNvPr id="17" name="Прямоугольник 16"/>
          <p:cNvSpPr/>
          <p:nvPr/>
        </p:nvSpPr>
        <p:spPr>
          <a:xfrm>
            <a:off x="5917341" y="1155073"/>
            <a:ext cx="5394960" cy="954107"/>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a:t>Семенова Людмила Николаевна - </a:t>
            </a:r>
            <a:r>
              <a:rPr lang="ru-RU" sz="1400" dirty="0">
                <a:solidFill>
                  <a:srgbClr val="0070C0"/>
                </a:solidFill>
              </a:rPr>
              <a:t>председатель жюри направления, </a:t>
            </a:r>
            <a:r>
              <a:rPr lang="ru-RU" sz="1400" dirty="0"/>
              <a:t>специалист по ТРИЗ 4 уровня, кандидат химических наук, доцент НГУ и НГУ ЭУ, член Совета РА ТРИЗ, основатель и директор компании «ДИОЛ», ТРИЗ тренер, г. Новосибирск, </a:t>
            </a:r>
          </a:p>
        </p:txBody>
      </p:sp>
      <p:pic>
        <p:nvPicPr>
          <p:cNvPr id="18" name="Рисунок 17"/>
          <p:cNvPicPr>
            <a:picLocks noChangeAspect="1"/>
          </p:cNvPicPr>
          <p:nvPr/>
        </p:nvPicPr>
        <p:blipFill rotWithShape="1">
          <a:blip r:embed="rId2"/>
          <a:srcRect l="6201" t="50094" r="5300" b="37656"/>
          <a:stretch/>
        </p:blipFill>
        <p:spPr>
          <a:xfrm rot="5400000">
            <a:off x="8385048" y="3051050"/>
            <a:ext cx="6858000" cy="755904"/>
          </a:xfrm>
          <a:prstGeom prst="rect">
            <a:avLst/>
          </a:prstGeom>
        </p:spPr>
      </p:pic>
      <p:sp>
        <p:nvSpPr>
          <p:cNvPr id="19" name="Прямоугольник 18"/>
          <p:cNvSpPr/>
          <p:nvPr/>
        </p:nvSpPr>
        <p:spPr>
          <a:xfrm>
            <a:off x="125262" y="6166888"/>
            <a:ext cx="5664357" cy="523220"/>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a:solidFill>
                  <a:schemeClr val="tx1"/>
                </a:solidFill>
              </a:rPr>
              <a:t>Мартынов Владислав Александрович </a:t>
            </a:r>
            <a:r>
              <a:rPr lang="ru-RU" sz="1400" dirty="0">
                <a:solidFill>
                  <a:schemeClr val="tx1"/>
                </a:solidFill>
              </a:rPr>
              <a:t>– аспирант МГУ им. Огарева, </a:t>
            </a:r>
            <a:br>
              <a:rPr lang="ru-RU" sz="1400" dirty="0">
                <a:solidFill>
                  <a:schemeClr val="tx1"/>
                </a:solidFill>
              </a:rPr>
            </a:br>
            <a:r>
              <a:rPr lang="ru-RU" sz="1400" dirty="0">
                <a:solidFill>
                  <a:schemeClr val="tx1"/>
                </a:solidFill>
              </a:rPr>
              <a:t>г. Саранск</a:t>
            </a:r>
          </a:p>
        </p:txBody>
      </p:sp>
      <p:sp>
        <p:nvSpPr>
          <p:cNvPr id="2" name="Номер слайда 1">
            <a:extLst>
              <a:ext uri="{FF2B5EF4-FFF2-40B4-BE49-F238E27FC236}">
                <a16:creationId xmlns:a16="http://schemas.microsoft.com/office/drawing/2014/main" xmlns="" id="{9D409807-AB2C-4DA0-AE90-445C78596CFA}"/>
              </a:ext>
            </a:extLst>
          </p:cNvPr>
          <p:cNvSpPr>
            <a:spLocks noGrp="1"/>
          </p:cNvSpPr>
          <p:nvPr>
            <p:ph type="sldNum" sz="quarter" idx="12"/>
          </p:nvPr>
        </p:nvSpPr>
        <p:spPr/>
        <p:txBody>
          <a:bodyPr/>
          <a:lstStyle/>
          <a:p>
            <a:fld id="{809F27D0-3D5B-4053-81F3-1E43538AC4A7}" type="slidenum">
              <a:rPr lang="ru-RU" smtClean="0"/>
              <a:t>7</a:t>
            </a:fld>
            <a:endParaRPr lang="ru-RU"/>
          </a:p>
        </p:txBody>
      </p:sp>
      <p:sp>
        <p:nvSpPr>
          <p:cNvPr id="16" name="Прямоугольник 15">
            <a:extLst>
              <a:ext uri="{FF2B5EF4-FFF2-40B4-BE49-F238E27FC236}">
                <a16:creationId xmlns:a16="http://schemas.microsoft.com/office/drawing/2014/main" xmlns="" id="{F5EDCD07-5593-4ECD-9D86-A6DFE223B4FB}"/>
              </a:ext>
            </a:extLst>
          </p:cNvPr>
          <p:cNvSpPr/>
          <p:nvPr/>
        </p:nvSpPr>
        <p:spPr>
          <a:xfrm>
            <a:off x="5922173" y="5740107"/>
            <a:ext cx="5394960" cy="954107"/>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a:t>Полякова Наталья Владимировна  </a:t>
            </a:r>
            <a:r>
              <a:rPr lang="ru-RU" sz="1400" dirty="0"/>
              <a:t>педагог  Государственного автономного учреждения дополнительного образования республики Коми "Республиканский центр дополнительного образования"</a:t>
            </a:r>
          </a:p>
        </p:txBody>
      </p:sp>
    </p:spTree>
    <p:extLst>
      <p:ext uri="{BB962C8B-B14F-4D97-AF65-F5344CB8AC3E}">
        <p14:creationId xmlns:p14="http://schemas.microsoft.com/office/powerpoint/2010/main" val="1738906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2"/>
          <p:cNvSpPr txBox="1">
            <a:spLocks/>
          </p:cNvSpPr>
          <p:nvPr/>
        </p:nvSpPr>
        <p:spPr bwMode="auto">
          <a:xfrm>
            <a:off x="150493" y="171578"/>
            <a:ext cx="8229598"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RU" dirty="0" err="1">
                <a:solidFill>
                  <a:schemeClr val="accent1">
                    <a:lumMod val="50000"/>
                  </a:schemeClr>
                </a:solidFill>
                <a:latin typeface="Calibri"/>
              </a:rPr>
              <a:t>Брендбук</a:t>
            </a:r>
            <a:r>
              <a:rPr lang="ru-RU" dirty="0">
                <a:solidFill>
                  <a:schemeClr val="accent1">
                    <a:lumMod val="50000"/>
                  </a:schemeClr>
                </a:solidFill>
                <a:latin typeface="Calibri"/>
              </a:rPr>
              <a:t>, стилистика Олимпиады</a:t>
            </a:r>
            <a:endParaRPr kumimoji="0" lang="ru-RU" sz="2800" b="0" i="0" u="none" strike="noStrike" kern="1200" cap="none" spc="0" normalizeH="0" baseline="0" noProof="0" dirty="0">
              <a:ln>
                <a:noFill/>
              </a:ln>
              <a:solidFill>
                <a:schemeClr val="accent1">
                  <a:lumMod val="50000"/>
                </a:schemeClr>
              </a:solidFill>
              <a:effectLst/>
              <a:uLnTx/>
              <a:uFillTx/>
              <a:latin typeface="Calibri"/>
            </a:endParaRPr>
          </a:p>
        </p:txBody>
      </p:sp>
      <p:sp>
        <p:nvSpPr>
          <p:cNvPr id="10" name="Заголовок 1">
            <a:extLst>
              <a:ext uri="{FF2B5EF4-FFF2-40B4-BE49-F238E27FC236}">
                <a16:creationId xmlns:a16="http://schemas.microsoft.com/office/drawing/2014/main" xmlns="" id="{69ED6E92-8FA6-490C-A297-26AD612C4A1C}"/>
              </a:ext>
            </a:extLst>
          </p:cNvPr>
          <p:cNvSpPr txBox="1">
            <a:spLocks/>
          </p:cNvSpPr>
          <p:nvPr/>
        </p:nvSpPr>
        <p:spPr>
          <a:xfrm>
            <a:off x="2430394" y="802252"/>
            <a:ext cx="5949697"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000" b="1" dirty="0">
                <a:latin typeface="Calibri"/>
              </a:rPr>
              <a:t>Примеры использования логотипа Олимпиады</a:t>
            </a:r>
            <a:endParaRPr lang="ru-RU" sz="2000" dirty="0">
              <a:latin typeface="Calibri"/>
            </a:endParaRPr>
          </a:p>
        </p:txBody>
      </p:sp>
      <p:sp>
        <p:nvSpPr>
          <p:cNvPr id="12" name="Заголовок 1">
            <a:extLst>
              <a:ext uri="{FF2B5EF4-FFF2-40B4-BE49-F238E27FC236}">
                <a16:creationId xmlns:a16="http://schemas.microsoft.com/office/drawing/2014/main" xmlns="" id="{69ED6E92-8FA6-490C-A297-26AD612C4A1C}"/>
              </a:ext>
            </a:extLst>
          </p:cNvPr>
          <p:cNvSpPr txBox="1">
            <a:spLocks/>
          </p:cNvSpPr>
          <p:nvPr/>
        </p:nvSpPr>
        <p:spPr>
          <a:xfrm>
            <a:off x="2882792" y="6454900"/>
            <a:ext cx="1739602"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ru-RU" sz="1400" i="1" dirty="0">
                <a:latin typeface="Calibri"/>
              </a:rPr>
              <a:t>Пресс </a:t>
            </a:r>
            <a:r>
              <a:rPr lang="ru-RU" sz="1400" i="1" dirty="0" err="1">
                <a:latin typeface="Calibri"/>
              </a:rPr>
              <a:t>волл</a:t>
            </a:r>
            <a:endParaRPr lang="ru-RU" sz="1400" i="1" dirty="0">
              <a:latin typeface="Calibri"/>
            </a:endParaRPr>
          </a:p>
        </p:txBody>
      </p:sp>
      <p:sp>
        <p:nvSpPr>
          <p:cNvPr id="14" name="Заголовок 1">
            <a:extLst>
              <a:ext uri="{FF2B5EF4-FFF2-40B4-BE49-F238E27FC236}">
                <a16:creationId xmlns:a16="http://schemas.microsoft.com/office/drawing/2014/main" xmlns="" id="{69ED6E92-8FA6-490C-A297-26AD612C4A1C}"/>
              </a:ext>
            </a:extLst>
          </p:cNvPr>
          <p:cNvSpPr txBox="1">
            <a:spLocks/>
          </p:cNvSpPr>
          <p:nvPr/>
        </p:nvSpPr>
        <p:spPr>
          <a:xfrm>
            <a:off x="923432" y="3615023"/>
            <a:ext cx="2332203"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ru-RU" sz="1400" i="1" dirty="0">
                <a:latin typeface="Calibri"/>
              </a:rPr>
              <a:t>Потолочные флаги</a:t>
            </a:r>
          </a:p>
        </p:txBody>
      </p:sp>
      <p:pic>
        <p:nvPicPr>
          <p:cNvPr id="2" name="Рисунок 1"/>
          <p:cNvPicPr>
            <a:picLocks noChangeAspect="1"/>
          </p:cNvPicPr>
          <p:nvPr/>
        </p:nvPicPr>
        <p:blipFill rotWithShape="1">
          <a:blip r:embed="rId2"/>
          <a:srcRect l="24700" t="26594" r="26200" b="32531"/>
          <a:stretch/>
        </p:blipFill>
        <p:spPr>
          <a:xfrm>
            <a:off x="1718865" y="3985950"/>
            <a:ext cx="3821204" cy="2507311"/>
          </a:xfrm>
          <a:prstGeom prst="rect">
            <a:avLst/>
          </a:prstGeom>
        </p:spPr>
      </p:pic>
      <p:pic>
        <p:nvPicPr>
          <p:cNvPr id="8" name="Рисунок 7"/>
          <p:cNvPicPr>
            <a:picLocks noChangeAspect="1"/>
          </p:cNvPicPr>
          <p:nvPr/>
        </p:nvPicPr>
        <p:blipFill rotWithShape="1">
          <a:blip r:embed="rId3"/>
          <a:srcRect l="23200" t="32719" r="24800" b="16156"/>
          <a:stretch/>
        </p:blipFill>
        <p:spPr>
          <a:xfrm>
            <a:off x="413842" y="1326761"/>
            <a:ext cx="2858538" cy="2360108"/>
          </a:xfrm>
          <a:prstGeom prst="rect">
            <a:avLst/>
          </a:prstGeom>
        </p:spPr>
      </p:pic>
      <p:pic>
        <p:nvPicPr>
          <p:cNvPr id="20" name="Рисунок 19"/>
          <p:cNvPicPr>
            <a:picLocks noChangeAspect="1"/>
          </p:cNvPicPr>
          <p:nvPr/>
        </p:nvPicPr>
        <p:blipFill rotWithShape="1">
          <a:blip r:embed="rId4"/>
          <a:srcRect l="6201" t="50094" r="5300" b="37656"/>
          <a:stretch/>
        </p:blipFill>
        <p:spPr>
          <a:xfrm rot="5400000">
            <a:off x="8385048" y="3051050"/>
            <a:ext cx="6858000" cy="755904"/>
          </a:xfrm>
          <a:prstGeom prst="rect">
            <a:avLst/>
          </a:prstGeom>
        </p:spPr>
      </p:pic>
      <p:pic>
        <p:nvPicPr>
          <p:cNvPr id="21" name="Рисунок 20"/>
          <p:cNvPicPr>
            <a:picLocks noChangeAspect="1"/>
          </p:cNvPicPr>
          <p:nvPr/>
        </p:nvPicPr>
        <p:blipFill rotWithShape="1">
          <a:blip r:embed="rId5">
            <a:extLst>
              <a:ext uri="{BEBA8EAE-BF5A-486C-A8C5-ECC9F3942E4B}">
                <a14:imgProps xmlns:a14="http://schemas.microsoft.com/office/drawing/2010/main">
                  <a14:imgLayer r:embed="rId6">
                    <a14:imgEffect>
                      <a14:backgroundRemoval t="21191" b="79102" l="30000" r="68672">
                        <a14:foregroundMark x1="46563" y1="45703" x2="46484" y2="56934"/>
                        <a14:foregroundMark x1="49375" y1="22949" x2="67266" y2="60742"/>
                        <a14:foregroundMark x1="31953" y1="61230" x2="30703" y2="61230"/>
                        <a14:foregroundMark x1="31797" y1="59570" x2="49063" y2="22363"/>
                        <a14:foregroundMark x1="36953" y1="68359" x2="61875" y2="68750"/>
                      </a14:backgroundRemoval>
                    </a14:imgEffect>
                  </a14:imgLayer>
                </a14:imgProps>
              </a:ext>
            </a:extLst>
          </a:blip>
          <a:srcRect l="25300" t="20220" r="26500" b="19406"/>
          <a:stretch/>
        </p:blipFill>
        <p:spPr>
          <a:xfrm>
            <a:off x="4120247" y="1234635"/>
            <a:ext cx="2302933" cy="2307711"/>
          </a:xfrm>
          <a:prstGeom prst="rect">
            <a:avLst/>
          </a:prstGeom>
        </p:spPr>
      </p:pic>
      <p:sp>
        <p:nvSpPr>
          <p:cNvPr id="22" name="Заголовок 1">
            <a:extLst>
              <a:ext uri="{FF2B5EF4-FFF2-40B4-BE49-F238E27FC236}">
                <a16:creationId xmlns:a16="http://schemas.microsoft.com/office/drawing/2014/main" xmlns="" id="{69ED6E92-8FA6-490C-A297-26AD612C4A1C}"/>
              </a:ext>
            </a:extLst>
          </p:cNvPr>
          <p:cNvSpPr txBox="1">
            <a:spLocks/>
          </p:cNvSpPr>
          <p:nvPr/>
        </p:nvSpPr>
        <p:spPr>
          <a:xfrm>
            <a:off x="4248526" y="3541079"/>
            <a:ext cx="2332203"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ru-RU" sz="1400" i="1" dirty="0">
                <a:latin typeface="Calibri"/>
              </a:rPr>
              <a:t>Напольные указатели</a:t>
            </a:r>
          </a:p>
        </p:txBody>
      </p:sp>
      <p:sp>
        <p:nvSpPr>
          <p:cNvPr id="3" name="Номер слайда 2">
            <a:extLst>
              <a:ext uri="{FF2B5EF4-FFF2-40B4-BE49-F238E27FC236}">
                <a16:creationId xmlns:a16="http://schemas.microsoft.com/office/drawing/2014/main" xmlns="" id="{20797E96-1698-4BF5-A8EC-7B1C793CA62F}"/>
              </a:ext>
            </a:extLst>
          </p:cNvPr>
          <p:cNvSpPr>
            <a:spLocks noGrp="1"/>
          </p:cNvSpPr>
          <p:nvPr>
            <p:ph type="sldNum" sz="quarter" idx="12"/>
          </p:nvPr>
        </p:nvSpPr>
        <p:spPr/>
        <p:txBody>
          <a:bodyPr/>
          <a:lstStyle/>
          <a:p>
            <a:fld id="{809F27D0-3D5B-4053-81F3-1E43538AC4A7}" type="slidenum">
              <a:rPr lang="ru-RU" smtClean="0"/>
              <a:t>8</a:t>
            </a:fld>
            <a:endParaRPr lang="ru-RU"/>
          </a:p>
        </p:txBody>
      </p:sp>
      <p:pic>
        <p:nvPicPr>
          <p:cNvPr id="5" name="Рисунок 4">
            <a:extLst>
              <a:ext uri="{FF2B5EF4-FFF2-40B4-BE49-F238E27FC236}">
                <a16:creationId xmlns:a16="http://schemas.microsoft.com/office/drawing/2014/main" xmlns="" id="{32C676A4-7AD8-4311-B07B-C5FAB5B77F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622" y="1631316"/>
            <a:ext cx="3869490" cy="3819525"/>
          </a:xfrm>
          <a:prstGeom prst="rect">
            <a:avLst/>
          </a:prstGeom>
        </p:spPr>
      </p:pic>
      <p:sp>
        <p:nvSpPr>
          <p:cNvPr id="16" name="Заголовок 1">
            <a:extLst>
              <a:ext uri="{FF2B5EF4-FFF2-40B4-BE49-F238E27FC236}">
                <a16:creationId xmlns:a16="http://schemas.microsoft.com/office/drawing/2014/main" xmlns="" id="{21C3A8C2-46FA-42AC-A4CE-1029578A8E87}"/>
              </a:ext>
            </a:extLst>
          </p:cNvPr>
          <p:cNvSpPr txBox="1">
            <a:spLocks/>
          </p:cNvSpPr>
          <p:nvPr/>
        </p:nvSpPr>
        <p:spPr>
          <a:xfrm>
            <a:off x="8507482" y="5285739"/>
            <a:ext cx="1017518"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ru-RU" sz="1400" i="1" dirty="0">
                <a:latin typeface="Calibri"/>
              </a:rPr>
              <a:t>Наклейки</a:t>
            </a:r>
          </a:p>
        </p:txBody>
      </p:sp>
    </p:spTree>
    <p:extLst>
      <p:ext uri="{BB962C8B-B14F-4D97-AF65-F5344CB8AC3E}">
        <p14:creationId xmlns:p14="http://schemas.microsoft.com/office/powerpoint/2010/main" val="341335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bwMode="auto">
          <a:xfrm>
            <a:off x="205670" y="161798"/>
            <a:ext cx="11230426" cy="5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kern="1200">
                <a:solidFill>
                  <a:srgbClr val="C00000"/>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lvl="0">
              <a:defRPr/>
            </a:pPr>
            <a:r>
              <a:rPr lang="ru-RU" dirty="0">
                <a:solidFill>
                  <a:schemeClr val="accent1">
                    <a:lumMod val="50000"/>
                  </a:schemeClr>
                </a:solidFill>
                <a:latin typeface="Calibri"/>
              </a:rPr>
              <a:t>Экипировка</a:t>
            </a:r>
            <a:r>
              <a:rPr lang="ru-RU" dirty="0">
                <a:latin typeface="Calibri"/>
              </a:rPr>
              <a:t> </a:t>
            </a:r>
            <a:r>
              <a:rPr lang="ru-RU" dirty="0">
                <a:solidFill>
                  <a:schemeClr val="accent1">
                    <a:lumMod val="50000"/>
                  </a:schemeClr>
                </a:solidFill>
                <a:latin typeface="Calibri"/>
              </a:rPr>
              <a:t>для участников Олимпиады по направлениям</a:t>
            </a:r>
          </a:p>
        </p:txBody>
      </p:sp>
      <p:pic>
        <p:nvPicPr>
          <p:cNvPr id="8" name="Рисунок 7"/>
          <p:cNvPicPr>
            <a:picLocks noChangeAspect="1"/>
          </p:cNvPicPr>
          <p:nvPr/>
        </p:nvPicPr>
        <p:blipFill rotWithShape="1">
          <a:blip r:embed="rId2"/>
          <a:srcRect l="6201" t="50094" r="5300" b="37656"/>
          <a:stretch/>
        </p:blipFill>
        <p:spPr>
          <a:xfrm rot="5400000">
            <a:off x="8385048" y="3051050"/>
            <a:ext cx="6858000" cy="755904"/>
          </a:xfrm>
          <a:prstGeom prst="rect">
            <a:avLst/>
          </a:prstGeom>
        </p:spPr>
      </p:pic>
      <p:sp>
        <p:nvSpPr>
          <p:cNvPr id="32" name="Заголовок 1">
            <a:extLst>
              <a:ext uri="{FF2B5EF4-FFF2-40B4-BE49-F238E27FC236}">
                <a16:creationId xmlns:a16="http://schemas.microsoft.com/office/drawing/2014/main" xmlns="" id="{8EB3AF0E-7030-4B27-8EA1-A659BCAF106B}"/>
              </a:ext>
            </a:extLst>
          </p:cNvPr>
          <p:cNvSpPr txBox="1">
            <a:spLocks/>
          </p:cNvSpPr>
          <p:nvPr/>
        </p:nvSpPr>
        <p:spPr>
          <a:xfrm>
            <a:off x="234857" y="868188"/>
            <a:ext cx="5340517" cy="3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«Решение изобретательских задач»</a:t>
            </a:r>
            <a:endParaRPr lang="ru-RU" sz="2400" dirty="0">
              <a:latin typeface="Calibri"/>
            </a:endParaRPr>
          </a:p>
        </p:txBody>
      </p:sp>
      <p:sp>
        <p:nvSpPr>
          <p:cNvPr id="33" name="Заголовок 1">
            <a:extLst>
              <a:ext uri="{FF2B5EF4-FFF2-40B4-BE49-F238E27FC236}">
                <a16:creationId xmlns:a16="http://schemas.microsoft.com/office/drawing/2014/main" xmlns="" id="{AE6A1CBB-C1DC-4378-85CB-E558E9E9D150}"/>
              </a:ext>
            </a:extLst>
          </p:cNvPr>
          <p:cNvSpPr txBox="1">
            <a:spLocks/>
          </p:cNvSpPr>
          <p:nvPr/>
        </p:nvSpPr>
        <p:spPr>
          <a:xfrm>
            <a:off x="573849" y="3930838"/>
            <a:ext cx="4042327"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«Что? Где? Когда?»</a:t>
            </a:r>
            <a:endParaRPr lang="ru-RU" sz="2400" dirty="0">
              <a:latin typeface="Calibri"/>
            </a:endParaRPr>
          </a:p>
        </p:txBody>
      </p:sp>
      <p:sp>
        <p:nvSpPr>
          <p:cNvPr id="34" name="Заголовок 1">
            <a:extLst>
              <a:ext uri="{FF2B5EF4-FFF2-40B4-BE49-F238E27FC236}">
                <a16:creationId xmlns:a16="http://schemas.microsoft.com/office/drawing/2014/main" xmlns="" id="{C16913C6-7BE8-492A-9D43-65D9680F2CA0}"/>
              </a:ext>
            </a:extLst>
          </p:cNvPr>
          <p:cNvSpPr txBox="1">
            <a:spLocks/>
          </p:cNvSpPr>
          <p:nvPr/>
        </p:nvSpPr>
        <p:spPr>
          <a:xfrm>
            <a:off x="6493868" y="915846"/>
            <a:ext cx="3362222"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«Робототехника»</a:t>
            </a:r>
            <a:endParaRPr lang="ru-RU" sz="2400" dirty="0">
              <a:latin typeface="Calibri"/>
            </a:endParaRPr>
          </a:p>
        </p:txBody>
      </p:sp>
      <p:sp>
        <p:nvSpPr>
          <p:cNvPr id="35" name="Заголовок 1">
            <a:extLst>
              <a:ext uri="{FF2B5EF4-FFF2-40B4-BE49-F238E27FC236}">
                <a16:creationId xmlns:a16="http://schemas.microsoft.com/office/drawing/2014/main" xmlns="" id="{667EE41E-43EE-4967-8285-9228D1CBC474}"/>
              </a:ext>
            </a:extLst>
          </p:cNvPr>
          <p:cNvSpPr txBox="1">
            <a:spLocks/>
          </p:cNvSpPr>
          <p:nvPr/>
        </p:nvSpPr>
        <p:spPr>
          <a:xfrm>
            <a:off x="6791954" y="3930839"/>
            <a:ext cx="3450762" cy="3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ru-RU" sz="2400" b="1" dirty="0">
                <a:latin typeface="Calibri"/>
              </a:rPr>
              <a:t>«Программирование»</a:t>
            </a:r>
            <a:endParaRPr lang="ru-RU" sz="2400" dirty="0">
              <a:latin typeface="Calibri"/>
            </a:endParaRPr>
          </a:p>
        </p:txBody>
      </p:sp>
      <p:pic>
        <p:nvPicPr>
          <p:cNvPr id="36" name="Рисунок 35">
            <a:extLst>
              <a:ext uri="{FF2B5EF4-FFF2-40B4-BE49-F238E27FC236}">
                <a16:creationId xmlns:a16="http://schemas.microsoft.com/office/drawing/2014/main" xmlns="" id="{3AA733A5-77D0-4D33-A099-873D2E65516E}"/>
              </a:ext>
            </a:extLst>
          </p:cNvPr>
          <p:cNvPicPr>
            <a:picLocks noChangeAspect="1"/>
          </p:cNvPicPr>
          <p:nvPr/>
        </p:nvPicPr>
        <p:blipFill rotWithShape="1">
          <a:blip r:embed="rId3">
            <a:extLst>
              <a:ext uri="{28A0092B-C50C-407E-A947-70E740481C1C}">
                <a14:useLocalDpi xmlns:a14="http://schemas.microsoft.com/office/drawing/2010/main" val="0"/>
              </a:ext>
            </a:extLst>
          </a:blip>
          <a:srcRect r="64349" b="48139"/>
          <a:stretch/>
        </p:blipFill>
        <p:spPr>
          <a:xfrm>
            <a:off x="1016113" y="1344848"/>
            <a:ext cx="1800421" cy="2223793"/>
          </a:xfrm>
          <a:prstGeom prst="rect">
            <a:avLst/>
          </a:prstGeom>
        </p:spPr>
      </p:pic>
      <p:pic>
        <p:nvPicPr>
          <p:cNvPr id="37" name="Рисунок 36">
            <a:extLst>
              <a:ext uri="{FF2B5EF4-FFF2-40B4-BE49-F238E27FC236}">
                <a16:creationId xmlns:a16="http://schemas.microsoft.com/office/drawing/2014/main" xmlns="" id="{01C170DD-7A5D-4BF2-9A12-89E913469BF9}"/>
              </a:ext>
            </a:extLst>
          </p:cNvPr>
          <p:cNvPicPr>
            <a:picLocks noChangeAspect="1"/>
          </p:cNvPicPr>
          <p:nvPr/>
        </p:nvPicPr>
        <p:blipFill rotWithShape="1">
          <a:blip r:embed="rId3">
            <a:extLst>
              <a:ext uri="{28A0092B-C50C-407E-A947-70E740481C1C}">
                <a14:useLocalDpi xmlns:a14="http://schemas.microsoft.com/office/drawing/2010/main" val="0"/>
              </a:ext>
            </a:extLst>
          </a:blip>
          <a:srcRect r="64349" b="48139"/>
          <a:stretch/>
        </p:blipFill>
        <p:spPr>
          <a:xfrm>
            <a:off x="1032362" y="4326448"/>
            <a:ext cx="1800421" cy="2223793"/>
          </a:xfrm>
          <a:prstGeom prst="rect">
            <a:avLst/>
          </a:prstGeom>
        </p:spPr>
      </p:pic>
      <p:pic>
        <p:nvPicPr>
          <p:cNvPr id="38" name="Рисунок 37">
            <a:extLst>
              <a:ext uri="{FF2B5EF4-FFF2-40B4-BE49-F238E27FC236}">
                <a16:creationId xmlns:a16="http://schemas.microsoft.com/office/drawing/2014/main" xmlns="" id="{5E18B97B-F623-4A3E-A419-FA1BAD1692B6}"/>
              </a:ext>
            </a:extLst>
          </p:cNvPr>
          <p:cNvPicPr>
            <a:picLocks noChangeAspect="1"/>
          </p:cNvPicPr>
          <p:nvPr/>
        </p:nvPicPr>
        <p:blipFill rotWithShape="1">
          <a:blip r:embed="rId3">
            <a:extLst>
              <a:ext uri="{28A0092B-C50C-407E-A947-70E740481C1C}">
                <a14:useLocalDpi xmlns:a14="http://schemas.microsoft.com/office/drawing/2010/main" val="0"/>
              </a:ext>
            </a:extLst>
          </a:blip>
          <a:srcRect r="64349" b="48139"/>
          <a:stretch/>
        </p:blipFill>
        <p:spPr>
          <a:xfrm>
            <a:off x="6374557" y="4458487"/>
            <a:ext cx="1800421" cy="2223793"/>
          </a:xfrm>
          <a:prstGeom prst="rect">
            <a:avLst/>
          </a:prstGeom>
        </p:spPr>
      </p:pic>
      <p:pic>
        <p:nvPicPr>
          <p:cNvPr id="39" name="Рисунок 38">
            <a:extLst>
              <a:ext uri="{FF2B5EF4-FFF2-40B4-BE49-F238E27FC236}">
                <a16:creationId xmlns:a16="http://schemas.microsoft.com/office/drawing/2014/main" xmlns="" id="{68DE0124-CCB7-4E60-A2D1-FBDECD5F287C}"/>
              </a:ext>
            </a:extLst>
          </p:cNvPr>
          <p:cNvPicPr>
            <a:picLocks noChangeAspect="1"/>
          </p:cNvPicPr>
          <p:nvPr/>
        </p:nvPicPr>
        <p:blipFill rotWithShape="1">
          <a:blip r:embed="rId3">
            <a:extLst>
              <a:ext uri="{28A0092B-C50C-407E-A947-70E740481C1C}">
                <a14:useLocalDpi xmlns:a14="http://schemas.microsoft.com/office/drawing/2010/main" val="0"/>
              </a:ext>
            </a:extLst>
          </a:blip>
          <a:srcRect r="64349" b="48139"/>
          <a:stretch/>
        </p:blipFill>
        <p:spPr>
          <a:xfrm>
            <a:off x="6374558" y="1366977"/>
            <a:ext cx="1800421" cy="2223793"/>
          </a:xfrm>
          <a:prstGeom prst="rect">
            <a:avLst/>
          </a:prstGeom>
        </p:spPr>
      </p:pic>
      <p:pic>
        <p:nvPicPr>
          <p:cNvPr id="40" name="Рисунок 39">
            <a:extLst>
              <a:ext uri="{FF2B5EF4-FFF2-40B4-BE49-F238E27FC236}">
                <a16:creationId xmlns:a16="http://schemas.microsoft.com/office/drawing/2014/main" xmlns="" id="{3A198509-0B19-482B-B673-3C291571AF33}"/>
              </a:ext>
            </a:extLst>
          </p:cNvPr>
          <p:cNvPicPr>
            <a:picLocks noChangeAspect="1"/>
          </p:cNvPicPr>
          <p:nvPr/>
        </p:nvPicPr>
        <p:blipFill rotWithShape="1">
          <a:blip r:embed="rId3">
            <a:extLst>
              <a:ext uri="{28A0092B-C50C-407E-A947-70E740481C1C}">
                <a14:useLocalDpi xmlns:a14="http://schemas.microsoft.com/office/drawing/2010/main" val="0"/>
              </a:ext>
            </a:extLst>
          </a:blip>
          <a:srcRect t="52277" r="66374"/>
          <a:stretch/>
        </p:blipFill>
        <p:spPr>
          <a:xfrm>
            <a:off x="2899747" y="1340192"/>
            <a:ext cx="1800421" cy="2169580"/>
          </a:xfrm>
          <a:prstGeom prst="rect">
            <a:avLst/>
          </a:prstGeom>
        </p:spPr>
      </p:pic>
      <p:pic>
        <p:nvPicPr>
          <p:cNvPr id="41" name="Рисунок 40">
            <a:extLst>
              <a:ext uri="{FF2B5EF4-FFF2-40B4-BE49-F238E27FC236}">
                <a16:creationId xmlns:a16="http://schemas.microsoft.com/office/drawing/2014/main" xmlns="" id="{8692B0AD-3B89-47BE-B3EB-3F45F6B85165}"/>
              </a:ext>
            </a:extLst>
          </p:cNvPr>
          <p:cNvPicPr>
            <a:picLocks noChangeAspect="1"/>
          </p:cNvPicPr>
          <p:nvPr/>
        </p:nvPicPr>
        <p:blipFill rotWithShape="1">
          <a:blip r:embed="rId3">
            <a:extLst>
              <a:ext uri="{28A0092B-C50C-407E-A947-70E740481C1C}">
                <a14:useLocalDpi xmlns:a14="http://schemas.microsoft.com/office/drawing/2010/main" val="0"/>
              </a:ext>
            </a:extLst>
          </a:blip>
          <a:srcRect l="67156" t="3140" r="-782" b="47944"/>
          <a:stretch/>
        </p:blipFill>
        <p:spPr>
          <a:xfrm>
            <a:off x="8409661" y="1252882"/>
            <a:ext cx="1908096" cy="2356788"/>
          </a:xfrm>
          <a:prstGeom prst="rect">
            <a:avLst/>
          </a:prstGeom>
        </p:spPr>
      </p:pic>
      <p:pic>
        <p:nvPicPr>
          <p:cNvPr id="42" name="Рисунок 41">
            <a:extLst>
              <a:ext uri="{FF2B5EF4-FFF2-40B4-BE49-F238E27FC236}">
                <a16:creationId xmlns:a16="http://schemas.microsoft.com/office/drawing/2014/main" xmlns="" id="{9B349714-CA97-4C2A-BE8A-B4A700BCBA90}"/>
              </a:ext>
            </a:extLst>
          </p:cNvPr>
          <p:cNvPicPr>
            <a:picLocks noChangeAspect="1"/>
          </p:cNvPicPr>
          <p:nvPr/>
        </p:nvPicPr>
        <p:blipFill rotWithShape="1">
          <a:blip r:embed="rId3">
            <a:extLst>
              <a:ext uri="{28A0092B-C50C-407E-A947-70E740481C1C}">
                <a14:useLocalDpi xmlns:a14="http://schemas.microsoft.com/office/drawing/2010/main" val="0"/>
              </a:ext>
            </a:extLst>
          </a:blip>
          <a:srcRect l="34766" t="1884" r="31858" b="49222"/>
          <a:stretch/>
        </p:blipFill>
        <p:spPr>
          <a:xfrm>
            <a:off x="2816534" y="4251641"/>
            <a:ext cx="1908096" cy="2373405"/>
          </a:xfrm>
          <a:prstGeom prst="rect">
            <a:avLst/>
          </a:prstGeom>
        </p:spPr>
      </p:pic>
      <p:pic>
        <p:nvPicPr>
          <p:cNvPr id="43" name="Рисунок 42">
            <a:extLst>
              <a:ext uri="{FF2B5EF4-FFF2-40B4-BE49-F238E27FC236}">
                <a16:creationId xmlns:a16="http://schemas.microsoft.com/office/drawing/2014/main" xmlns="" id="{46A1E0D9-0D79-487E-9308-C27503BAA0B2}"/>
              </a:ext>
            </a:extLst>
          </p:cNvPr>
          <p:cNvPicPr>
            <a:picLocks noChangeAspect="1"/>
          </p:cNvPicPr>
          <p:nvPr/>
        </p:nvPicPr>
        <p:blipFill rotWithShape="1">
          <a:blip r:embed="rId3">
            <a:extLst>
              <a:ext uri="{28A0092B-C50C-407E-A947-70E740481C1C}">
                <a14:useLocalDpi xmlns:a14="http://schemas.microsoft.com/office/drawing/2010/main" val="0"/>
              </a:ext>
            </a:extLst>
          </a:blip>
          <a:srcRect l="32465" t="53394" r="33909"/>
          <a:stretch/>
        </p:blipFill>
        <p:spPr>
          <a:xfrm>
            <a:off x="8517335" y="4510993"/>
            <a:ext cx="1800422" cy="2118780"/>
          </a:xfrm>
          <a:prstGeom prst="rect">
            <a:avLst/>
          </a:prstGeom>
        </p:spPr>
      </p:pic>
    </p:spTree>
    <p:extLst>
      <p:ext uri="{BB962C8B-B14F-4D97-AF65-F5344CB8AC3E}">
        <p14:creationId xmlns:p14="http://schemas.microsoft.com/office/powerpoint/2010/main" val="31878894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